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14"/>
  </p:notesMasterIdLst>
  <p:sldIdLst>
    <p:sldId id="313" r:id="rId2"/>
    <p:sldId id="303" r:id="rId3"/>
    <p:sldId id="272" r:id="rId4"/>
    <p:sldId id="282" r:id="rId5"/>
    <p:sldId id="310" r:id="rId6"/>
    <p:sldId id="305" r:id="rId7"/>
    <p:sldId id="275" r:id="rId8"/>
    <p:sldId id="306" r:id="rId9"/>
    <p:sldId id="315" r:id="rId10"/>
    <p:sldId id="311" r:id="rId11"/>
    <p:sldId id="308" r:id="rId12"/>
    <p:sldId id="3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zanne E. Willis" initials="SEW" lastIdx="11" clrIdx="0">
    <p:extLst>
      <p:ext uri="{19B8F6BF-5375-455C-9EA6-DF929625EA0E}">
        <p15:presenceInfo xmlns:p15="http://schemas.microsoft.com/office/powerpoint/2012/main" userId="8d1586fa956c054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467D"/>
    <a:srgbClr val="95CD7A"/>
    <a:srgbClr val="026794"/>
    <a:srgbClr val="35B2B4"/>
    <a:srgbClr val="0489C5"/>
    <a:srgbClr val="97467C"/>
    <a:srgbClr val="405E79"/>
    <a:srgbClr val="70995C"/>
    <a:srgbClr val="D5EBC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57" autoAdjust="0"/>
    <p:restoredTop sz="72109" autoAdjust="0"/>
  </p:normalViewPr>
  <p:slideViewPr>
    <p:cSldViewPr snapToGrid="0" snapToObjects="1">
      <p:cViewPr varScale="1">
        <p:scale>
          <a:sx n="90" d="100"/>
          <a:sy n="90" d="100"/>
        </p:scale>
        <p:origin x="16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D8994-4F69-1D49-B402-38B1BC4CA207}" type="datetimeFigureOut">
              <a:rPr lang="en-US" smtClean="0"/>
              <a:t>4/10/20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67AD-8186-5647-9165-A19B63BA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lliancecpha.org/en/CPMS_hom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presentation should be accompanied by</a:t>
            </a:r>
            <a:r>
              <a:rPr lang="en-US" baseline="0" dirty="0"/>
              <a:t> the </a:t>
            </a:r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CPMS 2019 revision </a:t>
            </a:r>
            <a:r>
              <a:rPr lang="en-US" dirty="0">
                <a:hlinkClick r:id="rId3"/>
              </a:rPr>
              <a:t>https://alliancecpha.org/en/CPMS_home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 </a:t>
            </a:r>
            <a:r>
              <a:rPr lang="en-ZA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Reflective Field Guide: Community-Level Approaches to Child Protection in Humanitarian Action</a:t>
            </a:r>
            <a:endParaRPr lang="en-US" i="1" dirty="0"/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294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5717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IQ" dirty="0"/>
              <a:t>قم بوضع لنك خاص بالأستبيان</a:t>
            </a:r>
            <a:endParaRPr lang="en-US" dirty="0"/>
          </a:p>
          <a:p>
            <a:pPr algn="r" rt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506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72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015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47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91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76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IQ" dirty="0"/>
          </a:p>
          <a:p>
            <a:pPr algn="r" rtl="1"/>
            <a:r>
              <a:rPr lang="ar-IQ" dirty="0"/>
              <a:t>أدخل رابط للفديو من خلال موقع اليوتوب</a:t>
            </a:r>
            <a:r>
              <a:rPr lang="ar-IQ" baseline="0" dirty="0"/>
              <a:t> او موقع التحالف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080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baseline="0" dirty="0">
              <a:latin typeface="Times New Roman" charset="0"/>
              <a:ea typeface="MS PGothic" charset="0"/>
              <a:cs typeface="MS PGothic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18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44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8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pic>
        <p:nvPicPr>
          <p:cNvPr id="6" name="Picture 5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B952A284-8170-EB48-993F-5CB9B42B1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9655AF-1076-4545-BFAF-2418436A153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025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5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027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7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9825" y="528638"/>
            <a:ext cx="4841599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59825" y="2400300"/>
            <a:ext cx="4841599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60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A481F22-B5AA-B046-9CB8-D42A80675050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35D2D13-66BA-CC45-A2C1-979F88FF5CE3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344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A1556B-0B95-3D45-B3B1-CA754D1D9BB2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2D30951-90A0-E341-A6FF-CB0C9C6A493F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97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0E37366-B901-9740-B375-C0DA18D7B0C0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B067FB7-5052-2849-AE02-AF18D590D11C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34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83BD3B-1B86-EE4C-92AD-B89DDE56E04E}"/>
              </a:ext>
            </a:extLst>
          </p:cNvPr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F500747-D2DA-7D48-B6B9-D4C0AA26FB7F}"/>
              </a:ext>
            </a:extLst>
          </p:cNvPr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49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7977B6EA-CF1E-F44B-85DC-655D4B2CA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</a:blip>
          <a:srcRect b="50000"/>
          <a:stretch/>
        </p:blipFill>
        <p:spPr>
          <a:xfrm>
            <a:off x="0" y="5423647"/>
            <a:ext cx="12192000" cy="143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59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33F799A3-1E18-9C4B-9554-0C1186E86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938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6D1A4369-B58E-4B4B-B53B-EA24056D12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-1" t="15498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85490"/>
            </a:srgbClr>
          </a:solidFill>
          <a:ln>
            <a:solidFill>
              <a:srgbClr val="95CD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65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BF10F52-5915-BE44-8E03-2826F10633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98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61D9A62-F598-964D-889D-5F6C5CAD1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86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6212B5-D403-7F40-BF93-43B18139C580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57D3036-4C15-104A-98DD-EBCDD10F8014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3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1CE1E0E-0B4F-684E-9311-2415D34C5E8E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EFF75147-780F-154E-8F6F-0BEEE05AE46B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6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AF895F-7252-2149-A4D8-F6B9F1B84082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27DA2A5-2B02-F447-9929-A6063803E526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91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9886FA-216C-734D-B591-E76425E7AB04}"/>
              </a:ext>
            </a:extLst>
          </p:cNvPr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56D6C1DF-C1C7-F644-8D19-8AF708D44BA3}"/>
              </a:ext>
            </a:extLst>
          </p:cNvPr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46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C4276DC8-AD33-544D-AB07-B779215B1F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FE076DA-1D96-634B-BDBE-4876E34AFD89}"/>
              </a:ext>
            </a:extLst>
          </p:cNvPr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6B01BFCA-B02F-4D4F-9EBE-58DC368D67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9488" y="-1176323"/>
            <a:ext cx="12192000" cy="286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23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20ADA4BB-38D9-7C4A-96EB-3B0DB26CE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CFB42C-3464-EF4D-8B25-AC0B8B2EDDE4}"/>
              </a:ext>
            </a:extLst>
          </p:cNvPr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5CD7A"/>
          </a:solidFill>
          <a:ln>
            <a:solidFill>
              <a:srgbClr val="95CD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B5021A66-8D8F-6A4A-B3BE-606DD29879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48409"/>
          <a:stretch/>
        </p:blipFill>
        <p:spPr>
          <a:xfrm>
            <a:off x="-1" y="5427188"/>
            <a:ext cx="12191999" cy="147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728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110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/>
          <a:lstStyle/>
          <a:p>
            <a:fld id="{EDF33987-6305-4E2A-BF18-EF013ECE927B}" type="datetimeFigureOut">
              <a:rPr lang="en-US"/>
              <a:t>4/10/20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087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7C35FB60-1216-424F-A88B-30B7E4DB2F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8020" r="492" b="80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287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151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1110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274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2131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714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7059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4476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892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03D4FBC-1344-5341-90F6-A68B3A976E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b="15541"/>
          <a:stretch/>
        </p:blipFill>
        <p:spPr>
          <a:xfrm>
            <a:off x="0" y="0"/>
            <a:ext cx="12195051" cy="6858000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348704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005F98-5648-5940-84B3-F6F28A5BE4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5FFE2A-CF61-EA49-84A9-DAA8A29602C3}"/>
              </a:ext>
            </a:extLst>
          </p:cNvPr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049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- Teal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86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C545CC-B319-BF40-A35B-396F3CF147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49C9FA-173C-AF4C-8691-5D84523C4037}"/>
              </a:ext>
            </a:extLst>
          </p:cNvPr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18832CFB-FD4B-5546-9F48-7EBD5E179F48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9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0DDE66-30E1-C948-95C4-B6A03872BF14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5CD7A"/>
          </a:solidFill>
          <a:ln>
            <a:solidFill>
              <a:srgbClr val="95CD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1" name="Picture 10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F9B2638-F05F-074A-BD77-766387439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7448" y="51659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1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1B4064-3C2E-924F-949F-832BD2916E50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9DA90162-046C-5E40-95BC-E49EA1F1C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39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23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EF0D64F-2527-D448-B955-6516D155386F}"/>
              </a:ext>
            </a:extLst>
          </p:cNvPr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pic>
        <p:nvPicPr>
          <p:cNvPr id="13" name="Picture 12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263C11EE-4DFA-0D4A-A09A-D25D20E38C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7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68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68" r:id="rId19"/>
    <p:sldLayoutId id="2147483769" r:id="rId20"/>
    <p:sldLayoutId id="2147483770" r:id="rId21"/>
    <p:sldLayoutId id="2147483754" r:id="rId22"/>
    <p:sldLayoutId id="2147483755" r:id="rId23"/>
    <p:sldLayoutId id="2147483756" r:id="rId24"/>
    <p:sldLayoutId id="2147483757" r:id="rId25"/>
    <p:sldLayoutId id="2147483758" r:id="rId26"/>
    <p:sldLayoutId id="2147483762" r:id="rId27"/>
    <p:sldLayoutId id="2147483766" r:id="rId28"/>
    <p:sldLayoutId id="2147483767" r:id="rId29"/>
    <p:sldLayoutId id="2147483724" r:id="rId30"/>
    <p:sldLayoutId id="2147483725" r:id="rId31"/>
    <p:sldLayoutId id="2147483726" r:id="rId32"/>
    <p:sldLayoutId id="2147483727" r:id="rId33"/>
    <p:sldLayoutId id="2147483728" r:id="rId34"/>
    <p:sldLayoutId id="2147483729" r:id="rId35"/>
    <p:sldLayoutId id="2147483730" r:id="rId36"/>
    <p:sldLayoutId id="2147483731" r:id="rId37"/>
    <p:sldLayoutId id="2147483650" r:id="rId38"/>
    <p:sldLayoutId id="2147483660" r:id="rId39"/>
    <p:sldLayoutId id="2147483661" r:id="rId40"/>
    <p:sldLayoutId id="2147483662" r:id="rId41"/>
    <p:sldLayoutId id="2147483649" r:id="rId4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B70F8E27-7883-444D-85EC-D586287523D4}"/>
              </a:ext>
            </a:extLst>
          </p:cNvPr>
          <p:cNvSpPr txBox="1">
            <a:spLocks/>
          </p:cNvSpPr>
          <p:nvPr/>
        </p:nvSpPr>
        <p:spPr>
          <a:xfrm>
            <a:off x="1828005" y="1980361"/>
            <a:ext cx="8535987" cy="627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i="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000" dirty="0"/>
              <a:t>سلسلة تعلم حماية الطفل على المستوى المحلي عبر الأنترنت</a:t>
            </a:r>
          </a:p>
          <a:p>
            <a:endParaRPr lang="ar-AE" sz="4000" dirty="0"/>
          </a:p>
          <a:p>
            <a:endParaRPr lang="en-US" sz="40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3584C9A-17F9-014D-B0CC-FF2BBD49A74D}"/>
              </a:ext>
            </a:extLst>
          </p:cNvPr>
          <p:cNvSpPr txBox="1">
            <a:spLocks/>
          </p:cNvSpPr>
          <p:nvPr/>
        </p:nvSpPr>
        <p:spPr>
          <a:xfrm>
            <a:off x="2527808" y="3695340"/>
            <a:ext cx="7686675" cy="14557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ar-AE" sz="2400" dirty="0"/>
              <a:t>الفيديو رقم 4:الدليل الميداني التأملي:مناهج على المستوى المحلي لحماية الطفل في العمل الانساني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ar-AE" sz="2400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ar-AE" sz="2400" dirty="0"/>
          </a:p>
          <a:p>
            <a:pPr>
              <a:lnSpc>
                <a:spcPct val="114000"/>
              </a:lnSpc>
              <a:spcBef>
                <a:spcPts val="600"/>
              </a:spcBef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FDEC0-ED66-2D46-B1E3-7E1FD5BB3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62" y="5985598"/>
            <a:ext cx="2231246" cy="664912"/>
          </a:xfrm>
          <a:prstGeom prst="rect">
            <a:avLst/>
          </a:prstGeom>
        </p:spPr>
      </p:pic>
      <p:pic>
        <p:nvPicPr>
          <p:cNvPr id="7" name="Picture 6" descr="A picture containing drawing, red&#10;&#10;Description automatically generated">
            <a:extLst>
              <a:ext uri="{FF2B5EF4-FFF2-40B4-BE49-F238E27FC236}">
                <a16:creationId xmlns:a16="http://schemas.microsoft.com/office/drawing/2014/main" id="{8EF71C26-A0BA-6343-B88F-3EDD2C5DA8B6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2822527" y="5971778"/>
            <a:ext cx="2504223" cy="7141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0E7F3C-2694-0C43-87D7-A2D2C08C1762}"/>
              </a:ext>
            </a:extLst>
          </p:cNvPr>
          <p:cNvSpPr/>
          <p:nvPr/>
        </p:nvSpPr>
        <p:spPr>
          <a:xfrm>
            <a:off x="5083215" y="3346704"/>
            <a:ext cx="2025570" cy="82296"/>
          </a:xfrm>
          <a:prstGeom prst="rect">
            <a:avLst/>
          </a:prstGeom>
          <a:solidFill>
            <a:srgbClr val="97467D"/>
          </a:solidFill>
          <a:ln>
            <a:solidFill>
              <a:srgbClr val="9746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89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rgbClr val="95CD7A"/>
          </a:solidFill>
          <a:ln>
            <a:solidFill>
              <a:srgbClr val="95CD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397" y="338645"/>
            <a:ext cx="10319634" cy="1325563"/>
          </a:xfrm>
        </p:spPr>
        <p:txBody>
          <a:bodyPr/>
          <a:lstStyle/>
          <a:p>
            <a:pPr algn="r"/>
            <a:r>
              <a:rPr lang="ar-IQ" dirty="0">
                <a:solidFill>
                  <a:schemeClr val="bg1"/>
                </a:solidFill>
              </a:rPr>
              <a:t>أهم الرسائل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9E31D6F-1DB6-7348-B2DA-0E5CB63C4ACD}"/>
              </a:ext>
            </a:extLst>
          </p:cNvPr>
          <p:cNvSpPr txBox="1">
            <a:spLocks/>
          </p:cNvSpPr>
          <p:nvPr/>
        </p:nvSpPr>
        <p:spPr>
          <a:xfrm>
            <a:off x="1253448" y="2406770"/>
            <a:ext cx="10395583" cy="4451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ar-IQ" sz="1800" dirty="0"/>
              <a:t>يعد </a:t>
            </a:r>
            <a:r>
              <a:rPr lang="ar-IQ" sz="1800" i="1" dirty="0"/>
              <a:t>الدليل الميداني التأملي:مناهج على المستوى المحلي لحماية الطفل في العمل الانساني </a:t>
            </a:r>
            <a:r>
              <a:rPr lang="ar-IQ" sz="1800" dirty="0"/>
              <a:t>مورد جديد قد تم تطويره للعاملين في مجال حماية الطفل لمشاركة المعارف الجديدة حول نهج المستويات المحلية.</a:t>
            </a:r>
            <a:endParaRPr lang="en-US" sz="1800" dirty="0"/>
          </a:p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ar-IQ" sz="1800" dirty="0"/>
              <a:t>من المهم أن نفكر في فعالية واستمرارية مستوى مشاركتنا الحالي مع المجتمعات ، وأن نفكر في طرق للوصول إلى مستويات أعلى من مشاركة المجتمع وملكيته.</a:t>
            </a:r>
            <a:endParaRPr lang="en-US" sz="1800" dirty="0"/>
          </a:p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ar-IQ" sz="1800" dirty="0"/>
              <a:t>من خلال الاستمرار في استكشاف الدليل الميداني التأملي ، وحزمة بناء القدرات الخاصة به ، بالإضافة إلى الموارد الأخرى المشتركة عبر سلسلة التعلم عبر الإنترنت هذه ، يمكننا البدء في تغيير الطريقة التي نعمل بها جنبًا إلى جنب ونيابة عن المجتمعات.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89356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rgbClr val="95CD7A"/>
          </a:solidFill>
          <a:ln>
            <a:solidFill>
              <a:srgbClr val="95CD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943" y="424373"/>
            <a:ext cx="10130820" cy="1325563"/>
          </a:xfrm>
        </p:spPr>
        <p:txBody>
          <a:bodyPr>
            <a:normAutofit/>
          </a:bodyPr>
          <a:lstStyle/>
          <a:p>
            <a:pPr algn="r"/>
            <a:r>
              <a:rPr lang="ar-AE" sz="3200" dirty="0">
                <a:solidFill>
                  <a:schemeClr val="bg1"/>
                </a:solidFill>
              </a:rPr>
              <a:t>الرجاء تقديم تغذية عكسية لمجموعة عمل تحالف حماية الطفل على المستوى المحلي.</a:t>
            </a:r>
            <a:br>
              <a:rPr lang="ar-AE" sz="3200" dirty="0">
                <a:solidFill>
                  <a:schemeClr val="bg1"/>
                </a:solidFill>
              </a:rPr>
            </a:br>
            <a:endParaRPr lang="ar-AE" sz="3200" dirty="0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28204C7F-53E8-994C-A179-9948E35AC428}"/>
              </a:ext>
            </a:extLst>
          </p:cNvPr>
          <p:cNvSpPr txBox="1">
            <a:spLocks/>
          </p:cNvSpPr>
          <p:nvPr/>
        </p:nvSpPr>
        <p:spPr>
          <a:xfrm>
            <a:off x="744237" y="2212816"/>
            <a:ext cx="10703526" cy="346841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3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3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IQ" sz="2400" b="1" dirty="0">
                <a:solidFill>
                  <a:srgbClr val="97467D"/>
                </a:solidFill>
              </a:rPr>
              <a:t>قبل ان تذهب أرجو ان تكمل:</a:t>
            </a:r>
          </a:p>
          <a:p>
            <a:pPr marL="0" indent="0">
              <a:buNone/>
            </a:pPr>
            <a:endParaRPr lang="ar-IQ" dirty="0"/>
          </a:p>
          <a:p>
            <a:pPr marL="457200" indent="-4572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Font typeface="Arial"/>
              <a:buAutoNum type="arabicPeriod"/>
            </a:pPr>
            <a:r>
              <a:rPr lang="ar-IQ" sz="1900" dirty="0"/>
              <a:t>توقيع ورقة الحضور.</a:t>
            </a:r>
          </a:p>
          <a:p>
            <a:pPr marL="457200" indent="-4572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Font typeface="Arial"/>
              <a:buAutoNum type="arabicPeriod"/>
            </a:pPr>
            <a:r>
              <a:rPr lang="ar-IQ" sz="1900" dirty="0"/>
              <a:t>تمرين التغذية العكسية.</a:t>
            </a:r>
          </a:p>
          <a:p>
            <a:pPr marL="457200" indent="-4572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/>
              <a:buAutoNum type="arabicPeriod"/>
            </a:pPr>
            <a:endParaRPr lang="ar-IQ" sz="1900" dirty="0"/>
          </a:p>
          <a:p>
            <a:pPr marL="457200" indent="-4572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/>
              <a:buAutoNum type="arabicPeriod"/>
            </a:pPr>
            <a:endParaRPr lang="ar-IQ" sz="1900" dirty="0"/>
          </a:p>
          <a:p>
            <a:pPr marL="457200" indent="-4572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/>
              <a:buAutoNum type="arabicPeriod"/>
            </a:pPr>
            <a:endParaRPr lang="ar-IQ" sz="19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264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1D2A09DD-25A9-9D46-9FF9-092940848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59" b="-17057"/>
          <a:stretch/>
        </p:blipFill>
        <p:spPr>
          <a:xfrm>
            <a:off x="0" y="0"/>
            <a:ext cx="12192000" cy="910600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F47F25-3146-C24D-8793-8E3F27285B39}"/>
              </a:ext>
            </a:extLst>
          </p:cNvPr>
          <p:cNvSpPr/>
          <p:nvPr/>
        </p:nvSpPr>
        <p:spPr>
          <a:xfrm>
            <a:off x="0" y="0"/>
            <a:ext cx="12192000" cy="7555832"/>
          </a:xfrm>
          <a:prstGeom prst="rect">
            <a:avLst/>
          </a:prstGeom>
          <a:solidFill>
            <a:srgbClr val="97467C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04E949B-8EEF-3A4A-B8EC-A789054B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1325563"/>
          </a:xfrm>
        </p:spPr>
        <p:txBody>
          <a:bodyPr/>
          <a:lstStyle/>
          <a:p>
            <a:pPr algn="ctr"/>
            <a:r>
              <a:rPr lang="ar-AE" b="1" dirty="0">
                <a:solidFill>
                  <a:schemeClr val="bg1"/>
                </a:solidFill>
              </a:rPr>
              <a:t>شكرا لك!</a:t>
            </a:r>
            <a:br>
              <a:rPr lang="ar-AE" b="1" dirty="0">
                <a:solidFill>
                  <a:schemeClr val="bg1"/>
                </a:solidFill>
              </a:rPr>
            </a:br>
            <a:endParaRPr lang="ar-A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42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s://lh3.googleusercontent.com/QPo5Epuxx0w-qi65w7bM5AcgqkiJsdJI_IlCDwAcug5Z3ASpnPlre8EK_6J1cpoq84Kl1dqhbiHwD1h7emuToLMCV5h0MZAJpGZnVLHFul6r3lH_WxCcmo6cgLerwv_XQ_bL-EdKjg">
            <a:extLst>
              <a:ext uri="{FF2B5EF4-FFF2-40B4-BE49-F238E27FC236}">
                <a16:creationId xmlns:a16="http://schemas.microsoft.com/office/drawing/2014/main" id="{ABF78664-503F-EA45-A7D8-E210626D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441" y="5065273"/>
            <a:ext cx="2387144" cy="92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513" y="5152334"/>
            <a:ext cx="2636735" cy="754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13440" y="1112119"/>
            <a:ext cx="69885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				     </a:t>
            </a:r>
            <a:r>
              <a:rPr lang="ar-IQ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أسم النشاط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		</a:t>
            </a:r>
          </a:p>
          <a:p>
            <a:pPr lvl="1"/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				  </a:t>
            </a:r>
            <a:r>
              <a:rPr lang="ar-IQ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الموقع</a:t>
            </a:r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						  </a:t>
            </a:r>
            <a:r>
              <a:rPr lang="ar-IQ" sz="3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التاريخ</a:t>
            </a:r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endParaRPr lang="en-US" sz="3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75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311450" y="2082141"/>
            <a:ext cx="10164763" cy="63606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IQ" sz="2400" b="1" dirty="0">
                <a:solidFill>
                  <a:srgbClr val="97467D"/>
                </a:solidFill>
              </a:rPr>
              <a:t>الغرض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95CD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656024" y="1612695"/>
            <a:ext cx="3617259" cy="92275"/>
          </a:xfrm>
          <a:prstGeom prst="rect">
            <a:avLst/>
          </a:prstGeom>
          <a:solidFill>
            <a:srgbClr val="95CD7A"/>
          </a:solidFill>
          <a:ln>
            <a:solidFill>
              <a:srgbClr val="95CD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9F5ED-6F41-7143-8780-D8A54A253CB5}"/>
              </a:ext>
            </a:extLst>
          </p:cNvPr>
          <p:cNvSpPr txBox="1"/>
          <p:nvPr/>
        </p:nvSpPr>
        <p:spPr>
          <a:xfrm>
            <a:off x="570159" y="753033"/>
            <a:ext cx="10906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IQ" sz="3600" dirty="0">
                <a:solidFill>
                  <a:srgbClr val="95CD7A"/>
                </a:solidFill>
              </a:rPr>
              <a:t>الغرض من سلسلة التعلم عبر الأنترنت.</a:t>
            </a:r>
            <a:endParaRPr lang="en-US" sz="3600" b="1" dirty="0">
              <a:solidFill>
                <a:srgbClr val="95CD7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3337FE5-3D8A-2546-9450-64EDBA8C1FCC}"/>
              </a:ext>
            </a:extLst>
          </p:cNvPr>
          <p:cNvSpPr txBox="1">
            <a:spLocks/>
          </p:cNvSpPr>
          <p:nvPr/>
        </p:nvSpPr>
        <p:spPr>
          <a:xfrm>
            <a:off x="1311450" y="2120595"/>
            <a:ext cx="10164763" cy="16889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ar-IQ" sz="1800" dirty="0"/>
          </a:p>
          <a:p>
            <a:pPr marL="0" indent="0" algn="r" rtl="1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ar-IQ" sz="1800" dirty="0"/>
              <a:t>أن الغرض من السلسلة هو تيسير عملية تفعيل المعايير الدنيا لحماية الطفل في العمل الأنساني لعام 2019 (</a:t>
            </a:r>
            <a:r>
              <a:rPr lang="en-US" sz="1800" dirty="0"/>
              <a:t>CPMS) </a:t>
            </a:r>
            <a:r>
              <a:rPr lang="ar-IQ" sz="1800" dirty="0"/>
              <a:t>رقم 17 و موارد مابين الوكالات الجديدة و الدليل الميداني التأملي:مناهج على المستوى المحلي لحماية الطفل في العمل الانساني.</a:t>
            </a:r>
          </a:p>
          <a:p>
            <a:pPr marL="0" indent="0" algn="r" rtl="1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ar-IQ" sz="1800" dirty="0"/>
          </a:p>
          <a:p>
            <a:pPr marL="0" indent="0" algn="r" rtl="1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ar-IQ" sz="1800" dirty="0"/>
          </a:p>
          <a:p>
            <a:pPr marL="0" indent="0" algn="r" rtl="1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ar-IQ" sz="1800" dirty="0"/>
          </a:p>
          <a:p>
            <a:pPr marL="0" indent="0" algn="r" rtl="1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ar-IQ" sz="1800" dirty="0"/>
          </a:p>
          <a:p>
            <a:pPr marL="0" indent="0" algn="r" rtl="1">
              <a:lnSpc>
                <a:spcPct val="122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ar-IQ" sz="1800" dirty="0"/>
          </a:p>
          <a:p>
            <a:pPr marL="0" indent="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189A287-FA5E-894F-859F-829246970E14}"/>
              </a:ext>
            </a:extLst>
          </p:cNvPr>
          <p:cNvSpPr txBox="1">
            <a:spLocks/>
          </p:cNvSpPr>
          <p:nvPr/>
        </p:nvSpPr>
        <p:spPr>
          <a:xfrm>
            <a:off x="1111059" y="3653623"/>
            <a:ext cx="10365154" cy="262282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Font typeface="Symbol" panose="05050102010706020507" pitchFamily="18" charset="2"/>
              <a:buChar char=""/>
            </a:pPr>
            <a:r>
              <a:rPr lang="ar-IQ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الممارسين في مجال حماية الطفل على دراية بمصطلحات ومفاهيم حماية الطفل على المستوى المحلي وعلى علم أين تتوفر هذه الموارد. 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Font typeface="Symbol" panose="05050102010706020507" pitchFamily="18" charset="2"/>
              <a:buChar char=""/>
            </a:pPr>
            <a:r>
              <a:rPr lang="ar-IQ" sz="2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الممارسين في مجال حماية الطفل يبدوا أراءهم حول الممارسات الحالية في ضوء البحث والتعلم.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Font typeface="Symbol" panose="05050102010706020507" pitchFamily="18" charset="2"/>
              <a:buChar char=""/>
            </a:pPr>
            <a:r>
              <a:rPr lang="ar-IQ" sz="2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الممارسين في مجال حماية الطفل يتشاركوا في خوض حوارات بقيادة الأقران لعمل ربط بين الأستعمال العملي للموارد والعمل مع المجتمعات في الظروف الأنسانية.</a:t>
            </a:r>
            <a:endParaRPr lang="en-US" sz="2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00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0891" y="2079492"/>
            <a:ext cx="7648562" cy="2699016"/>
          </a:xfrm>
        </p:spPr>
        <p:txBody>
          <a:bodyPr>
            <a:normAutofit/>
          </a:bodyPr>
          <a:lstStyle/>
          <a:p>
            <a:r>
              <a:rPr lang="ar-AE" dirty="0"/>
              <a:t>الفيديو رقم 4:الدليل الميداني التأملي:مناهج على المستوى المحلي لحماية الطفل في العمل الانساني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9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1311449" y="1941579"/>
            <a:ext cx="10164763" cy="63606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ar-IQ" sz="2400" b="1" dirty="0">
                <a:solidFill>
                  <a:srgbClr val="97467D"/>
                </a:solidFill>
              </a:rPr>
              <a:t>الغرض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95CD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656024" y="1612695"/>
            <a:ext cx="3617259" cy="92275"/>
          </a:xfrm>
          <a:prstGeom prst="rect">
            <a:avLst/>
          </a:prstGeom>
          <a:solidFill>
            <a:srgbClr val="95CD7A"/>
          </a:solidFill>
          <a:ln>
            <a:solidFill>
              <a:srgbClr val="95CD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9F5ED-6F41-7143-8780-D8A54A253CB5}"/>
              </a:ext>
            </a:extLst>
          </p:cNvPr>
          <p:cNvSpPr txBox="1"/>
          <p:nvPr/>
        </p:nvSpPr>
        <p:spPr>
          <a:xfrm>
            <a:off x="570159" y="753033"/>
            <a:ext cx="10905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IQ" sz="3600" dirty="0">
                <a:solidFill>
                  <a:srgbClr val="95CD7A"/>
                </a:solidFill>
              </a:rPr>
              <a:t>الهدف ومخرجات التعلم</a:t>
            </a:r>
            <a:endParaRPr lang="en-US" sz="3600" b="1" dirty="0">
              <a:solidFill>
                <a:srgbClr val="95CD7A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3337FE5-3D8A-2546-9450-64EDBA8C1FCC}"/>
              </a:ext>
            </a:extLst>
          </p:cNvPr>
          <p:cNvSpPr txBox="1">
            <a:spLocks/>
          </p:cNvSpPr>
          <p:nvPr/>
        </p:nvSpPr>
        <p:spPr>
          <a:xfrm>
            <a:off x="1311274" y="2024160"/>
            <a:ext cx="10164763" cy="1629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i="1" dirty="0"/>
          </a:p>
          <a:p>
            <a:pPr marL="0" indent="0" algn="r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ar-AE" sz="1800" dirty="0"/>
              <a:t>لتقديم الدليل الميداني التأملي للعاملين في مجال حماية الطفل لدعم عملية التأمل بطرق الأندماج المجتمعي الحالية المستخدمة في البرامج.</a:t>
            </a:r>
          </a:p>
          <a:p>
            <a:pPr marL="0" indent="0" algn="r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ar-AE" sz="1800" dirty="0"/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ar-AE" sz="1800" dirty="0"/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ar-AE" sz="1800" dirty="0"/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10463F04-881F-1247-8551-EF16EDC6732D}"/>
              </a:ext>
            </a:extLst>
          </p:cNvPr>
          <p:cNvSpPr txBox="1">
            <a:spLocks/>
          </p:cNvSpPr>
          <p:nvPr/>
        </p:nvSpPr>
        <p:spPr>
          <a:xfrm>
            <a:off x="1311275" y="3619599"/>
            <a:ext cx="10164763" cy="6360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ar-IQ" sz="2400" b="1" dirty="0">
                <a:solidFill>
                  <a:srgbClr val="97467D"/>
                </a:solidFill>
              </a:rPr>
              <a:t>مخرجات التعلم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48471CBA-EF65-EC42-B2DD-AAD0886D475E}"/>
              </a:ext>
            </a:extLst>
          </p:cNvPr>
          <p:cNvSpPr txBox="1">
            <a:spLocks/>
          </p:cNvSpPr>
          <p:nvPr/>
        </p:nvSpPr>
        <p:spPr>
          <a:xfrm>
            <a:off x="1062682" y="4244395"/>
            <a:ext cx="10413356" cy="1993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r>
              <a:rPr lang="ar-IQ" sz="2300" dirty="0"/>
              <a:t>الممارسون في مجال حماية الطفل بأستطاعتهم وصف عناصر رئيسية في الدليل الميداني التأملي</a:t>
            </a:r>
            <a:endParaRPr lang="en-US" sz="2300" dirty="0"/>
          </a:p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r>
              <a:rPr lang="ar-IQ" sz="2300" dirty="0"/>
              <a:t>العاملون في مجال حماية الطفل بأستطاعتهم تحديد الطرق التي تُستَخدم بها الأدوات والدليل بغرض الوصول الى مستويات أعلى من الإشراك المجتمعي والشعور بالملكية.</a:t>
            </a:r>
          </a:p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endParaRPr lang="ar-IQ" sz="2300" dirty="0"/>
          </a:p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</a:pPr>
            <a:endParaRPr lang="ar-IQ" sz="2300" dirty="0"/>
          </a:p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</a:pPr>
            <a:endParaRPr lang="ar-IQ" sz="2300" dirty="0"/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715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B6218C0-CE3F-4349-A406-B1094F6E68A7}"/>
              </a:ext>
            </a:extLst>
          </p:cNvPr>
          <p:cNvSpPr/>
          <p:nvPr/>
        </p:nvSpPr>
        <p:spPr>
          <a:xfrm>
            <a:off x="0" y="0"/>
            <a:ext cx="12192000" cy="1664208"/>
          </a:xfrm>
          <a:prstGeom prst="rect">
            <a:avLst/>
          </a:prstGeom>
          <a:solidFill>
            <a:srgbClr val="95CD7A"/>
          </a:solidFill>
          <a:ln>
            <a:solidFill>
              <a:srgbClr val="95CD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3E5A3E-6B4F-7641-A47F-B4477C0F6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IQ" dirty="0">
                <a:solidFill>
                  <a:schemeClr val="bg1"/>
                </a:solidFill>
              </a:rPr>
              <a:t>شاهد الفيديو!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36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2FA3090-C3FD-284D-92AF-712C18F56BFC}"/>
              </a:ext>
            </a:extLst>
          </p:cNvPr>
          <p:cNvSpPr txBox="1">
            <a:spLocks/>
          </p:cNvSpPr>
          <p:nvPr/>
        </p:nvSpPr>
        <p:spPr>
          <a:xfrm>
            <a:off x="4114799" y="980991"/>
            <a:ext cx="7115176" cy="50483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200" b="1" kern="1200">
                <a:solidFill>
                  <a:srgbClr val="026794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</a:pPr>
            <a:r>
              <a:rPr lang="ar-IQ" sz="2000" dirty="0">
                <a:solidFill>
                  <a:srgbClr val="97467D"/>
                </a:solidFill>
              </a:rPr>
              <a:t>الاسئلة:</a:t>
            </a:r>
            <a:endParaRPr lang="en-US" sz="2000" dirty="0">
              <a:solidFill>
                <a:srgbClr val="97467D"/>
              </a:solidFill>
            </a:endParaRP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Font typeface="+mj-lt"/>
              <a:buAutoNum type="arabicPeriod"/>
            </a:pPr>
            <a:r>
              <a:rPr lang="ar-IQ" sz="2000" b="0" dirty="0">
                <a:solidFill>
                  <a:schemeClr val="tx1"/>
                </a:solidFill>
              </a:rPr>
              <a:t>بأعتقادك,ما الذي يقدمه الدليل الميداني التأملي؟</a:t>
            </a:r>
          </a:p>
          <a:p>
            <a:pPr marL="1028700" lvl="1" indent="-571500" algn="r" rtl="1">
              <a:buClr>
                <a:srgbClr val="97467D"/>
              </a:buClr>
              <a:buFont typeface="Arial" panose="020B0604020202020204" pitchFamily="34" charset="0"/>
              <a:buChar char="•"/>
            </a:pPr>
            <a:r>
              <a:rPr lang="ar-IQ" sz="2000" dirty="0"/>
              <a:t>قم بوضع اجوبتك على ورقة كبيرة</a:t>
            </a:r>
          </a:p>
          <a:p>
            <a:pPr marL="971550" lvl="1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  <a:buFont typeface="Arial" panose="020B0604020202020204" pitchFamily="34" charset="0"/>
              <a:buChar char="•"/>
            </a:pPr>
            <a:r>
              <a:rPr lang="ar-IQ" sz="2000" b="0" dirty="0">
                <a:solidFill>
                  <a:schemeClr val="tx1"/>
                </a:solidFill>
              </a:rPr>
              <a:t>تحضر لمشاركتها مع المجموعة</a:t>
            </a: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endParaRPr lang="ar-IQ" sz="2000" b="0" dirty="0">
              <a:solidFill>
                <a:schemeClr val="tx1"/>
              </a:solidFill>
            </a:endParaRP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endParaRPr lang="ar-IQ" sz="2000" b="0" dirty="0">
              <a:solidFill>
                <a:schemeClr val="tx1"/>
              </a:solidFill>
            </a:endParaRP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ar-IQ" sz="2000" b="0" dirty="0">
              <a:solidFill>
                <a:schemeClr val="tx1"/>
              </a:solidFill>
            </a:endParaRP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ar-IQ" sz="2000" b="0" dirty="0">
              <a:solidFill>
                <a:schemeClr val="tx1"/>
              </a:solidFill>
            </a:endParaRP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ar-IQ" sz="2000" b="0" dirty="0">
              <a:solidFill>
                <a:schemeClr val="tx1"/>
              </a:solidFill>
            </a:endParaRPr>
          </a:p>
          <a:p>
            <a:pPr marL="514350" indent="-514350"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ar-IQ" sz="2000" b="0" dirty="0">
              <a:solidFill>
                <a:schemeClr val="tx1"/>
              </a:solidFill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B004B7CB-583D-F042-A87D-935B4780B4FF}"/>
              </a:ext>
            </a:extLst>
          </p:cNvPr>
          <p:cNvSpPr txBox="1">
            <a:spLocks/>
          </p:cNvSpPr>
          <p:nvPr/>
        </p:nvSpPr>
        <p:spPr>
          <a:xfrm>
            <a:off x="252332" y="980992"/>
            <a:ext cx="2970847" cy="32074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b="1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IQ" sz="4000" dirty="0"/>
              <a:t>لنلخص!</a:t>
            </a:r>
            <a:endParaRPr lang="en-US" sz="4000" dirty="0"/>
          </a:p>
          <a:p>
            <a:pPr algn="r" rtl="1"/>
            <a:endParaRPr lang="ar-IQ" sz="4000" dirty="0"/>
          </a:p>
          <a:p>
            <a:pPr algn="r" rtl="1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r>
              <a:rPr lang="ar-IQ" sz="2400" dirty="0"/>
              <a:t>شكل مجاميع صغيرة وخذ 5 الى 10 دقائق للتفكير في الاسئلة التالية.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595003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95CD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570159" y="1612695"/>
            <a:ext cx="3617259" cy="92275"/>
          </a:xfrm>
          <a:prstGeom prst="rect">
            <a:avLst/>
          </a:prstGeom>
          <a:solidFill>
            <a:srgbClr val="95CD7A"/>
          </a:solidFill>
          <a:ln>
            <a:solidFill>
              <a:srgbClr val="95CD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791F03-5124-904B-B14C-C9EDB06C04D1}"/>
              </a:ext>
            </a:extLst>
          </p:cNvPr>
          <p:cNvSpPr txBox="1">
            <a:spLocks/>
          </p:cNvSpPr>
          <p:nvPr/>
        </p:nvSpPr>
        <p:spPr>
          <a:xfrm>
            <a:off x="838199" y="267589"/>
            <a:ext cx="106380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r"/>
            <a:br>
              <a:rPr lang="ar-IQ" dirty="0"/>
            </a:br>
            <a:r>
              <a:rPr lang="ar-IQ" sz="3600" dirty="0">
                <a:solidFill>
                  <a:srgbClr val="95CD7A"/>
                </a:solidFill>
              </a:rPr>
              <a:t>كيف ستستخدم الدليل؟</a:t>
            </a:r>
            <a:endParaRPr lang="en-US" sz="3600" b="1" dirty="0">
              <a:solidFill>
                <a:srgbClr val="95CD7A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B15FB4-3859-8D48-A9AE-A5624839D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74" y="0"/>
            <a:ext cx="2529775" cy="2529775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D9C3EE0D-52B5-2641-99CC-665694B44B7E}"/>
              </a:ext>
            </a:extLst>
          </p:cNvPr>
          <p:cNvSpPr txBox="1">
            <a:spLocks/>
          </p:cNvSpPr>
          <p:nvPr/>
        </p:nvSpPr>
        <p:spPr>
          <a:xfrm>
            <a:off x="1100348" y="2496982"/>
            <a:ext cx="10375863" cy="411962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r>
              <a:rPr lang="ar-IQ" sz="1800" i="1" dirty="0"/>
              <a:t>أرجع للدليل الميداني التأملي:مناهج على المستوى المحلي لحماية الطفل في العمل الأنساني.</a:t>
            </a:r>
            <a:endParaRPr lang="en-US" sz="1800" i="1" dirty="0"/>
          </a:p>
          <a:p>
            <a:pPr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r>
              <a:rPr lang="ar-IQ" sz="1800" dirty="0"/>
              <a:t>راجع  (الملاحظات الإرشادية) وناقش ما يمكنك الاستفادة منه في برامجك الحالية.</a:t>
            </a:r>
            <a:endParaRPr lang="en-US" sz="1800" dirty="0"/>
          </a:p>
          <a:p>
            <a:pPr lvl="1" algn="r" rtl="1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r>
              <a:rPr lang="ar-IQ" sz="1800" dirty="0"/>
              <a:t>حدد بعض الفرص ةالتحديات التي من الممكن أن تواجها في بادئ الأمر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838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3DF603-9DE0-1445-9818-C1D5713E18ED}"/>
              </a:ext>
            </a:extLst>
          </p:cNvPr>
          <p:cNvCxnSpPr/>
          <p:nvPr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95CD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BE09869C-2347-4545-9190-8510C7B28EE5}"/>
              </a:ext>
            </a:extLst>
          </p:cNvPr>
          <p:cNvSpPr/>
          <p:nvPr/>
        </p:nvSpPr>
        <p:spPr>
          <a:xfrm>
            <a:off x="570159" y="1612695"/>
            <a:ext cx="3617259" cy="92275"/>
          </a:xfrm>
          <a:prstGeom prst="rect">
            <a:avLst/>
          </a:prstGeom>
          <a:solidFill>
            <a:srgbClr val="95CD7A"/>
          </a:solidFill>
          <a:ln>
            <a:solidFill>
              <a:srgbClr val="95CD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791F03-5124-904B-B14C-C9EDB06C04D1}"/>
              </a:ext>
            </a:extLst>
          </p:cNvPr>
          <p:cNvSpPr txBox="1">
            <a:spLocks/>
          </p:cNvSpPr>
          <p:nvPr/>
        </p:nvSpPr>
        <p:spPr>
          <a:xfrm>
            <a:off x="838199" y="267589"/>
            <a:ext cx="10638013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r"/>
            <a:br>
              <a:rPr lang="ar-IQ" dirty="0"/>
            </a:br>
            <a:r>
              <a:rPr lang="ar-IQ" sz="3600" dirty="0">
                <a:solidFill>
                  <a:srgbClr val="95CD7A"/>
                </a:solidFill>
              </a:rPr>
              <a:t>أسئلة نقاشية أخرى</a:t>
            </a:r>
            <a:endParaRPr lang="en-US" sz="3600" b="1" dirty="0">
              <a:solidFill>
                <a:srgbClr val="95CD7A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12D726F-B8C4-B946-A661-53484A7D2970}"/>
              </a:ext>
            </a:extLst>
          </p:cNvPr>
          <p:cNvSpPr txBox="1">
            <a:spLocks/>
          </p:cNvSpPr>
          <p:nvPr/>
        </p:nvSpPr>
        <p:spPr>
          <a:xfrm>
            <a:off x="829018" y="2359088"/>
            <a:ext cx="10820013" cy="3423874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r>
              <a:rPr lang="ar-IQ" dirty="0"/>
              <a:t>كيف يمكن لهذا الدليل أن يُفعّل في مؤسستك او المجموعة التنسيقية؟</a:t>
            </a:r>
            <a:r>
              <a:rPr lang="en-US" dirty="0"/>
              <a:t> </a:t>
            </a:r>
          </a:p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r>
              <a:rPr lang="ar-IQ" dirty="0"/>
              <a:t>ماهي بعض الأعتبارات التي يمكن اتخاذها لتبني هذه المواد لملائمة سياقك؟</a:t>
            </a:r>
            <a:endParaRPr lang="en-US" dirty="0"/>
          </a:p>
          <a:p>
            <a:pPr algn="r" rtl="1"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r>
              <a:rPr lang="ar-IQ" dirty="0"/>
              <a:t>لا يزال لدينا الكثير لنتعلمه حول الأساليب الفعالة لحماية الطفل على مستوى المجتمع في العمل الإنساني. كيف يمكنك أنت ومؤسستك استخدام هذا المورد كأداة تعليمية لتجريب وتوثيق الممارسات الواعدة؟</a:t>
            </a:r>
          </a:p>
          <a:p>
            <a:pPr>
              <a:lnSpc>
                <a:spcPct val="133000"/>
              </a:lnSpc>
              <a:spcBef>
                <a:spcPts val="600"/>
              </a:spcBef>
              <a:spcAft>
                <a:spcPts val="600"/>
              </a:spcAft>
              <a:buClr>
                <a:srgbClr val="97467D"/>
              </a:buClr>
            </a:pPr>
            <a:endParaRPr lang="en-US" dirty="0"/>
          </a:p>
          <a:p>
            <a:pPr>
              <a:lnSpc>
                <a:spcPct val="12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5133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Plan International - Template">
  <a:themeElements>
    <a:clrScheme name="Custom 3">
      <a:dk1>
        <a:srgbClr val="545554"/>
      </a:dk1>
      <a:lt1>
        <a:srgbClr val="FFFFFF"/>
      </a:lt1>
      <a:dk2>
        <a:srgbClr val="212E3B"/>
      </a:dk2>
      <a:lt2>
        <a:srgbClr val="E7E6E6"/>
      </a:lt2>
      <a:accent1>
        <a:srgbClr val="02628C"/>
      </a:accent1>
      <a:accent2>
        <a:srgbClr val="0388C5"/>
      </a:accent2>
      <a:accent3>
        <a:srgbClr val="97467C"/>
      </a:accent3>
      <a:accent4>
        <a:srgbClr val="94CC7A"/>
      </a:accent4>
      <a:accent5>
        <a:srgbClr val="029FA0"/>
      </a:accent5>
      <a:accent6>
        <a:srgbClr val="405D78"/>
      </a:accent6>
      <a:hlink>
        <a:srgbClr val="67B7DB"/>
      </a:hlink>
      <a:folHlink>
        <a:srgbClr val="36A1D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International - Template" id="{F13B7CFD-0104-F74D-B73F-B6E94AB08A78}" vid="{8A52EDE4-DA16-A54E-B428-222736C3C5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 International - Template</Template>
  <TotalTime>5600</TotalTime>
  <Words>583</Words>
  <Application>Microsoft Macintosh PowerPoint</Application>
  <PresentationFormat>Widescreen</PresentationFormat>
  <Paragraphs>82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 Neue</vt:lpstr>
      <vt:lpstr>Symbol</vt:lpstr>
      <vt:lpstr>Times New Roman</vt:lpstr>
      <vt:lpstr>Plan International - Template</vt:lpstr>
      <vt:lpstr>PowerPoint Presentation</vt:lpstr>
      <vt:lpstr>PowerPoint Presentation</vt:lpstr>
      <vt:lpstr>PowerPoint Presentation</vt:lpstr>
      <vt:lpstr>الفيديو رقم 4:الدليل الميداني التأملي:مناهج على المستوى المحلي لحماية الطفل في العمل الانساني</vt:lpstr>
      <vt:lpstr>PowerPoint Presentation</vt:lpstr>
      <vt:lpstr>شاهد الفيديو!</vt:lpstr>
      <vt:lpstr>PowerPoint Presentation</vt:lpstr>
      <vt:lpstr>PowerPoint Presentation</vt:lpstr>
      <vt:lpstr>PowerPoint Presentation</vt:lpstr>
      <vt:lpstr>أهم الرسائل</vt:lpstr>
      <vt:lpstr>الرجاء تقديم تغذية عكسية لمجموعة عمل تحالف حماية الطفل على المستوى المحلي. </vt:lpstr>
      <vt:lpstr>شكرا لك!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Fitzgerald</dc:creator>
  <cp:lastModifiedBy>Evie Ratti</cp:lastModifiedBy>
  <cp:revision>214</cp:revision>
  <dcterms:created xsi:type="dcterms:W3CDTF">2017-12-20T18:51:03Z</dcterms:created>
  <dcterms:modified xsi:type="dcterms:W3CDTF">2020-04-10T15:30:04Z</dcterms:modified>
</cp:coreProperties>
</file>