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270" r:id="rId2"/>
    <p:sldId id="272" r:id="rId3"/>
    <p:sldId id="303" r:id="rId4"/>
    <p:sldId id="282" r:id="rId5"/>
    <p:sldId id="310" r:id="rId6"/>
    <p:sldId id="305" r:id="rId7"/>
    <p:sldId id="275" r:id="rId8"/>
    <p:sldId id="306" r:id="rId9"/>
    <p:sldId id="312" r:id="rId10"/>
    <p:sldId id="311" r:id="rId11"/>
    <p:sldId id="308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794"/>
    <a:srgbClr val="35B2B4"/>
    <a:srgbClr val="97467D"/>
    <a:srgbClr val="0489C5"/>
    <a:srgbClr val="97467C"/>
    <a:srgbClr val="405E79"/>
    <a:srgbClr val="95CD7A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72109" autoAdjust="0"/>
  </p:normalViewPr>
  <p:slideViewPr>
    <p:cSldViewPr snapToGrid="0" snapToObjects="1">
      <p:cViewPr varScale="1">
        <p:scale>
          <a:sx n="90" d="100"/>
          <a:sy n="90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IQ" baseline="0" dirty="0"/>
              <a:t>يجب أن يرافق هذا العرض التالي:</a:t>
            </a:r>
            <a:endParaRPr lang="en-US" baseline="0" dirty="0"/>
          </a:p>
          <a:p>
            <a:endParaRPr lang="en-US" dirty="0"/>
          </a:p>
          <a:p>
            <a:pPr marL="171450" marR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IQ" baseline="0" dirty="0"/>
              <a:t>المعايير الدنيا لحماية الطفل في العمل الأنساني 19 النسخة المنقحة. </a:t>
            </a:r>
            <a:r>
              <a:rPr lang="en-US" dirty="0">
                <a:hlinkClick r:id="rId3"/>
              </a:rPr>
              <a:t>https://alliancecpha.org/en/CPMS_home</a:t>
            </a:r>
            <a:endParaRPr kumimoji="0" lang="ar-IQ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kumimoji="0" lang="ar-IQ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نشرة توزيع خاصة بحزمة بناء القدرات 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M1.S5- </a:t>
            </a:r>
            <a:r>
              <a:rPr kumimoji="0" lang="ar-IQ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هانداوت بنهم تايبولوجيز- لونك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62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7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IQ" dirty="0"/>
              <a:t>قم بوضع لنك خاص بالأستبيان</a:t>
            </a:r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3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  <a:p>
            <a:pPr algn="r" rtl="1"/>
            <a:r>
              <a:rPr lang="ar-IQ" dirty="0"/>
              <a:t>أدخل رابط للفديو من خلال موقع اليوتوب</a:t>
            </a:r>
            <a:r>
              <a:rPr lang="ar-IQ" baseline="0" dirty="0"/>
              <a:t> او موقع التحالف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Participants may stay</a:t>
            </a:r>
            <a:r>
              <a:rPr lang="en-US" baseline="0" dirty="0"/>
              <a:t> in their small groups or combine them to make slightly larger groups. Remind participants that there is no right or wrong approach!</a:t>
            </a:r>
          </a:p>
          <a:p>
            <a:endParaRPr lang="en-US" baseline="0" dirty="0"/>
          </a:p>
          <a:p>
            <a:r>
              <a:rPr lang="en-US" baseline="0" dirty="0"/>
              <a:t>If participants can access internet you may also do a quick debrief/summary in </a:t>
            </a:r>
            <a:r>
              <a:rPr lang="en-US" b="1" baseline="0" dirty="0" err="1"/>
              <a:t>mentimeter.com</a:t>
            </a:r>
            <a:r>
              <a:rPr lang="en-US" b="0" baseline="0" dirty="0"/>
              <a:t>, with a “multiple choice” format.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4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6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52A284-8170-EB48-993F-5CB9B42B1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55AF-1076-4545-BFAF-2418436A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81F22-B5AA-B046-9CB8-D42A8067505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5D2D13-66BA-CC45-A2C1-979F88FF5CE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A1556B-0B95-3D45-B3B1-CA754D1D9BB2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D30951-90A0-E341-A6FF-CB0C9C6A493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37366-B901-9740-B375-C0DA18D7B0C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7FB7-5052-2849-AE02-AF18D590D11C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3BD3B-1B86-EE4C-92AD-B89DDE56E04E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500747-D2DA-7D48-B6B9-D4C0AA26FB7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  <p:pic>
        <p:nvPicPr>
          <p:cNvPr id="7" name="Picture 6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2B71F5F-9645-9548-B131-A04D1D7EA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52212-A1CD-FB48-B762-13EF6DC08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4E7F1-F0E7-7247-9330-5BE38808140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6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9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212B5-D403-7F40-BF93-43B18139C580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7D3036-4C15-104A-98DD-EBCDD10F801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3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CE1E0E-0B4F-684E-9311-2415D34C5E8E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FF75147-780F-154E-8F6F-0BEEE05AE46B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F895F-7252-2149-A4D8-F6B9F1B840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7DA2A5-2B02-F447-9929-A6063803E526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886FA-216C-734D-B591-E76425E7AB04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D6C1DF-C1C7-F644-8D19-8AF708D44BA3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4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076DA-1D96-634B-BDBE-4876E34AFD89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B01BFCA-B02F-4D4F-9EBE-58DC368D6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488" y="-1176323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FB42C-3464-EF4D-8B25-AC0B8B2EDDE4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B5021A66-8D8F-6A4A-B3BE-606DD2987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1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C35FB60-1216-424F-A88B-30B7E4DB2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20" r="492" b="80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5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05F98-5648-5940-84B3-F6F28A5BE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FFE2A-CF61-EA49-84A9-DAA8A29602C3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545CC-B319-BF40-A35B-396F3CF1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49C9FA-173C-AF4C-8691-5D84523C4037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32CFB-FD4B-5546-9F48-7EBD5E179F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0DDE66-30E1-C948-95C4-B6A03872BF14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F9B2638-F05F-074A-BD77-766387439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48" y="51659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1B4064-3C2E-924F-949F-832BD2916E5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DA90162-046C-5E40-95BC-E49EA1F1C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F0D64F-2527-D448-B955-6516D155386F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63C11EE-4DFA-0D4A-A09A-D25D20E3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8" r:id="rId19"/>
    <p:sldLayoutId id="2147483769" r:id="rId20"/>
    <p:sldLayoutId id="2147483770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62" r:id="rId27"/>
    <p:sldLayoutId id="2147483766" r:id="rId28"/>
    <p:sldLayoutId id="2147483767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650" r:id="rId38"/>
    <p:sldLayoutId id="2147483660" r:id="rId39"/>
    <p:sldLayoutId id="2147483661" r:id="rId40"/>
    <p:sldLayoutId id="2147483662" r:id="rId41"/>
    <p:sldLayoutId id="21474836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828006" y="2136195"/>
            <a:ext cx="8535987" cy="1455738"/>
          </a:xfrm>
        </p:spPr>
        <p:txBody>
          <a:bodyPr/>
          <a:lstStyle/>
          <a:p>
            <a:r>
              <a:rPr lang="ar-AE" sz="4000" dirty="0"/>
              <a:t>سلسلة تعلم حماية الطفل على المستوى المحلي عبر الأنترنت</a:t>
            </a:r>
          </a:p>
          <a:p>
            <a:endParaRPr lang="ar-AE" sz="40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8CA97-64B8-2140-925B-56B25B102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4186" y="3696962"/>
            <a:ext cx="8767352" cy="14557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AE" sz="2400" dirty="0"/>
              <a:t>الفيديو رقم 2: التفكيرفي برامجك المجتمعية الحالية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602CCD-666D-304F-8F5F-92094BED6E3B}"/>
              </a:ext>
            </a:extLst>
          </p:cNvPr>
          <p:cNvGrpSpPr/>
          <p:nvPr/>
        </p:nvGrpSpPr>
        <p:grpSpPr>
          <a:xfrm>
            <a:off x="296562" y="5971778"/>
            <a:ext cx="5030188" cy="714178"/>
            <a:chOff x="296562" y="5971778"/>
            <a:chExt cx="5030188" cy="7141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AA7982-1B1F-764B-8CF8-A8A4232F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562" y="5985598"/>
              <a:ext cx="2231246" cy="664912"/>
            </a:xfrm>
            <a:prstGeom prst="rect">
              <a:avLst/>
            </a:prstGeom>
          </p:spPr>
        </p:pic>
        <p:pic>
          <p:nvPicPr>
            <p:cNvPr id="7" name="Picture 6" descr="A picture containing drawing, red&#10;&#10;Description automatically generated">
              <a:extLst>
                <a:ext uri="{FF2B5EF4-FFF2-40B4-BE49-F238E27FC236}">
                  <a16:creationId xmlns:a16="http://schemas.microsoft.com/office/drawing/2014/main" id="{978F4C6C-321E-B048-8588-B3CB3E05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2822527" y="5971778"/>
              <a:ext cx="2504223" cy="71417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4E7A947-6B41-3346-99EF-7E7AE9AA0D74}"/>
              </a:ext>
            </a:extLst>
          </p:cNvPr>
          <p:cNvSpPr/>
          <p:nvPr/>
        </p:nvSpPr>
        <p:spPr>
          <a:xfrm>
            <a:off x="5081015" y="3498779"/>
            <a:ext cx="2029968" cy="82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5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397" y="338645"/>
            <a:ext cx="10319634" cy="1325563"/>
          </a:xfrm>
        </p:spPr>
        <p:txBody>
          <a:bodyPr/>
          <a:lstStyle/>
          <a:p>
            <a:pPr algn="r"/>
            <a:r>
              <a:rPr lang="ar-IQ" dirty="0">
                <a:solidFill>
                  <a:schemeClr val="bg1"/>
                </a:solidFill>
              </a:rPr>
              <a:t>أهم الرسائل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04F26F-0DE8-9A47-BAA9-F73E86C81792}"/>
              </a:ext>
            </a:extLst>
          </p:cNvPr>
          <p:cNvSpPr txBox="1">
            <a:spLocks/>
          </p:cNvSpPr>
          <p:nvPr/>
        </p:nvSpPr>
        <p:spPr>
          <a:xfrm>
            <a:off x="898208" y="2343843"/>
            <a:ext cx="10750823" cy="6260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ar-IQ" sz="1800" dirty="0"/>
              <a:t>في حين ليس هنالك طريقة صحيحة او خاطئة في طريقة العمل مع المجتمعات, ولكن هنالك طرق معينة اكثر نجاحا لبناء الثقة والاستدامة والملكية في المجتمع.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ar-IQ" sz="1800" dirty="0"/>
              <a:t>البناء على القدرات والموارد الموجودة في داخل المجتمعات ومابين العوائل متى ما أمكن وهذا يساعد العاملين في مجال حماية الطفل أن يقدموا دعم افضل اينما تكون الحاجة.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ar-IQ" sz="1800" dirty="0"/>
              <a:t>يمكنك البدأ بالتفكير حول ايجاد نهج اكثر استمرارية وفعالية لسياقك بالذات بمساعدة المعايير الدنيا لحماية الطفل 17 والمورد الجديد: الدليل الميداني التأملي: نهج على المستوى المجتمعي لحماية الطفل في العمل الأنساني.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8935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43" y="424373"/>
            <a:ext cx="10130820" cy="1325563"/>
          </a:xfrm>
        </p:spPr>
        <p:txBody>
          <a:bodyPr>
            <a:normAutofit/>
          </a:bodyPr>
          <a:lstStyle/>
          <a:p>
            <a:pPr algn="r"/>
            <a:r>
              <a:rPr lang="ar-AE" sz="3200" dirty="0">
                <a:solidFill>
                  <a:schemeClr val="bg1"/>
                </a:solidFill>
              </a:rPr>
              <a:t>الرجاء تقديم تغذية عكسية لمجموعة عمل تحالف حماية الطفل على المستوى المحلي</a:t>
            </a:r>
            <a:br>
              <a:rPr lang="ar-AE" sz="3200" dirty="0">
                <a:solidFill>
                  <a:schemeClr val="bg1"/>
                </a:solidFill>
              </a:rPr>
            </a:br>
            <a:endParaRPr lang="ar-AE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204C7F-53E8-994C-A179-9948E35AC428}"/>
              </a:ext>
            </a:extLst>
          </p:cNvPr>
          <p:cNvSpPr txBox="1">
            <a:spLocks/>
          </p:cNvSpPr>
          <p:nvPr/>
        </p:nvSpPr>
        <p:spPr>
          <a:xfrm>
            <a:off x="744237" y="2212816"/>
            <a:ext cx="10703526" cy="3468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b="1" dirty="0">
                <a:solidFill>
                  <a:srgbClr val="026794"/>
                </a:solidFill>
              </a:rPr>
              <a:t>قبل ان تذهب أرجو ان تكمل:</a:t>
            </a:r>
          </a:p>
          <a:p>
            <a:pPr marL="0" indent="0">
              <a:buNone/>
            </a:pPr>
            <a:endParaRPr lang="ar-IQ" dirty="0"/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r>
              <a:rPr lang="ar-IQ" sz="1900" dirty="0"/>
              <a:t>توقيع ورقة الحضور.</a:t>
            </a:r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r>
              <a:rPr lang="ar-IQ" sz="1900" dirty="0"/>
              <a:t>تمرين التغذية العكسية.</a:t>
            </a:r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endParaRPr lang="ar-IQ" sz="19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6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boy&#10;&#10;Description automatically generated">
            <a:extLst>
              <a:ext uri="{FF2B5EF4-FFF2-40B4-BE49-F238E27FC236}">
                <a16:creationId xmlns:a16="http://schemas.microsoft.com/office/drawing/2014/main" id="{AAB5C6A2-CA5F-8F42-888B-C8F76497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5" b="5559"/>
          <a:stretch/>
        </p:blipFill>
        <p:spPr>
          <a:xfrm>
            <a:off x="0" y="-1"/>
            <a:ext cx="1218793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C28EC1-FA2E-2744-A243-1D4460A06F5E}"/>
              </a:ext>
            </a:extLst>
          </p:cNvPr>
          <p:cNvSpPr/>
          <p:nvPr/>
        </p:nvSpPr>
        <p:spPr>
          <a:xfrm>
            <a:off x="0" y="0"/>
            <a:ext cx="12187930" cy="6858001"/>
          </a:xfrm>
          <a:prstGeom prst="rect">
            <a:avLst/>
          </a:prstGeom>
          <a:solidFill>
            <a:srgbClr val="02679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1920161" y="3147915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ar-AE" b="1" dirty="0">
                <a:solidFill>
                  <a:schemeClr val="bg1"/>
                </a:solidFill>
              </a:rPr>
              <a:t>شكرا لك!</a:t>
            </a:r>
          </a:p>
        </p:txBody>
      </p:sp>
    </p:spTree>
    <p:extLst>
      <p:ext uri="{BB962C8B-B14F-4D97-AF65-F5344CB8AC3E}">
        <p14:creationId xmlns:p14="http://schemas.microsoft.com/office/powerpoint/2010/main" val="35822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50" y="2082141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026794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35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35B2B4"/>
                </a:solidFill>
              </a:rPr>
              <a:t>الغرض من سلسلة التعلم عبر الأنترنت.</a:t>
            </a:r>
            <a:endParaRPr lang="en-US" sz="3600" b="1" dirty="0">
              <a:solidFill>
                <a:srgbClr val="35B2B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450" y="2120595"/>
            <a:ext cx="10164763" cy="168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i="1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ar-IQ" sz="1800" dirty="0"/>
              <a:t>الغرض من السلسلة هو تيسير عملية تفعيل المعايير الدنيا لحماية الطفل في العمل الأنساني لعام 2019 (</a:t>
            </a:r>
            <a:r>
              <a:rPr lang="en-US" sz="1800" dirty="0"/>
              <a:t>CPMS) </a:t>
            </a:r>
            <a:r>
              <a:rPr lang="ar-IQ" sz="1800" dirty="0"/>
              <a:t>رقم 17 و موارد مابين الوكالات الجديدة و الدليل الميداني التأملي:نهج على المستوى المحلي لحماية الطفل في العمل الانساني.</a:t>
            </a:r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B78C83-D76A-EC4E-BF0E-534EF36AA8A2}"/>
              </a:ext>
            </a:extLst>
          </p:cNvPr>
          <p:cNvSpPr txBox="1">
            <a:spLocks/>
          </p:cNvSpPr>
          <p:nvPr/>
        </p:nvSpPr>
        <p:spPr>
          <a:xfrm>
            <a:off x="1566095" y="3686175"/>
            <a:ext cx="9910118" cy="396458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Symbol" panose="05050102010706020507" pitchFamily="18" charset="2"/>
              <a:buChar char=""/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على دراية بمصطلحات ومفاهيم حماية الطفل على المستوى المحلي وعلى علم أين تتوفر هذه الموارد.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Symbol" panose="05050102010706020507" pitchFamily="18" charset="2"/>
              <a:buChar char=""/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الممارسين في مجال حماية الطفل يبدوا أراءهم حول الممارسات الحالية في ضوء البحث والتعلم.</a:t>
            </a: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Symbol" panose="05050102010706020507" pitchFamily="18" charset="2"/>
              <a:buChar char=""/>
            </a:pPr>
            <a:r>
              <a:rPr lang="ar-IQ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يتشاركوا في خوض حوارات بقيادة الأقران لعمل ربط بين الأستعمال العملي للموارد والعمل مع المجتمعات في الظروف الأنسانية.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440" y="1112119"/>
            <a:ext cx="6988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			   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أسم النشاط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</a:t>
            </a:r>
          </a:p>
          <a:p>
            <a:pPr lvl="1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الموقع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التاريخ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603" y="1565566"/>
            <a:ext cx="7648562" cy="2699016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ar-IQ" dirty="0"/>
            </a:br>
            <a:r>
              <a:rPr lang="ar-IQ" dirty="0"/>
              <a:t>الفيديو رقم 2: التفكير في برامجك المجتمعية الحالية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49" y="1941579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026794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35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35B2B4"/>
                </a:solidFill>
              </a:rPr>
              <a:t>الهدف ومخرجات التعلم</a:t>
            </a:r>
            <a:endParaRPr lang="en-US" sz="3600" b="1" dirty="0">
              <a:solidFill>
                <a:srgbClr val="35B2B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275" y="1961682"/>
            <a:ext cx="10164763" cy="95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i="1" dirty="0"/>
          </a:p>
          <a:p>
            <a:pPr marL="0" indent="0" algn="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AE" sz="1800" dirty="0"/>
              <a:t>لتيسير الاراء حول مستويات المشاركة المجتمعية وإتخاذ القرارات في ممارسات حماية الطفل الحالية.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10463F04-881F-1247-8551-EF16EDC6732D}"/>
              </a:ext>
            </a:extLst>
          </p:cNvPr>
          <p:cNvSpPr txBox="1">
            <a:spLocks/>
          </p:cNvSpPr>
          <p:nvPr/>
        </p:nvSpPr>
        <p:spPr>
          <a:xfrm>
            <a:off x="1311276" y="3352752"/>
            <a:ext cx="10164763" cy="63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sz="2400" b="1" dirty="0">
                <a:solidFill>
                  <a:srgbClr val="026794"/>
                </a:solidFill>
              </a:rPr>
              <a:t>مخرجات التعلم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185B60-FCE3-1D47-BB5E-50D07D11B406}"/>
              </a:ext>
            </a:extLst>
          </p:cNvPr>
          <p:cNvSpPr txBox="1">
            <a:spLocks/>
          </p:cNvSpPr>
          <p:nvPr/>
        </p:nvSpPr>
        <p:spPr>
          <a:xfrm>
            <a:off x="656024" y="3949780"/>
            <a:ext cx="10820015" cy="1871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2100" dirty="0"/>
              <a:t>بإمكان الممارسين في مجال حماية الطفل تحديد أهمية مشاركة المجتمع في برامجهم.</a:t>
            </a: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2100" dirty="0"/>
              <a:t>بدأ العامليين في مجال حماية الطفل تحليل برامجمهم من حيث الفعالية والتأثير.</a:t>
            </a: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endParaRPr lang="ar-IQ" sz="2100" dirty="0"/>
          </a:p>
          <a:p>
            <a:pPr marL="0" indent="0">
              <a:lnSpc>
                <a:spcPct val="133000"/>
              </a:lnSpc>
              <a:spcBef>
                <a:spcPts val="600"/>
              </a:spcBef>
              <a:buClr>
                <a:srgbClr val="97467C"/>
              </a:buCl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15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dirty="0">
                <a:solidFill>
                  <a:schemeClr val="bg1"/>
                </a:solidFill>
              </a:rPr>
              <a:t>شاهد الفيديو!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2FA3090-C3FD-284D-92AF-712C18F56BFC}"/>
              </a:ext>
            </a:extLst>
          </p:cNvPr>
          <p:cNvSpPr txBox="1">
            <a:spLocks/>
          </p:cNvSpPr>
          <p:nvPr/>
        </p:nvSpPr>
        <p:spPr>
          <a:xfrm>
            <a:off x="2754141" y="980991"/>
            <a:ext cx="8604422" cy="505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 kern="1200">
                <a:solidFill>
                  <a:srgbClr val="02679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ar-IQ" sz="2000" dirty="0"/>
              <a:t>الاسئلة:</a:t>
            </a:r>
            <a:endParaRPr lang="en-US" sz="2000" dirty="0"/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ماذا تعتقد كانت أهم الرسائل القادمة من هذا الفيديو؟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ماهي ردة فعلك الأولية لهذه الرسائل.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هل تجذ هذه الرسائل مفيدة كأطر عمل وتحليل؟</a:t>
            </a:r>
            <a:endParaRPr lang="en-US" sz="2000" b="0" dirty="0">
              <a:solidFill>
                <a:schemeClr val="tx1"/>
              </a:solidFill>
            </a:endParaRPr>
          </a:p>
          <a:p>
            <a:pPr marL="971550" lvl="1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ar-IQ" sz="2000" b="0" dirty="0">
                <a:solidFill>
                  <a:schemeClr val="tx1"/>
                </a:solidFill>
              </a:rPr>
              <a:t>قم بوضع اجوبتك على ورقة كبيرة</a:t>
            </a:r>
          </a:p>
          <a:p>
            <a:pPr marL="971550" lvl="1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ar-IQ" sz="2000" b="0" dirty="0">
                <a:solidFill>
                  <a:schemeClr val="tx1"/>
                </a:solidFill>
              </a:rPr>
              <a:t>تحضر لمشاركتها مع المجموعة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2434786-CF74-734D-9E91-3D3759BF5EB3}"/>
              </a:ext>
            </a:extLst>
          </p:cNvPr>
          <p:cNvSpPr txBox="1">
            <a:spLocks/>
          </p:cNvSpPr>
          <p:nvPr/>
        </p:nvSpPr>
        <p:spPr>
          <a:xfrm>
            <a:off x="354922" y="823033"/>
            <a:ext cx="2970846" cy="417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IQ" sz="4000" dirty="0"/>
              <a:t>لنلخص!</a:t>
            </a:r>
            <a:endParaRPr lang="en-US" sz="4000" dirty="0"/>
          </a:p>
          <a:p>
            <a:pPr algn="r" rtl="1"/>
            <a:endParaRPr lang="ar-IQ" sz="4000" dirty="0"/>
          </a:p>
          <a:p>
            <a:pPr algn="r" rtl="1"/>
            <a:r>
              <a:rPr lang="ar-IQ" sz="2200" dirty="0"/>
              <a:t>شكل مجاميع صغيرة وخذ 5 الى 10 دقائق للتفكير في الاسئلة التالية</a:t>
            </a:r>
            <a:r>
              <a:rPr lang="ar-IQ" sz="40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35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570159" y="1612695"/>
            <a:ext cx="3617259" cy="92275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91F03-5124-904B-B14C-C9EDB06C04D1}"/>
              </a:ext>
            </a:extLst>
          </p:cNvPr>
          <p:cNvSpPr txBox="1">
            <a:spLocks/>
          </p:cNvSpPr>
          <p:nvPr/>
        </p:nvSpPr>
        <p:spPr>
          <a:xfrm>
            <a:off x="838199" y="267589"/>
            <a:ext cx="10638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br>
              <a:rPr lang="ar-IQ" dirty="0"/>
            </a:br>
            <a:r>
              <a:rPr lang="ar-IQ" sz="3600" b="1" dirty="0">
                <a:solidFill>
                  <a:srgbClr val="35B2B4"/>
                </a:solidFill>
              </a:rPr>
              <a:t>أين نحن الأن؟</a:t>
            </a:r>
            <a:endParaRPr lang="en-US" sz="3600" b="1" dirty="0">
              <a:solidFill>
                <a:srgbClr val="35B2B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15FB4-3859-8D48-A9AE-A5624839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4" y="0"/>
            <a:ext cx="2529775" cy="252977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4A09E69-8E08-A742-B237-67C0FBC71D3F}"/>
              </a:ext>
            </a:extLst>
          </p:cNvPr>
          <p:cNvSpPr txBox="1">
            <a:spLocks/>
          </p:cNvSpPr>
          <p:nvPr/>
        </p:nvSpPr>
        <p:spPr>
          <a:xfrm>
            <a:off x="1100348" y="2339658"/>
            <a:ext cx="10375863" cy="41196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>
                <a:solidFill>
                  <a:prstClr val="black"/>
                </a:solidFill>
              </a:rPr>
              <a:t>نشرة توزيع خاصة بحزمة بناء القدرات : </a:t>
            </a:r>
            <a:r>
              <a:rPr lang="en-US" sz="1800" dirty="0">
                <a:solidFill>
                  <a:prstClr val="black"/>
                </a:solidFill>
              </a:rPr>
              <a:t>M1.S5- </a:t>
            </a:r>
            <a:r>
              <a:rPr lang="ar-IQ" sz="1800" dirty="0">
                <a:solidFill>
                  <a:prstClr val="black"/>
                </a:solidFill>
              </a:rPr>
              <a:t>هانداوت بنهم تايبولوجيز- لونك</a:t>
            </a:r>
            <a:r>
              <a:rPr lang="en-US" sz="1800" i="1" dirty="0"/>
              <a:t> </a:t>
            </a:r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/>
              <a:t>قم بداخل مجموعتك بعمل جدول يتضمن النهج الأربعة.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/>
              <a:t>قم بمناقشة أين هو المكان المناسب لبرنامجك من بين هذه النهج الاربعة.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35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570159" y="1612695"/>
            <a:ext cx="3617259" cy="92275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91F03-5124-904B-B14C-C9EDB06C04D1}"/>
              </a:ext>
            </a:extLst>
          </p:cNvPr>
          <p:cNvSpPr txBox="1">
            <a:spLocks/>
          </p:cNvSpPr>
          <p:nvPr/>
        </p:nvSpPr>
        <p:spPr>
          <a:xfrm>
            <a:off x="838199" y="267589"/>
            <a:ext cx="10638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br>
              <a:rPr lang="ar-IQ" dirty="0"/>
            </a:br>
            <a:r>
              <a:rPr lang="ar-IQ" sz="3600" b="1" dirty="0">
                <a:solidFill>
                  <a:srgbClr val="35B2B4"/>
                </a:solidFill>
              </a:rPr>
              <a:t>اسئلة أخرى </a:t>
            </a:r>
            <a:endParaRPr lang="en-US" sz="3600" b="1" dirty="0">
              <a:solidFill>
                <a:srgbClr val="35B2B4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4A09E69-8E08-A742-B237-67C0FBC71D3F}"/>
              </a:ext>
            </a:extLst>
          </p:cNvPr>
          <p:cNvSpPr txBox="1">
            <a:spLocks/>
          </p:cNvSpPr>
          <p:nvPr/>
        </p:nvSpPr>
        <p:spPr>
          <a:xfrm>
            <a:off x="1100348" y="2339658"/>
            <a:ext cx="10375863" cy="41196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/>
              <a:t>هل ترغب بتغيير مستوى التشارك المجتمعي في السياق الذي تعمل به ولماذا؟</a:t>
            </a:r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/>
              <a:t>ما الذي تحتاجه لتحقيق ذلك؟</a:t>
            </a:r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ar-IQ" sz="1800" dirty="0"/>
              <a:t>ماهي الخطوات الصلبة التي يمكنك إتخاذها لجعل ذلك يحدث في برامجك؟</a:t>
            </a:r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endParaRPr lang="ar-IQ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5554</TotalTime>
  <Words>586</Words>
  <Application>Microsoft Macintosh PowerPoint</Application>
  <PresentationFormat>Widescreen</PresentationFormat>
  <Paragraphs>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PowerPoint Presentation</vt:lpstr>
      <vt:lpstr>  الفيديو رقم 2: التفكير في برامجك المجتمعية الحالية</vt:lpstr>
      <vt:lpstr>PowerPoint Presentation</vt:lpstr>
      <vt:lpstr>شاهد الفيديو!</vt:lpstr>
      <vt:lpstr>PowerPoint Presentation</vt:lpstr>
      <vt:lpstr>PowerPoint Presentation</vt:lpstr>
      <vt:lpstr>PowerPoint Presentation</vt:lpstr>
      <vt:lpstr>أهم الرسائل</vt:lpstr>
      <vt:lpstr>الرجاء تقديم تغذية عكسية لمجموعة عمل تحالف حماية الطفل على المستوى المحلي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208</cp:revision>
  <dcterms:created xsi:type="dcterms:W3CDTF">2017-12-20T18:51:03Z</dcterms:created>
  <dcterms:modified xsi:type="dcterms:W3CDTF">2020-04-10T15:28:51Z</dcterms:modified>
</cp:coreProperties>
</file>