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5"/>
  </p:notesMasterIdLst>
  <p:sldIdLst>
    <p:sldId id="271" r:id="rId2"/>
    <p:sldId id="303" r:id="rId3"/>
    <p:sldId id="272" r:id="rId4"/>
    <p:sldId id="309" r:id="rId5"/>
    <p:sldId id="282" r:id="rId6"/>
    <p:sldId id="304" r:id="rId7"/>
    <p:sldId id="305" r:id="rId8"/>
    <p:sldId id="275" r:id="rId9"/>
    <p:sldId id="273" r:id="rId10"/>
    <p:sldId id="306" r:id="rId11"/>
    <p:sldId id="307" r:id="rId12"/>
    <p:sldId id="308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67D"/>
    <a:srgbClr val="0489C5"/>
    <a:srgbClr val="97467C"/>
    <a:srgbClr val="026794"/>
    <a:srgbClr val="405E79"/>
    <a:srgbClr val="35B2B4"/>
    <a:srgbClr val="95CD7A"/>
    <a:srgbClr val="70995C"/>
    <a:srgbClr val="D5EBC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0" autoAdjust="0"/>
    <p:restoredTop sz="72109" autoAdjust="0"/>
  </p:normalViewPr>
  <p:slideViewPr>
    <p:cSldViewPr snapToGrid="0" snapToObjects="1">
      <p:cViewPr varScale="1">
        <p:scale>
          <a:sx n="90" d="100"/>
          <a:sy n="90" d="100"/>
        </p:scale>
        <p:origin x="18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Les participants doivent avoir une copie de la Norme 17 de SMPE comme référence au cours de cette session. On peut la trouver sur </a:t>
            </a:r>
            <a:r>
              <a:rPr lang="en-US" dirty="0">
                <a:hlinkClick r:id="rId3"/>
              </a:rPr>
              <a:t>https://alliancecpha.org/en/CPMS_home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Inclure le lien si l’on inclut le sondage de suivi en ligne.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6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8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15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8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7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Intégrer un lien vers la vidéo sur YouTube ou sur le site Web de l’Alliance.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18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Les participants peuvent rester en petits groupes ou faire cet exercice en plénière.</a:t>
            </a:r>
            <a:endParaRPr lang="en-US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33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2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952A284-8170-EB48-993F-5CB9B42B1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9655AF-1076-4545-BFAF-2418436A15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2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6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481F22-B5AA-B046-9CB8-D42A8067505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35D2D13-66BA-CC45-A2C1-979F88FF5CE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A1556B-0B95-3D45-B3B1-CA754D1D9BB2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D30951-90A0-E341-A6FF-CB0C9C6A493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7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E37366-B901-9740-B375-C0DA18D7B0C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B067FB7-5052-2849-AE02-AF18D590D11C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83BD3B-1B86-EE4C-92AD-B89DDE56E04E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500747-D2DA-7D48-B6B9-D4C0AA26FB7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9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230C03A-9818-F34E-9477-618D7A9EA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9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3F799A3-1E18-9C4B-9554-0C1186E86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52212-A1CD-FB48-B762-13EF6DC082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4E7F1-F0E7-7247-9330-5BE388081404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65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BF10F52-5915-BE44-8E03-2826F1063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9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61D9A62-F598-964D-889D-5F6C5CAD1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6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6212B5-D403-7F40-BF93-43B18139C580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57D3036-4C15-104A-98DD-EBCDD10F801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3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CE1E0E-0B4F-684E-9311-2415D34C5E8E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FF75147-780F-154E-8F6F-0BEEE05AE46B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6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AF895F-7252-2149-A4D8-F6B9F1B840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27DA2A5-2B02-F447-9929-A6063803E526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91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9886FA-216C-734D-B591-E76425E7AB04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6D6C1DF-C1C7-F644-8D19-8AF708D44BA3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46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C4276DC8-AD33-544D-AB07-B779215B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E076DA-1D96-634B-BDBE-4876E34AFD89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6B01BFCA-B02F-4D4F-9EBE-58DC368D6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9488" y="-1176323"/>
            <a:ext cx="12192000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23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FB42C-3464-EF4D-8B25-AC0B8B2EDDE4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B5021A66-8D8F-6A4A-B3BE-606DD29879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10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4/10/20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8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2A405-5CEB-BF48-A7C6-59828C40BF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8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15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11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74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13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71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05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7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05F98-5648-5940-84B3-F6F28A5BE4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5FFE2A-CF61-EA49-84A9-DAA8A29602C3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49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545CC-B319-BF40-A35B-396F3CF1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49C9FA-173C-AF4C-8691-5D84523C4037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32CFB-FD4B-5546-9F48-7EBD5E179F4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9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0DDE66-30E1-C948-95C4-B6A03872BF14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F9B2638-F05F-074A-BD77-766387439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448" y="51659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1B4064-3C2E-924F-949F-832BD2916E5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9DA90162-046C-5E40-95BC-E49EA1F1C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F0D64F-2527-D448-B955-6516D155386F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63C11EE-4DFA-0D4A-A09A-D25D20E38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7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8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68" r:id="rId19"/>
    <p:sldLayoutId id="2147483769" r:id="rId20"/>
    <p:sldLayoutId id="2147483770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62" r:id="rId27"/>
    <p:sldLayoutId id="2147483766" r:id="rId28"/>
    <p:sldLayoutId id="2147483767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650" r:id="rId38"/>
    <p:sldLayoutId id="2147483660" r:id="rId39"/>
    <p:sldLayoutId id="2147483661" r:id="rId40"/>
    <p:sldLayoutId id="2147483662" r:id="rId41"/>
    <p:sldLayoutId id="2147483649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79203" y="1947963"/>
            <a:ext cx="10633588" cy="627939"/>
          </a:xfrm>
        </p:spPr>
        <p:txBody>
          <a:bodyPr>
            <a:noAutofit/>
          </a:bodyPr>
          <a:lstStyle/>
          <a:p>
            <a:r>
              <a:rPr lang="en-US" sz="3600" dirty="0"/>
              <a:t>Série </a:t>
            </a:r>
            <a:r>
              <a:rPr lang="en-US" sz="3600" dirty="0" err="1"/>
              <a:t>d’apprentissage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ligne</a:t>
            </a:r>
            <a:r>
              <a:rPr lang="en-US" sz="3600" dirty="0"/>
              <a:t> sur la protection de </a:t>
            </a:r>
            <a:r>
              <a:rPr lang="en-US" sz="3600" dirty="0" err="1"/>
              <a:t>l’enfance</a:t>
            </a:r>
            <a:r>
              <a:rPr lang="en-US" sz="3600" dirty="0"/>
              <a:t> au </a:t>
            </a:r>
            <a:r>
              <a:rPr lang="en-US" sz="3600" dirty="0" err="1"/>
              <a:t>niveau</a:t>
            </a:r>
            <a:r>
              <a:rPr lang="en-US" sz="3600" dirty="0"/>
              <a:t> </a:t>
            </a:r>
            <a:r>
              <a:rPr lang="en-US" sz="3600" dirty="0" err="1"/>
              <a:t>communautaire</a:t>
            </a:r>
            <a:endParaRPr lang="en-US" sz="36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38933" y="3647296"/>
            <a:ext cx="8914129" cy="1455738"/>
          </a:xfrm>
        </p:spPr>
        <p:txBody>
          <a:bodyPr/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Video 1 - </a:t>
            </a:r>
            <a:r>
              <a:rPr lang="fr-FR" sz="2400" dirty="0">
                <a:solidFill>
                  <a:schemeClr val="bg1"/>
                </a:solidFill>
              </a:rPr>
              <a:t>Présentation de la Norme minimale 17: Approches au niveau communautaire de protection de l'enfance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27735-939F-2740-8872-7FDE416E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5985598"/>
            <a:ext cx="2231246" cy="664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F267A3-3D2D-0742-83F0-8D0BA626680F}"/>
              </a:ext>
            </a:extLst>
          </p:cNvPr>
          <p:cNvSpPr/>
          <p:nvPr/>
        </p:nvSpPr>
        <p:spPr>
          <a:xfrm>
            <a:off x="5083215" y="3324243"/>
            <a:ext cx="2025570" cy="81368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14" name="Picture 13" descr="A picture containing drawing, red&#10;&#10;Description automatically generated">
            <a:extLst>
              <a:ext uri="{FF2B5EF4-FFF2-40B4-BE49-F238E27FC236}">
                <a16:creationId xmlns:a16="http://schemas.microsoft.com/office/drawing/2014/main" id="{FAA58096-D4E9-CB47-9C73-07DEAC60184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822527" y="5971778"/>
            <a:ext cx="2504223" cy="7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56024" y="2089472"/>
            <a:ext cx="10820189" cy="433372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Comment </a:t>
            </a:r>
            <a:r>
              <a:rPr lang="en-US" sz="1800" dirty="0" err="1"/>
              <a:t>notre</a:t>
            </a:r>
            <a:r>
              <a:rPr lang="en-US" sz="1800" dirty="0"/>
              <a:t> </a:t>
            </a:r>
            <a:r>
              <a:rPr lang="en-US" sz="1800" dirty="0" err="1"/>
              <a:t>compréhension</a:t>
            </a:r>
            <a:r>
              <a:rPr lang="en-US" sz="1800" dirty="0"/>
              <a:t> de la </a:t>
            </a:r>
            <a:r>
              <a:rPr lang="en-US" sz="1800" dirty="0" err="1"/>
              <a:t>communauté</a:t>
            </a:r>
            <a:r>
              <a:rPr lang="en-US" sz="1800" dirty="0"/>
              <a:t> influence-t-</a:t>
            </a:r>
            <a:r>
              <a:rPr lang="en-US" sz="1800" dirty="0" err="1"/>
              <a:t>elle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</a:t>
            </a:r>
            <a:r>
              <a:rPr lang="en-US" sz="1800" dirty="0" err="1"/>
              <a:t>approches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matière de protection de </a:t>
            </a:r>
            <a:r>
              <a:rPr lang="en-US" sz="1800" dirty="0" err="1"/>
              <a:t>l’enfance</a:t>
            </a:r>
            <a:r>
              <a:rPr lang="en-US" sz="1800" dirty="0"/>
              <a:t>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?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Qu’avons</a:t>
            </a:r>
            <a:r>
              <a:rPr lang="en-US" sz="1800" dirty="0"/>
              <a:t>-nous </a:t>
            </a:r>
            <a:r>
              <a:rPr lang="en-US" sz="1800" dirty="0" err="1"/>
              <a:t>appris</a:t>
            </a:r>
            <a:r>
              <a:rPr lang="en-US" sz="1800" dirty="0"/>
              <a:t> de Nina et de </a:t>
            </a:r>
            <a:r>
              <a:rPr lang="en-US" sz="1800" dirty="0" err="1"/>
              <a:t>ses</a:t>
            </a:r>
            <a:r>
              <a:rPr lang="en-US" sz="1800" dirty="0"/>
              <a:t> </a:t>
            </a:r>
            <a:r>
              <a:rPr lang="en-US" sz="1800" dirty="0" err="1"/>
              <a:t>amis</a:t>
            </a:r>
            <a:r>
              <a:rPr lang="en-US" sz="1800" dirty="0"/>
              <a:t> qui </a:t>
            </a:r>
            <a:r>
              <a:rPr lang="en-US" sz="1800" dirty="0" err="1"/>
              <a:t>peut</a:t>
            </a:r>
            <a:r>
              <a:rPr lang="en-US" sz="1800" dirty="0"/>
              <a:t> </a:t>
            </a:r>
            <a:r>
              <a:rPr lang="en-US" sz="1800" dirty="0" err="1"/>
              <a:t>renforcer</a:t>
            </a:r>
            <a:r>
              <a:rPr lang="en-US" sz="1800" dirty="0"/>
              <a:t> </a:t>
            </a:r>
            <a:r>
              <a:rPr lang="en-US" sz="1800" dirty="0" err="1"/>
              <a:t>notre</a:t>
            </a:r>
            <a:r>
              <a:rPr lang="en-US" sz="1800" dirty="0"/>
              <a:t> </a:t>
            </a:r>
            <a:r>
              <a:rPr lang="en-US" sz="1800" dirty="0" err="1"/>
              <a:t>programmation</a:t>
            </a:r>
            <a:r>
              <a:rPr lang="en-US" sz="1800" dirty="0"/>
              <a:t>?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Quel</a:t>
            </a:r>
            <a:r>
              <a:rPr lang="en-US" sz="1800" dirty="0"/>
              <a:t> </a:t>
            </a:r>
            <a:r>
              <a:rPr lang="en-US" sz="1800" dirty="0" err="1"/>
              <a:t>pourrait</a:t>
            </a:r>
            <a:r>
              <a:rPr lang="en-US" sz="1800" dirty="0"/>
              <a:t> </a:t>
            </a:r>
            <a:r>
              <a:rPr lang="en-US" sz="1800" dirty="0" err="1"/>
              <a:t>être</a:t>
            </a:r>
            <a:r>
              <a:rPr lang="en-US" sz="1800" dirty="0"/>
              <a:t> </a:t>
            </a:r>
            <a:r>
              <a:rPr lang="en-US" sz="1800" dirty="0" err="1"/>
              <a:t>l’impact</a:t>
            </a:r>
            <a:r>
              <a:rPr lang="en-US" sz="1800" dirty="0"/>
              <a:t> de </a:t>
            </a:r>
            <a:r>
              <a:rPr lang="en-US" sz="1800" dirty="0" err="1"/>
              <a:t>l’établissement</a:t>
            </a:r>
            <a:r>
              <a:rPr lang="en-US" sz="1800" dirty="0"/>
              <a:t> d’un </a:t>
            </a:r>
            <a:r>
              <a:rPr lang="en-US" sz="1800" dirty="0" err="1"/>
              <a:t>programme</a:t>
            </a:r>
            <a:r>
              <a:rPr lang="en-US" sz="1800" dirty="0"/>
              <a:t> sans </a:t>
            </a:r>
            <a:r>
              <a:rPr lang="en-US" sz="1800" dirty="0" err="1"/>
              <a:t>d’abord</a:t>
            </a:r>
            <a:r>
              <a:rPr lang="en-US" sz="1800" dirty="0"/>
              <a:t> bien </a:t>
            </a:r>
            <a:r>
              <a:rPr lang="en-US" sz="1800" dirty="0" err="1"/>
              <a:t>comprendre</a:t>
            </a:r>
            <a:r>
              <a:rPr lang="en-US" sz="1800" dirty="0"/>
              <a:t> le </a:t>
            </a:r>
            <a:r>
              <a:rPr lang="en-US" sz="1800" dirty="0" err="1"/>
              <a:t>contexte</a:t>
            </a:r>
            <a:r>
              <a:rPr lang="en-US" sz="1800" dirty="0"/>
              <a:t>?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Quelle </a:t>
            </a:r>
            <a:r>
              <a:rPr lang="en-US" sz="1800" dirty="0" err="1"/>
              <a:t>est</a:t>
            </a:r>
            <a:r>
              <a:rPr lang="en-US" sz="1800" dirty="0"/>
              <a:t> la chose que </a:t>
            </a:r>
            <a:r>
              <a:rPr lang="en-US" sz="1800" dirty="0" err="1"/>
              <a:t>vous</a:t>
            </a:r>
            <a:r>
              <a:rPr lang="en-US" sz="1800" dirty="0"/>
              <a:t> </a:t>
            </a:r>
            <a:r>
              <a:rPr lang="en-US" sz="1800" dirty="0" err="1"/>
              <a:t>tirez</a:t>
            </a:r>
            <a:r>
              <a:rPr lang="en-US" sz="1800" dirty="0"/>
              <a:t> de </a:t>
            </a:r>
            <a:r>
              <a:rPr lang="en-US" sz="1800" dirty="0" err="1"/>
              <a:t>cette</a:t>
            </a:r>
            <a:r>
              <a:rPr lang="en-US" sz="1800" dirty="0"/>
              <a:t> </a:t>
            </a:r>
            <a:r>
              <a:rPr lang="en-US" sz="1800" dirty="0" err="1"/>
              <a:t>vidéo</a:t>
            </a:r>
            <a:r>
              <a:rPr lang="en-US" sz="1800" dirty="0"/>
              <a:t> et que </a:t>
            </a:r>
            <a:r>
              <a:rPr lang="en-US" sz="1800" dirty="0" err="1"/>
              <a:t>vous</a:t>
            </a:r>
            <a:r>
              <a:rPr lang="en-US" sz="1800" dirty="0"/>
              <a:t> </a:t>
            </a:r>
            <a:r>
              <a:rPr lang="en-US" sz="1800" dirty="0" err="1"/>
              <a:t>utiliserez</a:t>
            </a:r>
            <a:r>
              <a:rPr lang="en-US" sz="1800" dirty="0"/>
              <a:t> pour guider </a:t>
            </a:r>
            <a:r>
              <a:rPr lang="en-US" sz="1800" dirty="0" err="1"/>
              <a:t>votre</a:t>
            </a:r>
            <a:r>
              <a:rPr lang="en-US" sz="1800" dirty="0"/>
              <a:t> </a:t>
            </a:r>
            <a:r>
              <a:rPr lang="en-US" sz="1800" dirty="0" err="1"/>
              <a:t>programmation</a:t>
            </a:r>
            <a:r>
              <a:rPr lang="en-US" sz="1800" dirty="0"/>
              <a:t> future?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785895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80044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Autres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questions de discussion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possibles</a:t>
            </a:r>
            <a:endParaRPr lang="en-US" sz="3600" b="1" dirty="0">
              <a:solidFill>
                <a:srgbClr val="0489C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55" y="3386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Messages </a:t>
            </a:r>
            <a:r>
              <a:rPr lang="en-US" dirty="0" err="1">
                <a:solidFill>
                  <a:schemeClr val="bg1"/>
                </a:solidFill>
              </a:rPr>
              <a:t>clés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D007B72-2FCD-9246-9CBC-4A698C888531}"/>
              </a:ext>
            </a:extLst>
          </p:cNvPr>
          <p:cNvSpPr txBox="1">
            <a:spLocks/>
          </p:cNvSpPr>
          <p:nvPr/>
        </p:nvSpPr>
        <p:spPr>
          <a:xfrm>
            <a:off x="573368" y="2002853"/>
            <a:ext cx="11045264" cy="4948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/>
              <a:t>Les communautés jouent un rôle important dans la prévention et la réponse aux risques auxquels les enfants sont confrontés dans les contextes humanitaires. </a:t>
            </a:r>
            <a:r>
              <a:rPr lang="fr-FR" sz="1800" b="1">
                <a:solidFill>
                  <a:schemeClr val="accent3"/>
                </a:solidFill>
              </a:rPr>
              <a:t>Les communautés s’organisent </a:t>
            </a:r>
            <a:r>
              <a:rPr lang="fr-FR" sz="1800"/>
              <a:t>de diverses façons pour protéger les enfants</a:t>
            </a:r>
            <a:r>
              <a:rPr lang="en-US" sz="1800"/>
              <a:t> – </a:t>
            </a:r>
            <a:r>
              <a:rPr lang="fr-FR" sz="1800"/>
              <a:t>y compris les adolescents</a:t>
            </a:r>
            <a:r>
              <a:rPr lang="en-US" sz="1800"/>
              <a:t> – </a:t>
            </a:r>
            <a:r>
              <a:rPr lang="fr-FR" sz="1800"/>
              <a:t>qui sont à risque.</a:t>
            </a:r>
            <a:endParaRPr lang="en-US" sz="180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/>
              <a:t>Il n’existe pas de </a:t>
            </a:r>
            <a:r>
              <a:rPr lang="fr-FR" sz="1800" b="1">
                <a:solidFill>
                  <a:schemeClr val="accent5"/>
                </a:solidFill>
              </a:rPr>
              <a:t>modèle </a:t>
            </a:r>
            <a:r>
              <a:rPr lang="fr-FR" sz="1800">
                <a:solidFill>
                  <a:schemeClr val="accent5"/>
                </a:solidFill>
              </a:rPr>
              <a:t>«</a:t>
            </a:r>
            <a:r>
              <a:rPr lang="fr-FR" sz="1800" b="1">
                <a:solidFill>
                  <a:schemeClr val="accent5"/>
                </a:solidFill>
              </a:rPr>
              <a:t>unique</a:t>
            </a:r>
            <a:r>
              <a:rPr lang="fr-FR" sz="1800">
                <a:solidFill>
                  <a:schemeClr val="accent5"/>
                </a:solidFill>
              </a:rPr>
              <a:t>»</a:t>
            </a:r>
            <a:r>
              <a:rPr lang="fr-FR" sz="1800" b="1">
                <a:solidFill>
                  <a:schemeClr val="accent5"/>
                </a:solidFill>
              </a:rPr>
              <a:t> </a:t>
            </a:r>
            <a:r>
              <a:rPr lang="fr-FR" sz="1800"/>
              <a:t>de protection de l’enfance au niveau communautaire. Les acteurs humanitaires devraient chercher à comprendre les capacités communautaires existantes qui promeuvent les droits de l’enfant, la sécurité, le développement, le bien-être et la participation.</a:t>
            </a:r>
            <a:endParaRPr lang="en-US" sz="180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/>
              <a:t>En travaillant aux côtés des communautés, les acteurs de la protection de l’enfance peuvent </a:t>
            </a:r>
            <a:r>
              <a:rPr lang="fr-FR" sz="1800" b="1">
                <a:solidFill>
                  <a:schemeClr val="accent6"/>
                </a:solidFill>
              </a:rPr>
              <a:t>soutenir des réponses significatives et appropriées </a:t>
            </a:r>
            <a:r>
              <a:rPr lang="fr-FR" sz="1800"/>
              <a:t>qui font une différence dans la vie des enfants du monde entier.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81198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59" y="434808"/>
            <a:ext cx="11451102" cy="1325563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Veuillez</a:t>
            </a:r>
            <a:r>
              <a:rPr lang="en-US" sz="3200" dirty="0">
                <a:solidFill>
                  <a:schemeClr val="bg1"/>
                </a:solidFill>
              </a:rPr>
              <a:t> donner </a:t>
            </a:r>
            <a:r>
              <a:rPr lang="en-US" sz="3200" dirty="0" err="1">
                <a:solidFill>
                  <a:schemeClr val="bg1"/>
                </a:solidFill>
              </a:rPr>
              <a:t>votre</a:t>
            </a:r>
            <a:r>
              <a:rPr lang="en-US" sz="3200" dirty="0">
                <a:solidFill>
                  <a:schemeClr val="bg1"/>
                </a:solidFill>
              </a:rPr>
              <a:t> feedback au Groupe </a:t>
            </a:r>
            <a:r>
              <a:rPr lang="en-US" sz="3200" dirty="0" err="1">
                <a:solidFill>
                  <a:schemeClr val="bg1"/>
                </a:solidFill>
              </a:rPr>
              <a:t>spécialisé</a:t>
            </a:r>
            <a:r>
              <a:rPr lang="en-US" sz="3200" dirty="0">
                <a:solidFill>
                  <a:schemeClr val="bg1"/>
                </a:solidFill>
              </a:rPr>
              <a:t> sur la protection de </a:t>
            </a:r>
            <a:r>
              <a:rPr lang="en-US" sz="3200" dirty="0" err="1">
                <a:solidFill>
                  <a:schemeClr val="bg1"/>
                </a:solidFill>
              </a:rPr>
              <a:t>l’enfance</a:t>
            </a:r>
            <a:r>
              <a:rPr lang="en-US" sz="3200" dirty="0">
                <a:solidFill>
                  <a:schemeClr val="bg1"/>
                </a:solidFill>
              </a:rPr>
              <a:t> au </a:t>
            </a:r>
            <a:r>
              <a:rPr lang="en-US" sz="3200" dirty="0" err="1">
                <a:solidFill>
                  <a:schemeClr val="bg1"/>
                </a:solidFill>
              </a:rPr>
              <a:t>niveau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communautaire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l’Alliance</a:t>
            </a:r>
            <a:r>
              <a:rPr lang="en-US" sz="3200" dirty="0">
                <a:solidFill>
                  <a:schemeClr val="bg1"/>
                </a:solidFill>
              </a:rPr>
              <a:t>!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12E67DC-04DF-7B4D-A6EC-F4753064774C}"/>
              </a:ext>
            </a:extLst>
          </p:cNvPr>
          <p:cNvSpPr txBox="1">
            <a:spLocks/>
          </p:cNvSpPr>
          <p:nvPr/>
        </p:nvSpPr>
        <p:spPr>
          <a:xfrm>
            <a:off x="656024" y="2089472"/>
            <a:ext cx="11188973" cy="433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None/>
            </a:pPr>
            <a:r>
              <a:rPr lang="en-US" sz="2200" b="1" dirty="0">
                <a:solidFill>
                  <a:srgbClr val="97467D"/>
                </a:solidFill>
              </a:rPr>
              <a:t>Avant de </a:t>
            </a:r>
            <a:r>
              <a:rPr lang="en-US" sz="2200" b="1" dirty="0" err="1">
                <a:solidFill>
                  <a:srgbClr val="97467D"/>
                </a:solidFill>
              </a:rPr>
              <a:t>partir</a:t>
            </a:r>
            <a:r>
              <a:rPr lang="en-US" sz="2200" b="1" dirty="0">
                <a:solidFill>
                  <a:srgbClr val="97467D"/>
                </a:solidFill>
              </a:rPr>
              <a:t>, </a:t>
            </a:r>
            <a:r>
              <a:rPr lang="en-US" sz="2200" b="1" dirty="0" err="1">
                <a:solidFill>
                  <a:srgbClr val="97467D"/>
                </a:solidFill>
              </a:rPr>
              <a:t>veuillez</a:t>
            </a:r>
            <a:r>
              <a:rPr lang="en-US" sz="2200" b="1" dirty="0">
                <a:solidFill>
                  <a:srgbClr val="97467D"/>
                </a:solidFill>
              </a:rPr>
              <a:t> </a:t>
            </a:r>
            <a:r>
              <a:rPr lang="en-US" sz="2200" b="1" dirty="0" err="1">
                <a:solidFill>
                  <a:srgbClr val="97467D"/>
                </a:solidFill>
              </a:rPr>
              <a:t>compléter</a:t>
            </a:r>
            <a:r>
              <a:rPr lang="en-US" sz="2200" b="1" dirty="0">
                <a:solidFill>
                  <a:srgbClr val="97467D"/>
                </a:solidFill>
              </a:rPr>
              <a:t>: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feuille</a:t>
            </a:r>
            <a:r>
              <a:rPr lang="en-US" sz="1800" dirty="0"/>
              <a:t> </a:t>
            </a:r>
            <a:r>
              <a:rPr lang="en-US" sz="1800" dirty="0" err="1"/>
              <a:t>d’inscription</a:t>
            </a:r>
            <a:endParaRPr lang="en-US" sz="18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L’exercice</a:t>
            </a:r>
            <a:r>
              <a:rPr lang="en-US" sz="1800" dirty="0"/>
              <a:t> de feedback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9726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outdoor, holding, girl&#10;&#10;Description automatically generated">
            <a:extLst>
              <a:ext uri="{FF2B5EF4-FFF2-40B4-BE49-F238E27FC236}">
                <a16:creationId xmlns:a16="http://schemas.microsoft.com/office/drawing/2014/main" id="{F2624AA7-E74E-CB4E-9A7F-E63F041F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046ABF-F376-7641-8415-3DCA2474E6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7FFEE6-3815-234D-81E5-C5D5C962FFCD}"/>
              </a:ext>
            </a:extLst>
          </p:cNvPr>
          <p:cNvSpPr txBox="1">
            <a:spLocks/>
          </p:cNvSpPr>
          <p:nvPr/>
        </p:nvSpPr>
        <p:spPr>
          <a:xfrm>
            <a:off x="2170175" y="3004596"/>
            <a:ext cx="7851649" cy="56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2109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DBE511-717D-EA47-B226-5A9219BA588E}"/>
              </a:ext>
            </a:extLst>
          </p:cNvPr>
          <p:cNvSpPr txBox="1"/>
          <p:nvPr/>
        </p:nvSpPr>
        <p:spPr>
          <a:xfrm>
            <a:off x="4913441" y="1138255"/>
            <a:ext cx="576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 de l’activité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Emplacement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937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56024" y="2310698"/>
            <a:ext cx="10164763" cy="1688906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err="1"/>
              <a:t>Faciliter</a:t>
            </a:r>
            <a:r>
              <a:rPr lang="en-US" sz="1800" dirty="0"/>
              <a:t> la mise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œuvre</a:t>
            </a:r>
            <a:r>
              <a:rPr lang="en-US" sz="1800" dirty="0"/>
              <a:t> de la </a:t>
            </a:r>
            <a:r>
              <a:rPr lang="en-US" sz="1800" dirty="0" err="1"/>
              <a:t>Norme</a:t>
            </a:r>
            <a:r>
              <a:rPr lang="en-US" sz="1800" dirty="0"/>
              <a:t> </a:t>
            </a:r>
            <a:r>
              <a:rPr lang="en-US" sz="1800" dirty="0" err="1"/>
              <a:t>minimale</a:t>
            </a:r>
            <a:r>
              <a:rPr lang="en-US" sz="1800" dirty="0"/>
              <a:t> 17 de </a:t>
            </a:r>
            <a:r>
              <a:rPr lang="en-US" sz="1800" dirty="0" err="1"/>
              <a:t>l'édition</a:t>
            </a:r>
            <a:r>
              <a:rPr lang="en-US" sz="1800" dirty="0"/>
              <a:t> 2019 de Standards minimums pour la protection de </a:t>
            </a:r>
            <a:r>
              <a:rPr lang="en-US" sz="1800" dirty="0" err="1"/>
              <a:t>l'enfance</a:t>
            </a:r>
            <a:r>
              <a:rPr lang="en-US" sz="1800" dirty="0"/>
              <a:t> dans </a:t>
            </a:r>
            <a:r>
              <a:rPr lang="en-US" sz="1800" dirty="0" err="1"/>
              <a:t>l’intervention</a:t>
            </a:r>
            <a:r>
              <a:rPr lang="en-US" sz="1800" dirty="0"/>
              <a:t> </a:t>
            </a:r>
            <a:r>
              <a:rPr lang="en-US" sz="1800" dirty="0" err="1"/>
              <a:t>humanitaire</a:t>
            </a:r>
            <a:r>
              <a:rPr lang="en-US" sz="1800" dirty="0"/>
              <a:t> (SMPE) et la nouvelle </a:t>
            </a:r>
            <a:r>
              <a:rPr lang="en-US" sz="1800" dirty="0" err="1"/>
              <a:t>ressource</a:t>
            </a:r>
            <a:r>
              <a:rPr lang="en-US" sz="1800" dirty="0"/>
              <a:t> </a:t>
            </a:r>
            <a:r>
              <a:rPr lang="en-US" sz="1800" dirty="0" err="1"/>
              <a:t>interorganisme</a:t>
            </a:r>
            <a:r>
              <a:rPr lang="en-US" sz="1800" dirty="0"/>
              <a:t>,  Guide de </a:t>
            </a:r>
            <a:r>
              <a:rPr lang="en-US" sz="1800" dirty="0" err="1"/>
              <a:t>réflexion</a:t>
            </a:r>
            <a:r>
              <a:rPr lang="en-US" sz="1800" dirty="0"/>
              <a:t> pour le terrain: </a:t>
            </a:r>
            <a:r>
              <a:rPr lang="en-US" sz="1800" dirty="0" err="1"/>
              <a:t>Approches</a:t>
            </a:r>
            <a:r>
              <a:rPr lang="en-US" sz="1800" dirty="0"/>
              <a:t>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dans </a:t>
            </a:r>
            <a:r>
              <a:rPr lang="en-US" sz="1800" dirty="0" err="1"/>
              <a:t>l’intervention</a:t>
            </a:r>
            <a:r>
              <a:rPr lang="en-US" sz="1800" dirty="0"/>
              <a:t> </a:t>
            </a:r>
            <a:r>
              <a:rPr lang="en-US" sz="1800" dirty="0" err="1"/>
              <a:t>humanitaire</a:t>
            </a:r>
            <a:r>
              <a:rPr lang="en-US" sz="1800" dirty="0"/>
              <a:t>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785895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80044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But de la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série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d’apprentissage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en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ligne</a:t>
            </a:r>
            <a:endParaRPr lang="en-US" sz="3600" b="1" dirty="0">
              <a:solidFill>
                <a:srgbClr val="0489C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6024" y="2221021"/>
            <a:ext cx="10820189" cy="4097267"/>
          </a:xfrm>
        </p:spPr>
        <p:txBody>
          <a:bodyPr>
            <a:normAutofit/>
          </a:bodyPr>
          <a:lstStyle/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b="1" dirty="0" err="1">
                <a:solidFill>
                  <a:schemeClr val="accent3"/>
                </a:solidFill>
              </a:rPr>
              <a:t>Objectifs</a:t>
            </a:r>
            <a:r>
              <a:rPr lang="en-US" sz="2200" b="1" dirty="0">
                <a:solidFill>
                  <a:schemeClr val="accent3"/>
                </a:solidFill>
              </a:rPr>
              <a:t>: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 err="1"/>
              <a:t>Permettre</a:t>
            </a:r>
            <a:r>
              <a:rPr lang="en-US" sz="1800" dirty="0"/>
              <a:t> aux </a:t>
            </a:r>
            <a:r>
              <a:rPr lang="en-US" sz="1800" dirty="0" err="1"/>
              <a:t>professionnels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(PE) de </a:t>
            </a:r>
            <a:r>
              <a:rPr lang="en-US" sz="1800" dirty="0" err="1"/>
              <a:t>connaitre</a:t>
            </a:r>
            <a:r>
              <a:rPr lang="en-US" sz="1800" dirty="0"/>
              <a:t> la </a:t>
            </a:r>
            <a:r>
              <a:rPr lang="en-US" sz="1800" dirty="0" err="1"/>
              <a:t>terminologie</a:t>
            </a:r>
            <a:r>
              <a:rPr lang="en-US" sz="1800" dirty="0"/>
              <a:t> et les concepts </a:t>
            </a:r>
            <a:r>
              <a:rPr lang="en-US" sz="1800" dirty="0" err="1"/>
              <a:t>clés</a:t>
            </a:r>
            <a:r>
              <a:rPr lang="en-US" sz="1800" dirty="0"/>
              <a:t> de la PE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et savoir </a:t>
            </a:r>
            <a:r>
              <a:rPr lang="en-US" sz="1800" dirty="0" err="1"/>
              <a:t>où</a:t>
            </a:r>
            <a:r>
              <a:rPr lang="en-US" sz="1800" dirty="0"/>
              <a:t> </a:t>
            </a:r>
            <a:r>
              <a:rPr lang="en-US" sz="1800" dirty="0" err="1"/>
              <a:t>accéder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</a:t>
            </a:r>
            <a:r>
              <a:rPr lang="en-US" sz="1800" dirty="0" err="1"/>
              <a:t>ces</a:t>
            </a:r>
            <a:r>
              <a:rPr lang="en-US" sz="1800" dirty="0"/>
              <a:t> </a:t>
            </a:r>
            <a:r>
              <a:rPr lang="en-US" sz="1800" dirty="0" err="1"/>
              <a:t>ressources</a:t>
            </a:r>
            <a:r>
              <a:rPr lang="en-US" sz="1800" dirty="0"/>
              <a:t>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 err="1"/>
              <a:t>Permettre</a:t>
            </a:r>
            <a:r>
              <a:rPr lang="en-US" sz="1800" dirty="0"/>
              <a:t> aux </a:t>
            </a:r>
            <a:r>
              <a:rPr lang="en-US" sz="1800" dirty="0" err="1"/>
              <a:t>spécialistes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de </a:t>
            </a:r>
            <a:r>
              <a:rPr lang="en-US" sz="1800" dirty="0" err="1"/>
              <a:t>mener</a:t>
            </a:r>
            <a:r>
              <a:rPr lang="en-US" sz="1800" dirty="0"/>
              <a:t> </a:t>
            </a:r>
            <a:r>
              <a:rPr lang="en-US" sz="1800" dirty="0" err="1"/>
              <a:t>une</a:t>
            </a:r>
            <a:r>
              <a:rPr lang="en-US" sz="1800" dirty="0"/>
              <a:t> </a:t>
            </a:r>
            <a:r>
              <a:rPr lang="en-US" sz="1800" dirty="0" err="1"/>
              <a:t>réflexion</a:t>
            </a:r>
            <a:r>
              <a:rPr lang="en-US" sz="1800" dirty="0"/>
              <a:t> sur les </a:t>
            </a:r>
            <a:r>
              <a:rPr lang="en-US" sz="1800" dirty="0" err="1"/>
              <a:t>pratiques</a:t>
            </a:r>
            <a:r>
              <a:rPr lang="en-US" sz="1800" dirty="0"/>
              <a:t> </a:t>
            </a:r>
            <a:r>
              <a:rPr lang="en-US" sz="1800" dirty="0" err="1"/>
              <a:t>actuelles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la lumière des </a:t>
            </a:r>
            <a:r>
              <a:rPr lang="en-US" sz="1800" dirty="0" err="1"/>
              <a:t>recherches</a:t>
            </a:r>
            <a:r>
              <a:rPr lang="en-US" sz="1800" dirty="0"/>
              <a:t> et de </a:t>
            </a:r>
            <a:r>
              <a:rPr lang="en-US" sz="1800" dirty="0" err="1"/>
              <a:t>l’apprentissage</a:t>
            </a:r>
            <a:r>
              <a:rPr lang="en-US" sz="1800" dirty="0"/>
              <a:t>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 err="1"/>
              <a:t>Permettre</a:t>
            </a:r>
            <a:r>
              <a:rPr lang="en-US" sz="1800" dirty="0"/>
              <a:t> aux </a:t>
            </a:r>
            <a:r>
              <a:rPr lang="en-US" sz="1800" dirty="0" err="1"/>
              <a:t>professionnels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de </a:t>
            </a:r>
            <a:r>
              <a:rPr lang="en-US" sz="1800" dirty="0" err="1"/>
              <a:t>s’engager</a:t>
            </a:r>
            <a:r>
              <a:rPr lang="en-US" sz="1800" dirty="0"/>
              <a:t> dans des conversations </a:t>
            </a:r>
            <a:r>
              <a:rPr lang="en-US" sz="1800" dirty="0" err="1"/>
              <a:t>dirigées</a:t>
            </a:r>
            <a:r>
              <a:rPr lang="en-US" sz="1800" dirty="0"/>
              <a:t> par les pairs sur </a:t>
            </a:r>
            <a:r>
              <a:rPr lang="en-US" sz="1800" dirty="0" err="1"/>
              <a:t>l’établissement</a:t>
            </a:r>
            <a:r>
              <a:rPr lang="en-US" sz="1800" dirty="0"/>
              <a:t> d’un lien entre </a:t>
            </a:r>
            <a:r>
              <a:rPr lang="en-US" sz="1800" dirty="0" err="1"/>
              <a:t>l’utilisation</a:t>
            </a:r>
            <a:r>
              <a:rPr lang="en-US" sz="1800" dirty="0"/>
              <a:t> </a:t>
            </a:r>
            <a:r>
              <a:rPr lang="en-US" sz="1800" dirty="0" err="1"/>
              <a:t>pratique</a:t>
            </a:r>
            <a:r>
              <a:rPr lang="en-US" sz="1800" dirty="0"/>
              <a:t> des </a:t>
            </a:r>
            <a:r>
              <a:rPr lang="en-US" sz="1800" dirty="0" err="1"/>
              <a:t>ressources</a:t>
            </a:r>
            <a:r>
              <a:rPr lang="en-US" sz="1800" dirty="0"/>
              <a:t> mises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évidence</a:t>
            </a:r>
            <a:r>
              <a:rPr lang="en-US" sz="1800" dirty="0"/>
              <a:t> et le travail avec les </a:t>
            </a:r>
            <a:r>
              <a:rPr lang="en-US" sz="1800" dirty="0" err="1"/>
              <a:t>communautés</a:t>
            </a:r>
            <a:r>
              <a:rPr lang="en-US" sz="1800" dirty="0"/>
              <a:t> dans les </a:t>
            </a:r>
            <a:r>
              <a:rPr lang="en-US" sz="1800" dirty="0" err="1"/>
              <a:t>contextes</a:t>
            </a:r>
            <a:r>
              <a:rPr lang="en-US" sz="1800" dirty="0"/>
              <a:t> </a:t>
            </a:r>
            <a:r>
              <a:rPr lang="en-US" sz="1800" dirty="0" err="1"/>
              <a:t>humanitaires</a:t>
            </a:r>
            <a:r>
              <a:rPr lang="en-US" sz="1800" dirty="0"/>
              <a:t>.</a:t>
            </a:r>
          </a:p>
          <a:p>
            <a:pPr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785895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80044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Objectifs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de la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série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d’apprentissage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en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ligne</a:t>
            </a:r>
            <a:endParaRPr lang="en-US" sz="3600" b="1" dirty="0">
              <a:solidFill>
                <a:srgbClr val="0489C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259" y="2621128"/>
            <a:ext cx="10283482" cy="1615743"/>
          </a:xfrm>
        </p:spPr>
        <p:txBody>
          <a:bodyPr>
            <a:normAutofit/>
          </a:bodyPr>
          <a:lstStyle/>
          <a:p>
            <a:r>
              <a:rPr lang="en-US" dirty="0" err="1"/>
              <a:t>Vidéo</a:t>
            </a:r>
            <a:r>
              <a:rPr lang="en-US" dirty="0"/>
              <a:t> 1- </a:t>
            </a:r>
            <a:r>
              <a:rPr lang="en-US" dirty="0" err="1"/>
              <a:t>Présentation</a:t>
            </a:r>
            <a:r>
              <a:rPr lang="en-US" dirty="0"/>
              <a:t> de la </a:t>
            </a:r>
            <a:r>
              <a:rPr lang="en-US" dirty="0" err="1"/>
              <a:t>Norme</a:t>
            </a:r>
            <a:r>
              <a:rPr lang="en-US" dirty="0"/>
              <a:t> </a:t>
            </a:r>
            <a:r>
              <a:rPr lang="en-US" dirty="0" err="1"/>
              <a:t>minimale</a:t>
            </a:r>
            <a:r>
              <a:rPr lang="en-US" dirty="0"/>
              <a:t> 17: </a:t>
            </a:r>
            <a:r>
              <a:rPr lang="en-US" dirty="0" err="1"/>
              <a:t>Approches</a:t>
            </a:r>
            <a:r>
              <a:rPr lang="en-US" dirty="0"/>
              <a:t> au </a:t>
            </a:r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communautaire</a:t>
            </a:r>
            <a:r>
              <a:rPr lang="en-US" dirty="0"/>
              <a:t> de la protection de </a:t>
            </a:r>
            <a:r>
              <a:rPr lang="en-US" dirty="0" err="1"/>
              <a:t>l'enfance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98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56024" y="2089472"/>
            <a:ext cx="10164763" cy="1688906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3"/>
                </a:solidFill>
                <a:sym typeface="Century Gothic"/>
              </a:rPr>
              <a:t>But: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</a:pPr>
            <a:r>
              <a:rPr lang="en-US" sz="1800" dirty="0" err="1">
                <a:sym typeface="Century Gothic"/>
              </a:rPr>
              <a:t>Introduire</a:t>
            </a:r>
            <a:r>
              <a:rPr lang="en-US" sz="1800" dirty="0">
                <a:sym typeface="Century Gothic"/>
              </a:rPr>
              <a:t> les </a:t>
            </a:r>
            <a:r>
              <a:rPr lang="en-US" sz="1800" dirty="0" err="1">
                <a:sym typeface="Century Gothic"/>
              </a:rPr>
              <a:t>priorités</a:t>
            </a:r>
            <a:r>
              <a:rPr lang="en-US" sz="1800" dirty="0">
                <a:sym typeface="Century Gothic"/>
              </a:rPr>
              <a:t> </a:t>
            </a:r>
            <a:r>
              <a:rPr lang="en-US" sz="1800" dirty="0" err="1">
                <a:sym typeface="Century Gothic"/>
              </a:rPr>
              <a:t>changeantes</a:t>
            </a:r>
            <a:r>
              <a:rPr lang="en-US" sz="1800" dirty="0">
                <a:sym typeface="Century Gothic"/>
              </a:rPr>
              <a:t> dans la </a:t>
            </a:r>
            <a:r>
              <a:rPr lang="en-US" sz="1800" dirty="0" err="1">
                <a:sym typeface="Century Gothic"/>
              </a:rPr>
              <a:t>Norme</a:t>
            </a:r>
            <a:r>
              <a:rPr lang="en-US" sz="1800" dirty="0">
                <a:sym typeface="Century Gothic"/>
              </a:rPr>
              <a:t> </a:t>
            </a:r>
            <a:r>
              <a:rPr lang="en-US" sz="1800" dirty="0" err="1">
                <a:sym typeface="Century Gothic"/>
              </a:rPr>
              <a:t>minimale</a:t>
            </a:r>
            <a:r>
              <a:rPr lang="en-US" sz="1800" dirty="0">
                <a:sym typeface="Century Gothic"/>
              </a:rPr>
              <a:t> 17 </a:t>
            </a:r>
            <a:r>
              <a:rPr lang="en-US" sz="1800" dirty="0" err="1">
                <a:sym typeface="Century Gothic"/>
              </a:rPr>
              <a:t>révisée</a:t>
            </a:r>
            <a:r>
              <a:rPr lang="en-US" sz="1800" dirty="0">
                <a:sym typeface="Century Gothic"/>
              </a:rPr>
              <a:t> de protection de </a:t>
            </a:r>
            <a:r>
              <a:rPr lang="en-US" sz="1800" dirty="0" err="1">
                <a:sym typeface="Century Gothic"/>
              </a:rPr>
              <a:t>l’enfance</a:t>
            </a:r>
            <a:r>
              <a:rPr lang="en-US" sz="1800" dirty="0">
                <a:sym typeface="Century Gothic"/>
              </a:rPr>
              <a:t>: </a:t>
            </a:r>
            <a:r>
              <a:rPr lang="en-US" sz="1800" dirty="0" err="1">
                <a:sym typeface="Century Gothic"/>
              </a:rPr>
              <a:t>Approches</a:t>
            </a:r>
            <a:r>
              <a:rPr lang="en-US" sz="1800" dirty="0">
                <a:sym typeface="Century Gothic"/>
              </a:rPr>
              <a:t> au </a:t>
            </a:r>
            <a:r>
              <a:rPr lang="en-US" sz="1800" dirty="0" err="1">
                <a:sym typeface="Century Gothic"/>
              </a:rPr>
              <a:t>niveau</a:t>
            </a:r>
            <a:r>
              <a:rPr lang="en-US" sz="1800" dirty="0">
                <a:sym typeface="Century Gothic"/>
              </a:rPr>
              <a:t> </a:t>
            </a:r>
            <a:r>
              <a:rPr lang="en-US" sz="1800" dirty="0" err="1">
                <a:sym typeface="Century Gothic"/>
              </a:rPr>
              <a:t>communautaire</a:t>
            </a:r>
            <a:endParaRPr lang="en-US" sz="1800" dirty="0">
              <a:sym typeface="Century Gothic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200" b="1" dirty="0">
              <a:solidFill>
                <a:schemeClr val="accent3"/>
              </a:solidFill>
              <a:sym typeface="Century Gothic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200" b="1" dirty="0">
              <a:solidFill>
                <a:schemeClr val="accent3"/>
              </a:solidFill>
              <a:sym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6025" y="3778378"/>
            <a:ext cx="10552750" cy="2633137"/>
          </a:xfrm>
        </p:spPr>
        <p:txBody>
          <a:bodyPr>
            <a:normAutofit/>
          </a:bodyPr>
          <a:lstStyle/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b="1" dirty="0" err="1">
                <a:solidFill>
                  <a:schemeClr val="accent3"/>
                </a:solidFill>
              </a:rPr>
              <a:t>Résultats</a:t>
            </a:r>
            <a:r>
              <a:rPr lang="en-US" sz="2200" b="1" dirty="0">
                <a:solidFill>
                  <a:schemeClr val="accent3"/>
                </a:solidFill>
              </a:rPr>
              <a:t> de </a:t>
            </a:r>
            <a:r>
              <a:rPr lang="en-US" sz="2200" b="1" dirty="0" err="1">
                <a:solidFill>
                  <a:schemeClr val="accent3"/>
                </a:solidFill>
              </a:rPr>
              <a:t>l’apprentissage</a:t>
            </a:r>
            <a:r>
              <a:rPr lang="en-US" sz="2200" b="1" dirty="0">
                <a:solidFill>
                  <a:schemeClr val="accent3"/>
                </a:solidFill>
              </a:rPr>
              <a:t>: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Les </a:t>
            </a:r>
            <a:r>
              <a:rPr lang="en-US" sz="1800" dirty="0" err="1"/>
              <a:t>professionnels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seront</a:t>
            </a:r>
            <a:r>
              <a:rPr lang="en-US" sz="1800" dirty="0"/>
              <a:t> </a:t>
            </a:r>
            <a:r>
              <a:rPr lang="en-US" sz="1800" dirty="0" err="1"/>
              <a:t>capables</a:t>
            </a:r>
            <a:r>
              <a:rPr lang="en-US" sz="1800" dirty="0"/>
              <a:t> </a:t>
            </a:r>
            <a:r>
              <a:rPr lang="en-US" sz="1800" dirty="0" err="1"/>
              <a:t>d’identifier</a:t>
            </a:r>
            <a:r>
              <a:rPr lang="en-US" sz="1800" dirty="0"/>
              <a:t> </a:t>
            </a:r>
            <a:r>
              <a:rPr lang="en-US" sz="1800" dirty="0" err="1"/>
              <a:t>l’importance</a:t>
            </a:r>
            <a:r>
              <a:rPr lang="en-US" sz="1800" dirty="0"/>
              <a:t> d’un engagement fort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dans </a:t>
            </a:r>
            <a:r>
              <a:rPr lang="en-US" sz="1800" dirty="0" err="1"/>
              <a:t>leurs</a:t>
            </a:r>
            <a:r>
              <a:rPr lang="en-US" sz="1800" dirty="0"/>
              <a:t> </a:t>
            </a:r>
            <a:r>
              <a:rPr lang="en-US" sz="1800" dirty="0" err="1"/>
              <a:t>programmes</a:t>
            </a:r>
            <a:r>
              <a:rPr lang="en-US" sz="1800" dirty="0"/>
              <a:t>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Les </a:t>
            </a:r>
            <a:r>
              <a:rPr lang="en-US" sz="1800" dirty="0" err="1"/>
              <a:t>acteurs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seront</a:t>
            </a:r>
            <a:r>
              <a:rPr lang="en-US" sz="1800" dirty="0"/>
              <a:t> </a:t>
            </a:r>
            <a:r>
              <a:rPr lang="en-US" sz="1800" dirty="0" err="1"/>
              <a:t>confiants</a:t>
            </a:r>
            <a:r>
              <a:rPr lang="en-US" sz="1800" dirty="0"/>
              <a:t> </a:t>
            </a:r>
            <a:r>
              <a:rPr lang="en-US" sz="1800" dirty="0" err="1"/>
              <a:t>d’accéder</a:t>
            </a:r>
            <a:r>
              <a:rPr lang="en-US" sz="1800" dirty="0"/>
              <a:t> et </a:t>
            </a:r>
            <a:r>
              <a:rPr lang="en-US" sz="1800" dirty="0" err="1"/>
              <a:t>d’utiliser</a:t>
            </a:r>
            <a:r>
              <a:rPr lang="en-US" sz="1800" dirty="0"/>
              <a:t> la nouvelle </a:t>
            </a:r>
            <a:r>
              <a:rPr lang="en-US" sz="1800" dirty="0" err="1"/>
              <a:t>Norme</a:t>
            </a:r>
            <a:r>
              <a:rPr lang="en-US" sz="1800" dirty="0"/>
              <a:t> 17 de SMPE.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600" dirty="0"/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785895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80044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But et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résultats</a:t>
            </a:r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 de </a:t>
            </a:r>
            <a:r>
              <a:rPr lang="en-US" sz="3600" b="1" dirty="0" err="1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l’apprentissage</a:t>
            </a:r>
            <a:endParaRPr lang="en-US" sz="3600" b="1" dirty="0">
              <a:solidFill>
                <a:srgbClr val="0489C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Regardez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vidéo</a:t>
            </a:r>
            <a:r>
              <a:rPr lang="en-US" dirty="0">
                <a:solidFill>
                  <a:schemeClr val="bg1"/>
                </a:solidFill>
              </a:rPr>
              <a:t>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3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100512" y="1340182"/>
            <a:ext cx="7097371" cy="4961396"/>
          </a:xfrm>
        </p:spPr>
        <p:txBody>
          <a:bodyPr>
            <a:noAutofit/>
          </a:bodyPr>
          <a:lstStyle/>
          <a:p>
            <a:pPr marL="0" lvl="4" indent="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tabLst>
                <a:tab pos="446088" algn="l"/>
              </a:tabLst>
            </a:pPr>
            <a:r>
              <a:rPr lang="en-US" sz="2400" b="1" dirty="0">
                <a:solidFill>
                  <a:srgbClr val="97467D"/>
                </a:solidFill>
              </a:rPr>
              <a:t>Questions:</a:t>
            </a:r>
          </a:p>
          <a:p>
            <a:pPr marL="914400" lvl="5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+mj-lt"/>
              <a:buAutoNum type="arabicPeriod"/>
              <a:tabLst>
                <a:tab pos="446088" algn="l"/>
              </a:tabLst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Quelles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expériences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d’engagement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communautés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la protection de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l’enfance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  <a:p>
            <a:pPr marL="914400" lvl="5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+mj-lt"/>
              <a:buAutoNum type="arabicPeriod"/>
              <a:tabLst>
                <a:tab pos="446088" algn="l"/>
              </a:tabLst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Reconnaissez-vous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défis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présentés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vidéo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  <a:p>
            <a:pPr marL="1257300" lvl="6" indent="-3429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Énumérez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réponses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le tableau de papier  </a:t>
            </a:r>
          </a:p>
          <a:p>
            <a:pPr marL="1257300" lvl="6" indent="-3429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Soyez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prêt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présenter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groupe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57300" lvl="6" indent="-3429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800100" lvl="5" indent="-3429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endParaRPr lang="en-US" sz="2400" dirty="0"/>
          </a:p>
          <a:p>
            <a:pPr marL="800100" lvl="5" indent="-3429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endParaRPr lang="en-US"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CC0A62-EB08-B844-9600-EBD2B92CB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0011" y="591589"/>
            <a:ext cx="3330980" cy="49613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 err="1">
                <a:solidFill>
                  <a:schemeClr val="bg1"/>
                </a:solidFill>
              </a:rPr>
              <a:t>Débriefons</a:t>
            </a: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b="1" dirty="0" err="1">
                <a:solidFill>
                  <a:schemeClr val="bg1"/>
                </a:solidFill>
              </a:rPr>
              <a:t>En</a:t>
            </a:r>
            <a:r>
              <a:rPr lang="en-US" sz="2200" b="1" dirty="0">
                <a:solidFill>
                  <a:schemeClr val="bg1"/>
                </a:solidFill>
              </a:rPr>
              <a:t> petits </a:t>
            </a:r>
            <a:r>
              <a:rPr lang="en-US" sz="2200" b="1" dirty="0" err="1">
                <a:solidFill>
                  <a:schemeClr val="bg1"/>
                </a:solidFill>
              </a:rPr>
              <a:t>groupes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prenez</a:t>
            </a:r>
            <a:r>
              <a:rPr lang="en-US" sz="2200" b="1" dirty="0">
                <a:solidFill>
                  <a:schemeClr val="bg1"/>
                </a:solidFill>
              </a:rPr>
              <a:t> 5 </a:t>
            </a:r>
            <a:r>
              <a:rPr lang="en-US" sz="2200" b="1" dirty="0" err="1">
                <a:solidFill>
                  <a:schemeClr val="bg1"/>
                </a:solidFill>
              </a:rPr>
              <a:t>à</a:t>
            </a:r>
            <a:r>
              <a:rPr lang="en-US" sz="2200" b="1" dirty="0">
                <a:solidFill>
                  <a:schemeClr val="bg1"/>
                </a:solidFill>
              </a:rPr>
              <a:t> 10 minutes pour </a:t>
            </a:r>
            <a:r>
              <a:rPr lang="en-US" sz="2200" b="1" dirty="0" err="1">
                <a:solidFill>
                  <a:schemeClr val="bg1"/>
                </a:solidFill>
              </a:rPr>
              <a:t>réfléchir</a:t>
            </a:r>
            <a:r>
              <a:rPr lang="en-US" sz="2200" b="1" dirty="0">
                <a:solidFill>
                  <a:schemeClr val="bg1"/>
                </a:solidFill>
              </a:rPr>
              <a:t> aux questions </a:t>
            </a:r>
            <a:r>
              <a:rPr lang="en-US" sz="2200" b="1" dirty="0" err="1">
                <a:solidFill>
                  <a:schemeClr val="bg1"/>
                </a:solidFill>
              </a:rPr>
              <a:t>suivantes</a:t>
            </a:r>
            <a:r>
              <a:rPr lang="en-US" sz="22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0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AD12D3-6301-ED43-9FD3-744289FEB89D}"/>
              </a:ext>
            </a:extLst>
          </p:cNvPr>
          <p:cNvSpPr/>
          <p:nvPr/>
        </p:nvSpPr>
        <p:spPr>
          <a:xfrm>
            <a:off x="0" y="0"/>
            <a:ext cx="6199632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 233">
            <a:extLst>
              <a:ext uri="{FF2B5EF4-FFF2-40B4-BE49-F238E27FC236}">
                <a16:creationId xmlns:a16="http://schemas.microsoft.com/office/drawing/2014/main" id="{2285F4FC-554F-B241-9B16-719BFE3AF6C9}"/>
              </a:ext>
            </a:extLst>
          </p:cNvPr>
          <p:cNvSpPr txBox="1">
            <a:spLocks/>
          </p:cNvSpPr>
          <p:nvPr/>
        </p:nvSpPr>
        <p:spPr>
          <a:xfrm>
            <a:off x="628182" y="15621"/>
            <a:ext cx="4768355" cy="5656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51515"/>
              </a:buClr>
              <a:buSzPct val="25000"/>
            </a:pPr>
            <a:r>
              <a:rPr lang="en-US" sz="3600" b="1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Trouvez</a:t>
            </a:r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les directives!</a:t>
            </a:r>
            <a:endParaRPr lang="en-US" sz="36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609854" y="2365405"/>
            <a:ext cx="5235143" cy="4508216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accent3"/>
                </a:solidFill>
              </a:rPr>
              <a:t>Référez-vous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à</a:t>
            </a:r>
            <a:r>
              <a:rPr lang="en-US" b="1" dirty="0">
                <a:solidFill>
                  <a:schemeClr val="accent3"/>
                </a:solidFill>
              </a:rPr>
              <a:t> la </a:t>
            </a:r>
            <a:r>
              <a:rPr lang="en-US" b="1" dirty="0" err="1">
                <a:solidFill>
                  <a:schemeClr val="accent3"/>
                </a:solidFill>
              </a:rPr>
              <a:t>Norme</a:t>
            </a:r>
            <a:r>
              <a:rPr lang="en-US" b="1" dirty="0">
                <a:solidFill>
                  <a:schemeClr val="accent3"/>
                </a:solidFill>
              </a:rPr>
              <a:t> 17: </a:t>
            </a:r>
            <a:r>
              <a:rPr lang="en-US" b="1" dirty="0" err="1">
                <a:solidFill>
                  <a:schemeClr val="accent3"/>
                </a:solidFill>
              </a:rPr>
              <a:t>Approches</a:t>
            </a:r>
            <a:r>
              <a:rPr lang="en-US" b="1" dirty="0">
                <a:solidFill>
                  <a:schemeClr val="accent3"/>
                </a:solidFill>
              </a:rPr>
              <a:t> au </a:t>
            </a:r>
            <a:r>
              <a:rPr lang="en-US" b="1" dirty="0" err="1">
                <a:solidFill>
                  <a:schemeClr val="accent3"/>
                </a:solidFill>
              </a:rPr>
              <a:t>niveau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communautaire</a:t>
            </a:r>
            <a:endParaRPr lang="en-US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accent3"/>
                </a:solidFill>
              </a:rPr>
              <a:t>Identifiez</a:t>
            </a:r>
            <a:r>
              <a:rPr lang="en-US" b="1" dirty="0">
                <a:solidFill>
                  <a:schemeClr val="accent3"/>
                </a:solidFill>
              </a:rPr>
              <a:t> les actions </a:t>
            </a:r>
            <a:r>
              <a:rPr lang="en-US" b="1" dirty="0" err="1">
                <a:solidFill>
                  <a:schemeClr val="accent3"/>
                </a:solidFill>
              </a:rPr>
              <a:t>clés</a:t>
            </a:r>
            <a:r>
              <a:rPr lang="en-US" b="1" dirty="0">
                <a:solidFill>
                  <a:schemeClr val="accent3"/>
                </a:solidFill>
              </a:rPr>
              <a:t> qui </a:t>
            </a:r>
            <a:r>
              <a:rPr lang="en-US" b="1" dirty="0" err="1">
                <a:solidFill>
                  <a:schemeClr val="accent3"/>
                </a:solidFill>
              </a:rPr>
              <a:t>auraient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été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utiles</a:t>
            </a:r>
            <a:r>
              <a:rPr lang="en-US" b="1" dirty="0">
                <a:solidFill>
                  <a:schemeClr val="accent3"/>
                </a:solidFill>
              </a:rPr>
              <a:t> pour les </a:t>
            </a:r>
            <a:r>
              <a:rPr lang="en-US" b="1" dirty="0" err="1">
                <a:solidFill>
                  <a:schemeClr val="accent3"/>
                </a:solidFill>
              </a:rPr>
              <a:t>acteurs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humanitaires</a:t>
            </a:r>
            <a:r>
              <a:rPr lang="en-US" b="1" dirty="0">
                <a:solidFill>
                  <a:schemeClr val="accent3"/>
                </a:solidFill>
              </a:rPr>
              <a:t> dans </a:t>
            </a:r>
            <a:r>
              <a:rPr lang="en-US" b="1" dirty="0" err="1">
                <a:solidFill>
                  <a:schemeClr val="accent3"/>
                </a:solidFill>
              </a:rPr>
              <a:t>cette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vidéo</a:t>
            </a:r>
            <a:r>
              <a:rPr lang="en-US" b="1" dirty="0">
                <a:solidFill>
                  <a:schemeClr val="accent3"/>
                </a:solidFill>
              </a:rPr>
              <a:t>.</a:t>
            </a:r>
          </a:p>
          <a:p>
            <a:pPr marL="0" indent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20665"/>
            <a:ext cx="2306744" cy="2474898"/>
          </a:xfrm>
          <a:prstGeom prst="rect">
            <a:avLst/>
          </a:prstGeom>
        </p:spPr>
      </p:pic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AAFE69E-F2BC-2043-8D24-B88BDE367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F13B7CFD-0104-F74D-B73F-B6E94AB08A78}" vid="{8A52EDE4-DA16-A54E-B428-222736C3C5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5475</TotalTime>
  <Words>701</Words>
  <Application>Microsoft Macintosh PowerPoint</Application>
  <PresentationFormat>Widescreen</PresentationFormat>
  <Paragraphs>72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Symbol</vt:lpstr>
      <vt:lpstr>Times New Roman</vt:lpstr>
      <vt:lpstr>Plan International - Template</vt:lpstr>
      <vt:lpstr>PowerPoint Presentation</vt:lpstr>
      <vt:lpstr>PowerPoint Presentation</vt:lpstr>
      <vt:lpstr>PowerPoint Presentation</vt:lpstr>
      <vt:lpstr>PowerPoint Presentation</vt:lpstr>
      <vt:lpstr>Vidéo 1- Présentation de la Norme minimale 17: Approches au niveau communautaire de la protection de l'enfance</vt:lpstr>
      <vt:lpstr>PowerPoint Presentation</vt:lpstr>
      <vt:lpstr>Regardez la vidéo!</vt:lpstr>
      <vt:lpstr>PowerPoint Presentation</vt:lpstr>
      <vt:lpstr>PowerPoint Presentation</vt:lpstr>
      <vt:lpstr>PowerPoint Presentation</vt:lpstr>
      <vt:lpstr>Messages clés</vt:lpstr>
      <vt:lpstr>Veuillez donner votre feedback au Groupe spécialisé sur la protection de l’enfance au niveau communautaire de l’Alliance!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Evie Ratti</cp:lastModifiedBy>
  <cp:revision>200</cp:revision>
  <dcterms:created xsi:type="dcterms:W3CDTF">2017-12-20T18:51:03Z</dcterms:created>
  <dcterms:modified xsi:type="dcterms:W3CDTF">2020-04-10T15:32:11Z</dcterms:modified>
</cp:coreProperties>
</file>