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5"/>
  </p:notesMasterIdLst>
  <p:handoutMasterIdLst>
    <p:handoutMasterId r:id="rId16"/>
  </p:handoutMasterIdLst>
  <p:sldIdLst>
    <p:sldId id="271" r:id="rId2"/>
    <p:sldId id="294" r:id="rId3"/>
    <p:sldId id="304" r:id="rId4"/>
    <p:sldId id="329" r:id="rId5"/>
    <p:sldId id="282" r:id="rId6"/>
    <p:sldId id="323" r:id="rId7"/>
    <p:sldId id="324" r:id="rId8"/>
    <p:sldId id="275" r:id="rId9"/>
    <p:sldId id="325" r:id="rId10"/>
    <p:sldId id="326" r:id="rId11"/>
    <p:sldId id="327" r:id="rId12"/>
    <p:sldId id="328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E. Willis" initials="SEW" lastIdx="11" clrIdx="0">
    <p:extLst>
      <p:ext uri="{19B8F6BF-5375-455C-9EA6-DF929625EA0E}">
        <p15:presenceInfo xmlns:p15="http://schemas.microsoft.com/office/powerpoint/2012/main" userId="8d1586fa956c05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67C"/>
    <a:srgbClr val="95CD7A"/>
    <a:srgbClr val="0489C5"/>
    <a:srgbClr val="97467D"/>
    <a:srgbClr val="026794"/>
    <a:srgbClr val="405E79"/>
    <a:srgbClr val="35B2B4"/>
    <a:srgbClr val="70995C"/>
    <a:srgbClr val="D5EBC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2" autoAdjust="0"/>
    <p:restoredTop sz="83197" autoAdjust="0"/>
  </p:normalViewPr>
  <p:slideViewPr>
    <p:cSldViewPr snapToGrid="0" snapToObjects="1">
      <p:cViewPr varScale="1">
        <p:scale>
          <a:sx n="105" d="100"/>
          <a:sy n="105" d="100"/>
        </p:scale>
        <p:origin x="1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88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FD6C98-E137-9B40-9314-9879C4DAF8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A5F63-0ABA-3A4F-891D-301A0D7EAF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F38F5-C107-2041-B07B-E071B2FE0B0A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71E0F-21E8-6F41-BE5D-1962417B9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9FDE1-0C20-1143-ADD9-6172136E27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E52DB-E8BA-3C4F-B62C-E113B6E4C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20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sl.microsofttranslator.com/bv.aspx?ref=TAns&amp;from=&amp;to=fr&amp;a=mentimeter.co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Cette présentation doit s’accompagner des ressources suivantes:</a:t>
            </a:r>
            <a:endParaRPr lang="en-US" baseline="0" dirty="0"/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/>
              <a:t>Version révisée de SMPE 2019 </a:t>
            </a:r>
            <a:r>
              <a:rPr lang="en-US" dirty="0">
                <a:hlinkClick r:id="rId3"/>
              </a:rPr>
              <a:t>https://alliancecpha.org/en/CPMS_home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 </a:t>
            </a:r>
            <a:r>
              <a:rPr lang="fr-FR" sz="1200" i="1" dirty="0">
                <a:solidFill>
                  <a:srgbClr val="FFFF00"/>
                </a:solidFill>
              </a:rPr>
              <a:t>Guide de réflexion pour le terrain: Approches au niveau communautaire de la protection de l</a:t>
            </a:r>
            <a:r>
              <a:rPr lang="en-US" sz="1200" i="1" dirty="0">
                <a:solidFill>
                  <a:srgbClr val="FFFF00"/>
                </a:solidFill>
              </a:rPr>
              <a:t>’</a:t>
            </a:r>
            <a:r>
              <a:rPr lang="fr-FR" sz="1200" i="1" dirty="0">
                <a:solidFill>
                  <a:srgbClr val="FFFF00"/>
                </a:solidFill>
              </a:rPr>
              <a:t>enfance dans l</a:t>
            </a:r>
            <a:r>
              <a:rPr lang="en-US" sz="1200" i="1" dirty="0">
                <a:solidFill>
                  <a:srgbClr val="FFFF00"/>
                </a:solidFill>
              </a:rPr>
              <a:t>’</a:t>
            </a:r>
            <a:r>
              <a:rPr lang="fr-FR" sz="1200" i="1" dirty="0">
                <a:solidFill>
                  <a:srgbClr val="FFFF00"/>
                </a:solidFill>
              </a:rPr>
              <a:t>intervention humanitaire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Intégrer</a:t>
            </a:r>
            <a:r>
              <a:rPr lang="en-US" dirty="0"/>
              <a:t> un lien </a:t>
            </a:r>
            <a:r>
              <a:rPr lang="en-US" dirty="0" err="1"/>
              <a:t>vers</a:t>
            </a:r>
            <a:r>
              <a:rPr lang="en-US" dirty="0"/>
              <a:t> la </a:t>
            </a:r>
            <a:r>
              <a:rPr lang="en-US" dirty="0" err="1"/>
              <a:t>vidéo</a:t>
            </a:r>
            <a:r>
              <a:rPr lang="en-US" dirty="0"/>
              <a:t> sur YouTube </a:t>
            </a:r>
            <a:r>
              <a:rPr lang="en-US" dirty="0" err="1"/>
              <a:t>ou</a:t>
            </a:r>
            <a:r>
              <a:rPr lang="en-US" dirty="0"/>
              <a:t> sur le site Web de </a:t>
            </a:r>
            <a:r>
              <a:rPr lang="en-US" dirty="0" err="1"/>
              <a:t>l’Alliance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5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aseline="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1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Les participants peuvent rester en petits groupes ou faire cet exercice en plénière.</a:t>
            </a:r>
            <a:endParaRPr lang="en-US" baseline="0" dirty="0"/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If participants have access to internet you may solicit “call-out” feedback using </a:t>
            </a:r>
            <a:r>
              <a:rPr lang="en-US" b="1" baseline="0" dirty="0" err="1"/>
              <a:t>mentimeter.com</a:t>
            </a:r>
            <a:r>
              <a:rPr lang="en-US" b="0" baseline="0" dirty="0"/>
              <a:t> “word cloud” or “open-ended” formats. </a:t>
            </a:r>
            <a:r>
              <a:rPr lang="fr-FR" dirty="0"/>
              <a:t>Si les participants ont accès à l’Internet, vous pouvez faire des «</a:t>
            </a:r>
            <a:r>
              <a:rPr lang="fr-FR" dirty="0" err="1"/>
              <a:t>solicitations</a:t>
            </a:r>
            <a:r>
              <a:rPr lang="fr-FR" dirty="0"/>
              <a:t>» de feedback en utilisant </a:t>
            </a:r>
            <a:r>
              <a:rPr lang="fr-FR" b="1" dirty="0">
                <a:hlinkClick r:id="rId3"/>
              </a:rPr>
              <a:t>mentimeter.com</a:t>
            </a:r>
            <a:r>
              <a:rPr lang="fr-FR" dirty="0"/>
              <a:t> formats «nuage de mots» ou ou questions</a:t>
            </a:r>
            <a:r>
              <a:rPr lang="fr-FR" baseline="0" dirty="0"/>
              <a:t> </a:t>
            </a:r>
            <a:r>
              <a:rPr lang="fr-FR" dirty="0"/>
              <a:t>«ouvertes».</a:t>
            </a:r>
            <a:endParaRPr lang="en-US" baseline="0" dirty="0"/>
          </a:p>
          <a:p>
            <a:pPr>
              <a:defRPr/>
            </a:pPr>
            <a:endParaRPr lang="en-GB" b="1" baseline="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4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Inclure le lien si l’on inclut le sondage de suivi en ligne.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9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7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Blue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D6C660-C87A-D547-8C46-F1ED47D9A37E}"/>
              </a:ext>
            </a:extLst>
          </p:cNvPr>
          <p:cNvSpPr/>
          <p:nvPr userDrawn="1"/>
        </p:nvSpPr>
        <p:spPr>
          <a:xfrm>
            <a:off x="0" y="3922"/>
            <a:ext cx="12192000" cy="6858000"/>
          </a:xfrm>
          <a:prstGeom prst="rect">
            <a:avLst/>
          </a:prstGeom>
          <a:solidFill>
            <a:srgbClr val="95CD7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723783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3322034"/>
            <a:ext cx="2025570" cy="8229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3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88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7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24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55CE6C-5073-A442-8E77-11C44AB80E27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3D4515E-E762-CF49-AC35-072D8BBEB25A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2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418F8B-D1A5-E348-9F7E-90C93ACFA573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ACD579-057E-1546-B0E7-72BED5BF52C2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866E1C-457D-7343-BCB7-A53DA3219C16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FB7CBDC-44A4-2540-95C1-2387852AA214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CA0EA3-304D-C748-B2F9-9AE40D291E77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43A984-CAAC-1748-BD4C-1A15BAB4EBB3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AAFFBDF-A3EE-F54C-877B-B4337DD1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pic>
        <p:nvPicPr>
          <p:cNvPr id="6" name="Picture 5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532C0E0B-2C98-FE44-BD09-65545207B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3F799A3-1E18-9C4B-9554-0C1186E861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D44A57-5A4F-B54E-B188-8F6A35D09F61}"/>
              </a:ext>
            </a:extLst>
          </p:cNvPr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C41709-EE93-1549-9D25-F05F1CE16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2ED3BC-8327-324D-BFB6-465C35299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63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4562E3-7B80-734F-A7AC-5641C9E850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25F89-57D1-5246-9599-E31DC086EF94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35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BF10F52-5915-BE44-8E03-2826F10633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1303AF-25EC-E64B-897F-DF39CCB5B1C6}"/>
              </a:ext>
            </a:extLst>
          </p:cNvPr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58EE60-6A5E-AF40-AA6B-A08BAC1CC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D38924-C262-B349-B0B4-CE15F0C04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498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61D9A62-F598-964D-889D-5F6C5CAD1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59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DDFFF2-731B-F04E-83C7-891C59C4C685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09A2F60-C57D-794A-8AC3-5FEDD5CC06A7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50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EE9122-5ED2-D946-8105-5C296B226AF7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F5C4FEA-FD92-C242-B0C9-EA7CDF26DBA5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49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EA580C-CCDF-F94B-BD4D-43C8B7A7EDBB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4EB6F9-0DF8-5C43-AC5A-F4C6B3FD22A4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15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1B9542-BA3D-5E4E-A445-0405CD935782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6BAC8C3-DE24-204D-80B3-60F3AEBCFC51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3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0711DE-DE9E-E14C-B094-47591CBA12C1}"/>
              </a:ext>
            </a:extLst>
          </p:cNvPr>
          <p:cNvSpPr/>
          <p:nvPr userDrawn="1"/>
        </p:nvSpPr>
        <p:spPr>
          <a:xfrm>
            <a:off x="0" y="-310"/>
            <a:ext cx="12192000" cy="1609344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21D2B73-4FAE-AA45-8A63-DB34504B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47124"/>
          <a:stretch/>
        </p:blipFill>
        <p:spPr>
          <a:xfrm>
            <a:off x="0" y="263114"/>
            <a:ext cx="12192000" cy="151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13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9F1DF41-5653-8648-837F-5C73F74B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0AD7C5-7320-4D44-8350-C7D73255CE1D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EBAF49-E822-F04D-AE46-4989D4475CB4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BE6F9D-AAD8-DD4A-A823-85E0D45E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206231-526D-5D4E-BB43-228AD16EF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529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69671E72-62AC-DE42-A9A2-DCECA7A806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67B399-A3AD-F745-9DA3-BFD84977A8A4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FB4421-055B-D045-BB04-A2E0EE60F0B8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2DC80D8-A6AF-6C4B-8BF8-ADC014BA9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E43A07-83CD-B149-828E-0EDD554C9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845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101C20B-5049-E64F-9133-DEB25EA365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49EBCD-F43B-B349-A340-ECAE7F6E37F6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B4CEF4-E30F-3D4B-9EB0-6831A00C34DB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2F9173-6EF1-034D-ADBB-232FFDC5E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7E6D94-7673-CA41-8BF2-B16BCDC3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29F2B8-7086-6E47-A62E-BE4C5A475F39}"/>
              </a:ext>
            </a:extLst>
          </p:cNvPr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94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72132-974D-804B-987D-389097B70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E25A5B-EFEC-DE4D-B260-24D515F35E7A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98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0ADA4BB-38D9-7C4A-96EB-3B0DB26C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D429C3-32E0-A044-9174-DB4D8057895B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D7162D96-5CB4-3C46-BCA6-7EE634653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71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AD79514-F371-B342-B4CA-3A980E36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1FC3B7-51F3-9848-A84B-BB82B02F4046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207CA9-5988-1644-9FED-EEDFC61BD2ED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587DB-4B11-8B43-97D5-16CC25526FC6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9A5B46-8F9D-134F-A39A-12838D40C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7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1FAE0CC-D532-FB47-BC25-AE12F74DB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F6C4A0-6CE4-084A-B9BE-358D9A8558D5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0A815B-3129-EA4D-B977-EA17D9EA13A4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C150B0-91C6-D54B-9E27-D35C9BFED418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E3D334-5887-DF48-8926-8D4682867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63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FEACC62C-C50B-044A-9679-4228E4AB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E5093-C879-7C4B-8012-46EEA1C7F596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3AF003-6EC3-5842-BE95-C7A77C8AA1DE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774433-4E6F-C147-87F6-5B4B7C9BF581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FCBCDC-6A96-5541-846D-C6548C004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15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690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4/10/20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1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3D4FBC-1344-5341-90F6-A68B3A97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16468-FCB6-394F-80A5-9307302787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7BC8A2-2DED-9A48-A625-72D79DB067B2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04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91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53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9E810B6D-17F4-CD49-9418-4C86BB23F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B1AD5-CBBC-F54B-B1AB-F81E7BDE9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E7B233-0D2D-4541-9087-3317FE4A4F7C}"/>
              </a:ext>
            </a:extLst>
          </p:cNvPr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A9F6978-4504-5144-B3E9-24AC60100D4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86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12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3BA52F0-84DF-714E-8B56-D13FAD064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ED1354-EAE5-8A4B-8698-87F7CE9AC1DA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08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74A8FFF-3310-F449-B108-ECEB62FFB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5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9EC03C-0001-D54F-9AB8-71B2BAC7D1D3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CB313-F333-FA43-93E6-284849FDC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7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1D5943-131C-8B43-8D90-81B145ED53F0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B2D43E-CDB3-2C4C-8C62-778F4B147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6F1560-6E2B-ED4B-A449-B9F2F86895F9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B32339-37F4-EB41-B0B8-A862EC700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5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9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650" r:id="rId36"/>
    <p:sldLayoutId id="2147483660" r:id="rId37"/>
    <p:sldLayoutId id="2147483661" r:id="rId38"/>
    <p:sldLayoutId id="2147483662" r:id="rId39"/>
    <p:sldLayoutId id="2147483649" r:id="rId40"/>
    <p:sldLayoutId id="2147483655" r:id="rId41"/>
    <p:sldLayoutId id="2147483663" r:id="rId42"/>
    <p:sldLayoutId id="2147483664" r:id="rId43"/>
    <p:sldLayoutId id="2147483665" r:id="rId44"/>
    <p:sldLayoutId id="2147483654" r:id="rId45"/>
    <p:sldLayoutId id="2147483666" r:id="rId46"/>
    <p:sldLayoutId id="2147483667" r:id="rId47"/>
    <p:sldLayoutId id="2147483668" r:id="rId48"/>
    <p:sldLayoutId id="2147483681" r:id="rId49"/>
    <p:sldLayoutId id="2147483682" r:id="rId50"/>
    <p:sldLayoutId id="2147483683" r:id="rId51"/>
    <p:sldLayoutId id="2147483684" r:id="rId52"/>
    <p:sldLayoutId id="2147483656" r:id="rId53"/>
    <p:sldLayoutId id="2147483670" r:id="rId54"/>
    <p:sldLayoutId id="2147483669" r:id="rId55"/>
    <p:sldLayoutId id="2147483671" r:id="rId56"/>
    <p:sldLayoutId id="2147483672" r:id="rId57"/>
    <p:sldLayoutId id="2147483673" r:id="rId58"/>
    <p:sldLayoutId id="2147483674" r:id="rId59"/>
    <p:sldLayoutId id="2147483675" r:id="rId60"/>
    <p:sldLayoutId id="2147483677" r:id="rId61"/>
    <p:sldLayoutId id="2147483676" r:id="rId62"/>
    <p:sldLayoutId id="2147483678" r:id="rId63"/>
    <p:sldLayoutId id="2147483679" r:id="rId64"/>
    <p:sldLayoutId id="2147483680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83920" y="1924970"/>
            <a:ext cx="10668000" cy="627939"/>
          </a:xfrm>
        </p:spPr>
        <p:txBody>
          <a:bodyPr>
            <a:noAutofit/>
          </a:bodyPr>
          <a:lstStyle/>
          <a:p>
            <a:r>
              <a:rPr lang="en-US" sz="3600" dirty="0"/>
              <a:t>Série </a:t>
            </a:r>
            <a:r>
              <a:rPr lang="en-US" sz="3600" dirty="0" err="1"/>
              <a:t>d’apprentissage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ligne</a:t>
            </a:r>
            <a:r>
              <a:rPr lang="en-US" sz="3600" dirty="0"/>
              <a:t> sur la protection de </a:t>
            </a:r>
            <a:r>
              <a:rPr lang="en-US" sz="3600" dirty="0" err="1"/>
              <a:t>l’enfance</a:t>
            </a:r>
            <a:r>
              <a:rPr lang="en-US" sz="3600" dirty="0"/>
              <a:t> au </a:t>
            </a:r>
            <a:r>
              <a:rPr lang="en-US" sz="3600" dirty="0" err="1"/>
              <a:t>niveau</a:t>
            </a:r>
            <a:r>
              <a:rPr lang="en-US" sz="3600" dirty="0"/>
              <a:t> </a:t>
            </a:r>
            <a:r>
              <a:rPr lang="en-US" sz="3600" dirty="0" err="1"/>
              <a:t>communautaire</a:t>
            </a:r>
            <a:endParaRPr lang="en-US" sz="36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035743" y="3747213"/>
            <a:ext cx="8120514" cy="1455738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dirty="0" err="1"/>
              <a:t>Vidéo</a:t>
            </a:r>
            <a:r>
              <a:rPr lang="en-US" sz="2400" dirty="0"/>
              <a:t> 4: Guide de </a:t>
            </a:r>
            <a:r>
              <a:rPr lang="en-US" sz="2400" dirty="0" err="1"/>
              <a:t>réflexion</a:t>
            </a:r>
            <a:r>
              <a:rPr lang="en-US" sz="2400" dirty="0"/>
              <a:t> pour le terrain: </a:t>
            </a:r>
            <a:r>
              <a:rPr lang="en-US" sz="2400" dirty="0" err="1"/>
              <a:t>Approches</a:t>
            </a:r>
            <a:r>
              <a:rPr lang="en-US" sz="2400" dirty="0"/>
              <a:t> au </a:t>
            </a:r>
            <a:r>
              <a:rPr lang="en-US" sz="2400" dirty="0" err="1"/>
              <a:t>niveau</a:t>
            </a:r>
            <a:r>
              <a:rPr lang="en-US" sz="2400" dirty="0"/>
              <a:t> </a:t>
            </a:r>
            <a:r>
              <a:rPr lang="en-US" sz="2400" dirty="0" err="1"/>
              <a:t>communautaire</a:t>
            </a:r>
            <a:r>
              <a:rPr lang="en-US" sz="2400" dirty="0"/>
              <a:t> de la protection de </a:t>
            </a:r>
            <a:r>
              <a:rPr lang="en-US" sz="2400" dirty="0" err="1"/>
              <a:t>l’enfance</a:t>
            </a:r>
            <a:r>
              <a:rPr lang="en-US" sz="2400" dirty="0"/>
              <a:t> dans </a:t>
            </a:r>
            <a:r>
              <a:rPr lang="en-US" sz="2400" dirty="0" err="1"/>
              <a:t>l’intervention</a:t>
            </a:r>
            <a:r>
              <a:rPr lang="en-US" sz="2400" dirty="0"/>
              <a:t> </a:t>
            </a:r>
            <a:r>
              <a:rPr lang="en-US" sz="2400" dirty="0" err="1"/>
              <a:t>humanitaire</a:t>
            </a:r>
            <a:endParaRPr lang="en-US" sz="24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27735-939F-2740-8872-7FDE416E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5985598"/>
            <a:ext cx="2231246" cy="664912"/>
          </a:xfrm>
          <a:prstGeom prst="rect">
            <a:avLst/>
          </a:prstGeom>
        </p:spPr>
      </p:pic>
      <p:pic>
        <p:nvPicPr>
          <p:cNvPr id="14" name="Picture 13" descr="A picture containing drawing, red&#10;&#10;Description automatically generated">
            <a:extLst>
              <a:ext uri="{FF2B5EF4-FFF2-40B4-BE49-F238E27FC236}">
                <a16:creationId xmlns:a16="http://schemas.microsoft.com/office/drawing/2014/main" id="{FAA58096-D4E9-CB47-9C73-07DEAC60184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822527" y="5971778"/>
            <a:ext cx="2504223" cy="7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B6CF-823E-434A-87E3-7A8A260D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95CD7A"/>
                </a:solidFill>
              </a:rPr>
              <a:t>Autres</a:t>
            </a:r>
            <a:r>
              <a:rPr lang="en-US" dirty="0">
                <a:solidFill>
                  <a:srgbClr val="95CD7A"/>
                </a:solidFill>
              </a:rPr>
              <a:t> questions de discussion </a:t>
            </a:r>
            <a:r>
              <a:rPr lang="en-US" dirty="0" err="1">
                <a:solidFill>
                  <a:srgbClr val="95CD7A"/>
                </a:solidFill>
              </a:rPr>
              <a:t>possibles</a:t>
            </a:r>
            <a:r>
              <a:rPr lang="en-US" dirty="0">
                <a:solidFill>
                  <a:srgbClr val="95CD7A"/>
                </a:solidFill>
              </a:rPr>
              <a:t>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9931BA-9E6B-904B-A739-8AE03D0C0F73}"/>
              </a:ext>
            </a:extLst>
          </p:cNvPr>
          <p:cNvSpPr txBox="1">
            <a:spLocks/>
          </p:cNvSpPr>
          <p:nvPr/>
        </p:nvSpPr>
        <p:spPr>
          <a:xfrm>
            <a:off x="656024" y="2128837"/>
            <a:ext cx="10131039" cy="2933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900" dirty="0"/>
              <a:t>Comment </a:t>
            </a:r>
            <a:r>
              <a:rPr lang="en-US" sz="1900" dirty="0" err="1"/>
              <a:t>cette</a:t>
            </a:r>
            <a:r>
              <a:rPr lang="en-US" sz="1900" dirty="0"/>
              <a:t> </a:t>
            </a:r>
            <a:r>
              <a:rPr lang="en-US" sz="1900" dirty="0" err="1"/>
              <a:t>ressource</a:t>
            </a:r>
            <a:r>
              <a:rPr lang="en-US" sz="1900" dirty="0"/>
              <a:t> </a:t>
            </a:r>
            <a:r>
              <a:rPr lang="en-US" sz="1900" dirty="0" err="1"/>
              <a:t>devrait-elle</a:t>
            </a:r>
            <a:r>
              <a:rPr lang="en-US" sz="1900" dirty="0"/>
              <a:t> </a:t>
            </a:r>
            <a:r>
              <a:rPr lang="en-US" sz="1900" dirty="0" err="1"/>
              <a:t>être</a:t>
            </a:r>
            <a:r>
              <a:rPr lang="en-US" sz="1900" dirty="0"/>
              <a:t> </a:t>
            </a:r>
            <a:r>
              <a:rPr lang="en-US" sz="1900" dirty="0" err="1"/>
              <a:t>déployée</a:t>
            </a:r>
            <a:r>
              <a:rPr lang="en-US" sz="1900" dirty="0"/>
              <a:t> au sein de </a:t>
            </a:r>
            <a:r>
              <a:rPr lang="en-US" sz="1900" dirty="0" err="1"/>
              <a:t>votre</a:t>
            </a:r>
            <a:r>
              <a:rPr lang="en-US" sz="1900" dirty="0"/>
              <a:t> </a:t>
            </a:r>
            <a:r>
              <a:rPr lang="en-US" sz="1900" dirty="0" err="1"/>
              <a:t>organisation</a:t>
            </a:r>
            <a:r>
              <a:rPr lang="en-US" sz="1900" dirty="0"/>
              <a:t> </a:t>
            </a:r>
            <a:r>
              <a:rPr lang="en-US" sz="1900" dirty="0" err="1"/>
              <a:t>ou</a:t>
            </a:r>
            <a:r>
              <a:rPr lang="en-US" sz="1900" dirty="0"/>
              <a:t> de </a:t>
            </a:r>
            <a:r>
              <a:rPr lang="en-US" sz="1900" dirty="0" err="1"/>
              <a:t>votre</a:t>
            </a:r>
            <a:r>
              <a:rPr lang="en-US" sz="1900" dirty="0"/>
              <a:t> </a:t>
            </a:r>
            <a:r>
              <a:rPr lang="en-US" sz="1900" dirty="0" err="1"/>
              <a:t>groupe</a:t>
            </a:r>
            <a:r>
              <a:rPr lang="en-US" sz="1900" dirty="0"/>
              <a:t> de coordination de la protection de </a:t>
            </a:r>
            <a:r>
              <a:rPr lang="en-US" sz="1900" dirty="0" err="1"/>
              <a:t>l’enfance</a:t>
            </a:r>
            <a:r>
              <a:rPr lang="en-US" sz="1900" dirty="0"/>
              <a:t>?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900" dirty="0" err="1"/>
              <a:t>Quelles</a:t>
            </a:r>
            <a:r>
              <a:rPr lang="en-US" sz="1900" dirty="0"/>
              <a:t> </a:t>
            </a:r>
            <a:r>
              <a:rPr lang="en-US" sz="1900" dirty="0" err="1"/>
              <a:t>sont</a:t>
            </a:r>
            <a:r>
              <a:rPr lang="en-US" sz="1900" dirty="0"/>
              <a:t> les </a:t>
            </a:r>
            <a:r>
              <a:rPr lang="en-US" sz="1900" dirty="0" err="1"/>
              <a:t>considérations</a:t>
            </a:r>
            <a:r>
              <a:rPr lang="en-US" sz="1900" dirty="0"/>
              <a:t> </a:t>
            </a:r>
            <a:r>
              <a:rPr lang="en-US" sz="1900" dirty="0" err="1"/>
              <a:t>permettant</a:t>
            </a:r>
            <a:r>
              <a:rPr lang="en-US" sz="1900" dirty="0"/>
              <a:t> de </a:t>
            </a:r>
            <a:r>
              <a:rPr lang="en-US" sz="1900" dirty="0" err="1"/>
              <a:t>contextualiser</a:t>
            </a:r>
            <a:r>
              <a:rPr lang="en-US" sz="1900" dirty="0"/>
              <a:t> les documents?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900" dirty="0"/>
              <a:t>Nous </a:t>
            </a:r>
            <a:r>
              <a:rPr lang="en-US" sz="1900" dirty="0" err="1"/>
              <a:t>avons</a:t>
            </a:r>
            <a:r>
              <a:rPr lang="en-US" sz="1900" dirty="0"/>
              <a:t> encore beaucoup </a:t>
            </a:r>
            <a:r>
              <a:rPr lang="en-US" sz="1900" dirty="0" err="1"/>
              <a:t>à</a:t>
            </a:r>
            <a:r>
              <a:rPr lang="en-US" sz="1900" dirty="0"/>
              <a:t> </a:t>
            </a:r>
            <a:r>
              <a:rPr lang="en-US" sz="1900" dirty="0" err="1"/>
              <a:t>apprendre</a:t>
            </a:r>
            <a:r>
              <a:rPr lang="en-US" sz="1900" dirty="0"/>
              <a:t> sur les </a:t>
            </a:r>
            <a:r>
              <a:rPr lang="en-US" sz="1900" dirty="0" err="1"/>
              <a:t>approches</a:t>
            </a:r>
            <a:r>
              <a:rPr lang="en-US" sz="1900" dirty="0"/>
              <a:t> </a:t>
            </a:r>
            <a:r>
              <a:rPr lang="en-US" sz="1900" dirty="0" err="1"/>
              <a:t>efficaces</a:t>
            </a:r>
            <a:r>
              <a:rPr lang="en-US" sz="1900" dirty="0"/>
              <a:t> de protection de </a:t>
            </a:r>
            <a:r>
              <a:rPr lang="en-US" sz="1900" dirty="0" err="1"/>
              <a:t>l’enfance</a:t>
            </a:r>
            <a:r>
              <a:rPr lang="en-US" sz="1900" dirty="0"/>
              <a:t> au </a:t>
            </a:r>
            <a:r>
              <a:rPr lang="en-US" sz="1900" dirty="0" err="1"/>
              <a:t>niveau</a:t>
            </a:r>
            <a:r>
              <a:rPr lang="en-US" sz="1900" dirty="0"/>
              <a:t> </a:t>
            </a:r>
            <a:r>
              <a:rPr lang="en-US" sz="1900" dirty="0" err="1"/>
              <a:t>communautaire</a:t>
            </a:r>
            <a:r>
              <a:rPr lang="en-US" sz="1900" dirty="0"/>
              <a:t> dans </a:t>
            </a:r>
            <a:r>
              <a:rPr lang="en-US" sz="1900" dirty="0" err="1"/>
              <a:t>l’intervention</a:t>
            </a:r>
            <a:r>
              <a:rPr lang="en-US" sz="1900" dirty="0"/>
              <a:t> </a:t>
            </a:r>
            <a:r>
              <a:rPr lang="en-US" sz="1900" dirty="0" err="1"/>
              <a:t>humanitaire</a:t>
            </a:r>
            <a:r>
              <a:rPr lang="en-US" sz="1900" dirty="0"/>
              <a:t>. Comment </a:t>
            </a:r>
            <a:r>
              <a:rPr lang="en-US" sz="1900" dirty="0" err="1"/>
              <a:t>vous</a:t>
            </a:r>
            <a:r>
              <a:rPr lang="en-US" sz="1900" dirty="0"/>
              <a:t> et </a:t>
            </a:r>
            <a:r>
              <a:rPr lang="en-US" sz="1900" dirty="0" err="1"/>
              <a:t>votre</a:t>
            </a:r>
            <a:r>
              <a:rPr lang="en-US" sz="1900" dirty="0"/>
              <a:t> </a:t>
            </a:r>
            <a:r>
              <a:rPr lang="en-US" sz="1900" dirty="0" err="1"/>
              <a:t>organisation</a:t>
            </a:r>
            <a:r>
              <a:rPr lang="en-US" sz="1900" dirty="0"/>
              <a:t> </a:t>
            </a:r>
            <a:r>
              <a:rPr lang="en-US" sz="1900" dirty="0" err="1"/>
              <a:t>pouvez-vous</a:t>
            </a:r>
            <a:r>
              <a:rPr lang="en-US" sz="1900" dirty="0"/>
              <a:t> </a:t>
            </a:r>
            <a:r>
              <a:rPr lang="en-US" sz="1900" dirty="0" err="1"/>
              <a:t>utiliser</a:t>
            </a:r>
            <a:r>
              <a:rPr lang="en-US" sz="1900" dirty="0"/>
              <a:t> </a:t>
            </a:r>
            <a:r>
              <a:rPr lang="en-US" sz="1900" dirty="0" err="1"/>
              <a:t>cette</a:t>
            </a:r>
            <a:r>
              <a:rPr lang="en-US" sz="1900" dirty="0"/>
              <a:t> </a:t>
            </a:r>
            <a:r>
              <a:rPr lang="en-US" sz="1900" dirty="0" err="1"/>
              <a:t>ressource</a:t>
            </a:r>
            <a:r>
              <a:rPr lang="en-US" sz="1900" dirty="0"/>
              <a:t> </a:t>
            </a:r>
            <a:r>
              <a:rPr lang="en-US" sz="1900" dirty="0" err="1"/>
              <a:t>comme</a:t>
            </a:r>
            <a:r>
              <a:rPr lang="en-US" sz="1900" dirty="0"/>
              <a:t> </a:t>
            </a:r>
            <a:r>
              <a:rPr lang="en-US" sz="1900" dirty="0" err="1"/>
              <a:t>outil</a:t>
            </a:r>
            <a:r>
              <a:rPr lang="en-US" sz="1900" dirty="0"/>
              <a:t> </a:t>
            </a:r>
            <a:r>
              <a:rPr lang="en-US" sz="1900" dirty="0" err="1"/>
              <a:t>d’apprentissage</a:t>
            </a:r>
            <a:r>
              <a:rPr lang="en-US" sz="1900" dirty="0"/>
              <a:t> pour </a:t>
            </a:r>
            <a:r>
              <a:rPr lang="en-US" sz="1900" dirty="0" err="1"/>
              <a:t>mettre</a:t>
            </a:r>
            <a:r>
              <a:rPr lang="en-US" sz="1900" dirty="0"/>
              <a:t> </a:t>
            </a:r>
            <a:r>
              <a:rPr lang="en-US" sz="1900" dirty="0" err="1"/>
              <a:t>à</a:t>
            </a:r>
            <a:r>
              <a:rPr lang="en-US" sz="1900" dirty="0"/>
              <a:t> </a:t>
            </a:r>
            <a:r>
              <a:rPr lang="en-US" sz="1900" dirty="0" err="1"/>
              <a:t>l’essai</a:t>
            </a:r>
            <a:r>
              <a:rPr lang="en-US" sz="1900" dirty="0"/>
              <a:t> et documenter des </a:t>
            </a:r>
            <a:r>
              <a:rPr lang="en-US" sz="1900" dirty="0" err="1"/>
              <a:t>pratiques</a:t>
            </a:r>
            <a:r>
              <a:rPr lang="en-US" sz="1900" dirty="0"/>
              <a:t> </a:t>
            </a:r>
            <a:r>
              <a:rPr lang="en-US" sz="1900" dirty="0" err="1"/>
              <a:t>prometteuses</a:t>
            </a:r>
            <a:r>
              <a:rPr lang="en-US" sz="1900" dirty="0"/>
              <a:t>?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9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3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E95250-89A5-824F-B0A1-5498E9457EFB}"/>
              </a:ext>
            </a:extLst>
          </p:cNvPr>
          <p:cNvSpPr/>
          <p:nvPr/>
        </p:nvSpPr>
        <p:spPr>
          <a:xfrm>
            <a:off x="0" y="0"/>
            <a:ext cx="12192000" cy="1499616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A38285-3D8D-FD4D-A46B-02B8F285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92" y="0"/>
            <a:ext cx="8865378" cy="16157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Messages </a:t>
            </a:r>
            <a:r>
              <a:rPr lang="en-US" dirty="0" err="1">
                <a:solidFill>
                  <a:schemeClr val="bg1"/>
                </a:solidFill>
              </a:rPr>
              <a:t>clés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56D040E-5633-B14A-92E6-6199EA0175E2}"/>
              </a:ext>
            </a:extLst>
          </p:cNvPr>
          <p:cNvSpPr txBox="1">
            <a:spLocks/>
          </p:cNvSpPr>
          <p:nvPr/>
        </p:nvSpPr>
        <p:spPr>
          <a:xfrm>
            <a:off x="898208" y="1784344"/>
            <a:ext cx="10395583" cy="4451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</a:pPr>
            <a:r>
              <a:rPr lang="fr-FR" sz="1800" dirty="0"/>
              <a:t>Le </a:t>
            </a:r>
            <a:r>
              <a:rPr lang="fr-FR" sz="1800" b="1" i="1" dirty="0">
                <a:solidFill>
                  <a:schemeClr val="accent3"/>
                </a:solidFill>
              </a:rPr>
              <a:t>Guide de réflexion pour le terrain: Approches au niveau communautaire de la protection de l</a:t>
            </a:r>
            <a:r>
              <a:rPr lang="en-US" sz="1800" b="1" i="1" dirty="0">
                <a:solidFill>
                  <a:schemeClr val="accent3"/>
                </a:solidFill>
              </a:rPr>
              <a:t>’</a:t>
            </a:r>
            <a:r>
              <a:rPr lang="fr-FR" sz="1800" b="1" i="1" dirty="0">
                <a:solidFill>
                  <a:schemeClr val="accent3"/>
                </a:solidFill>
              </a:rPr>
              <a:t>enfance dans l</a:t>
            </a:r>
            <a:r>
              <a:rPr lang="en-US" sz="1800" b="1" i="1" dirty="0">
                <a:solidFill>
                  <a:schemeClr val="accent3"/>
                </a:solidFill>
              </a:rPr>
              <a:t>’</a:t>
            </a:r>
            <a:r>
              <a:rPr lang="fr-FR" sz="1800" b="1" i="1" dirty="0">
                <a:solidFill>
                  <a:schemeClr val="accent3"/>
                </a:solidFill>
              </a:rPr>
              <a:t>intervention humanitaire </a:t>
            </a:r>
            <a:r>
              <a:rPr lang="fr-FR" sz="1800" dirty="0"/>
              <a:t>est une nouvelle ressource qui a été développée pour les acteurs de la protection de l’enfance afin de partager les derniers apprentissages sur les approches au niveau communautaire.</a:t>
            </a:r>
            <a:endParaRPr lang="en-US" sz="1800" dirty="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</a:pPr>
            <a:r>
              <a:rPr lang="fr-FR" sz="1800" dirty="0"/>
              <a:t>Il est important que nous </a:t>
            </a:r>
            <a:r>
              <a:rPr lang="fr-FR" sz="1800" b="1" dirty="0">
                <a:solidFill>
                  <a:srgbClr val="97467C"/>
                </a:solidFill>
              </a:rPr>
              <a:t>réfléchissions à l’efficacité et à la durabilité </a:t>
            </a:r>
            <a:r>
              <a:rPr lang="fr-FR" sz="1800" dirty="0"/>
              <a:t>de notre niveau actuel d’engagement avec les communautés, et que nous réfléchissions aux moyens d’atteindre des niveaux plus élevés d’engagement et d’appropriation communautaires.</a:t>
            </a:r>
            <a:endParaRPr lang="en-US" sz="1800" dirty="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</a:pPr>
            <a:r>
              <a:rPr lang="fr-FR" sz="1800" dirty="0"/>
              <a:t>En continuant d’explorer le </a:t>
            </a:r>
            <a:r>
              <a:rPr lang="fr-FR" sz="1800" i="1" dirty="0"/>
              <a:t>Guide de réflexion pour le terrain</a:t>
            </a:r>
            <a:r>
              <a:rPr lang="fr-FR" sz="1800" dirty="0"/>
              <a:t>, son Paquet de renforcement des capacités, ainsi que les autres ressources partagées dans le cadre de cette série d’apprentissage en ligne, nous pouvons commencer </a:t>
            </a:r>
            <a:r>
              <a:rPr lang="fr-FR" sz="1800" b="1" dirty="0">
                <a:solidFill>
                  <a:srgbClr val="97467C"/>
                </a:solidFill>
              </a:rPr>
              <a:t>à changer la façon dont nous travaillons aux côtés et au nom des communautés.</a:t>
            </a:r>
            <a:endParaRPr lang="en-US" sz="1800" b="1" dirty="0">
              <a:solidFill>
                <a:srgbClr val="9746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4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E95250-89A5-824F-B0A1-5498E9457EFB}"/>
              </a:ext>
            </a:extLst>
          </p:cNvPr>
          <p:cNvSpPr/>
          <p:nvPr/>
        </p:nvSpPr>
        <p:spPr>
          <a:xfrm>
            <a:off x="0" y="0"/>
            <a:ext cx="12192000" cy="1499616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A38285-3D8D-FD4D-A46B-02B8F285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46" y="610629"/>
            <a:ext cx="11353308" cy="1615743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solidFill>
                  <a:schemeClr val="bg1"/>
                </a:solidFill>
              </a:rPr>
              <a:t>Veuillez</a:t>
            </a:r>
            <a:r>
              <a:rPr lang="en-US" sz="3100" dirty="0">
                <a:solidFill>
                  <a:schemeClr val="bg1"/>
                </a:solidFill>
              </a:rPr>
              <a:t> donner </a:t>
            </a:r>
            <a:r>
              <a:rPr lang="en-US" sz="3100" dirty="0" err="1">
                <a:solidFill>
                  <a:schemeClr val="bg1"/>
                </a:solidFill>
              </a:rPr>
              <a:t>votre</a:t>
            </a:r>
            <a:r>
              <a:rPr lang="en-US" sz="3100" dirty="0">
                <a:solidFill>
                  <a:schemeClr val="bg1"/>
                </a:solidFill>
              </a:rPr>
              <a:t> feedback au Groupe </a:t>
            </a:r>
            <a:r>
              <a:rPr lang="en-US" sz="3100" dirty="0" err="1">
                <a:solidFill>
                  <a:schemeClr val="bg1"/>
                </a:solidFill>
              </a:rPr>
              <a:t>spécialisé</a:t>
            </a:r>
            <a:r>
              <a:rPr lang="en-US" sz="3100" dirty="0">
                <a:solidFill>
                  <a:schemeClr val="bg1"/>
                </a:solidFill>
              </a:rPr>
              <a:t> sur la protection de </a:t>
            </a:r>
            <a:r>
              <a:rPr lang="en-US" sz="3100" dirty="0" err="1">
                <a:solidFill>
                  <a:schemeClr val="bg1"/>
                </a:solidFill>
              </a:rPr>
              <a:t>l’enfance</a:t>
            </a:r>
            <a:r>
              <a:rPr lang="en-US" sz="3100" dirty="0">
                <a:solidFill>
                  <a:schemeClr val="bg1"/>
                </a:solidFill>
              </a:rPr>
              <a:t> au </a:t>
            </a:r>
            <a:r>
              <a:rPr lang="en-US" sz="3100" dirty="0" err="1">
                <a:solidFill>
                  <a:schemeClr val="bg1"/>
                </a:solidFill>
              </a:rPr>
              <a:t>niveau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communautaire</a:t>
            </a:r>
            <a:r>
              <a:rPr lang="en-US" sz="3100" dirty="0">
                <a:solidFill>
                  <a:schemeClr val="bg1"/>
                </a:solidFill>
              </a:rPr>
              <a:t> de </a:t>
            </a:r>
            <a:r>
              <a:rPr lang="en-US" sz="3100" dirty="0" err="1">
                <a:solidFill>
                  <a:schemeClr val="bg1"/>
                </a:solidFill>
              </a:rPr>
              <a:t>l’Alliance</a:t>
            </a:r>
            <a:r>
              <a:rPr lang="en-US" sz="3100" dirty="0">
                <a:solidFill>
                  <a:schemeClr val="bg1"/>
                </a:solidFill>
              </a:rPr>
              <a:t>!</a:t>
            </a:r>
            <a:br>
              <a:rPr lang="en-US" sz="3100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9BACB98-39A7-DA46-9076-E0E9BAEA4DE1}"/>
              </a:ext>
            </a:extLst>
          </p:cNvPr>
          <p:cNvSpPr txBox="1">
            <a:spLocks/>
          </p:cNvSpPr>
          <p:nvPr/>
        </p:nvSpPr>
        <p:spPr>
          <a:xfrm>
            <a:off x="656024" y="2128836"/>
            <a:ext cx="10945426" cy="3414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None/>
            </a:pPr>
            <a:r>
              <a:rPr lang="en-US" sz="2200" b="1" dirty="0">
                <a:solidFill>
                  <a:schemeClr val="accent3"/>
                </a:solidFill>
              </a:rPr>
              <a:t>Avant de </a:t>
            </a:r>
            <a:r>
              <a:rPr lang="en-US" sz="2200" b="1" dirty="0" err="1">
                <a:solidFill>
                  <a:schemeClr val="accent3"/>
                </a:solidFill>
              </a:rPr>
              <a:t>partir</a:t>
            </a:r>
            <a:r>
              <a:rPr lang="en-US" sz="2200" b="1" dirty="0">
                <a:solidFill>
                  <a:schemeClr val="accent3"/>
                </a:solidFill>
              </a:rPr>
              <a:t>, </a:t>
            </a:r>
            <a:r>
              <a:rPr lang="en-US" sz="2200" b="1" dirty="0" err="1">
                <a:solidFill>
                  <a:schemeClr val="accent3"/>
                </a:solidFill>
              </a:rPr>
              <a:t>veuillez</a:t>
            </a:r>
            <a:r>
              <a:rPr lang="en-US" sz="2200" b="1" dirty="0">
                <a:solidFill>
                  <a:schemeClr val="accent3"/>
                </a:solidFill>
              </a:rPr>
              <a:t> </a:t>
            </a:r>
            <a:r>
              <a:rPr lang="en-US" sz="2200" b="1" dirty="0" err="1">
                <a:solidFill>
                  <a:schemeClr val="accent3"/>
                </a:solidFill>
              </a:rPr>
              <a:t>compléter</a:t>
            </a:r>
            <a:r>
              <a:rPr lang="en-US" sz="2200" b="1" dirty="0">
                <a:solidFill>
                  <a:schemeClr val="accent3"/>
                </a:solidFill>
              </a:rPr>
              <a:t>: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La </a:t>
            </a:r>
            <a:r>
              <a:rPr lang="en-US" sz="1800" dirty="0" err="1"/>
              <a:t>feuille</a:t>
            </a:r>
            <a:r>
              <a:rPr lang="en-US" sz="1800" dirty="0"/>
              <a:t> </a:t>
            </a:r>
            <a:r>
              <a:rPr lang="en-US" sz="1800" dirty="0" err="1"/>
              <a:t>d’inscription</a:t>
            </a:r>
            <a:endParaRPr lang="en-US" sz="1800" dirty="0"/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 err="1"/>
              <a:t>L’exercice</a:t>
            </a:r>
            <a:r>
              <a:rPr lang="en-US" sz="1800" dirty="0"/>
              <a:t> de feedback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900" b="1" dirty="0">
              <a:solidFill>
                <a:schemeClr val="accent3"/>
              </a:solidFill>
            </a:endParaRP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9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8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1D2A09DD-25A9-9D46-9FF9-092940848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59" b="-17057"/>
          <a:stretch/>
        </p:blipFill>
        <p:spPr>
          <a:xfrm>
            <a:off x="0" y="0"/>
            <a:ext cx="12192000" cy="91060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F47F25-3146-C24D-8793-8E3F27285B39}"/>
              </a:ext>
            </a:extLst>
          </p:cNvPr>
          <p:cNvSpPr/>
          <p:nvPr/>
        </p:nvSpPr>
        <p:spPr>
          <a:xfrm>
            <a:off x="0" y="0"/>
            <a:ext cx="12192000" cy="7555832"/>
          </a:xfrm>
          <a:prstGeom prst="rect">
            <a:avLst/>
          </a:prstGeom>
          <a:solidFill>
            <a:srgbClr val="97467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7FFEE6-3815-234D-81E5-C5D5C962FFCD}"/>
              </a:ext>
            </a:extLst>
          </p:cNvPr>
          <p:cNvSpPr txBox="1">
            <a:spLocks/>
          </p:cNvSpPr>
          <p:nvPr/>
        </p:nvSpPr>
        <p:spPr>
          <a:xfrm>
            <a:off x="2170175" y="3147916"/>
            <a:ext cx="7851649" cy="56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21097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0C5BEA-ADED-4741-B02A-D2EBF44C872A}"/>
              </a:ext>
            </a:extLst>
          </p:cNvPr>
          <p:cNvSpPr txBox="1"/>
          <p:nvPr/>
        </p:nvSpPr>
        <p:spPr>
          <a:xfrm>
            <a:off x="4913441" y="1299928"/>
            <a:ext cx="5762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 de l’activité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Emplacement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6243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B6CF-823E-434A-87E3-7A8A260D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5CD7A"/>
                </a:solidFill>
              </a:rPr>
              <a:t>But de la </a:t>
            </a:r>
            <a:r>
              <a:rPr lang="en-US" dirty="0" err="1">
                <a:solidFill>
                  <a:srgbClr val="95CD7A"/>
                </a:solidFill>
              </a:rPr>
              <a:t>série</a:t>
            </a:r>
            <a:r>
              <a:rPr lang="en-US" dirty="0">
                <a:solidFill>
                  <a:srgbClr val="95CD7A"/>
                </a:solidFill>
              </a:rPr>
              <a:t> </a:t>
            </a:r>
            <a:r>
              <a:rPr lang="en-US" dirty="0" err="1">
                <a:solidFill>
                  <a:srgbClr val="95CD7A"/>
                </a:solidFill>
              </a:rPr>
              <a:t>d’apprentissage</a:t>
            </a:r>
            <a:r>
              <a:rPr lang="en-US" dirty="0">
                <a:solidFill>
                  <a:srgbClr val="95CD7A"/>
                </a:solidFill>
              </a:rPr>
              <a:t> </a:t>
            </a:r>
            <a:r>
              <a:rPr lang="en-US" dirty="0" err="1">
                <a:solidFill>
                  <a:srgbClr val="95CD7A"/>
                </a:solidFill>
              </a:rPr>
              <a:t>en</a:t>
            </a:r>
            <a:r>
              <a:rPr lang="en-US" dirty="0">
                <a:solidFill>
                  <a:srgbClr val="95CD7A"/>
                </a:solidFill>
              </a:rPr>
              <a:t> </a:t>
            </a:r>
            <a:r>
              <a:rPr lang="en-US" dirty="0" err="1">
                <a:solidFill>
                  <a:srgbClr val="95CD7A"/>
                </a:solidFill>
              </a:rPr>
              <a:t>ligne</a:t>
            </a:r>
            <a:endParaRPr lang="en-US" dirty="0">
              <a:solidFill>
                <a:srgbClr val="95CD7A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71A1D-1C15-134C-983F-560049641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3"/>
                </a:solidFill>
                <a:sym typeface="Century Gothic"/>
              </a:rPr>
              <a:t>Aim:</a:t>
            </a:r>
            <a:endParaRPr lang="en-US" sz="24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E606A04-3D60-1944-84D2-2874C7542A9F}"/>
              </a:ext>
            </a:extLst>
          </p:cNvPr>
          <p:cNvSpPr txBox="1">
            <a:spLocks/>
          </p:cNvSpPr>
          <p:nvPr/>
        </p:nvSpPr>
        <p:spPr>
          <a:xfrm>
            <a:off x="656021" y="2400300"/>
            <a:ext cx="10820015" cy="15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err="1"/>
              <a:t>Faciliter</a:t>
            </a:r>
            <a:r>
              <a:rPr lang="en-US" sz="1800" dirty="0"/>
              <a:t> la mise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œuvre</a:t>
            </a:r>
            <a:r>
              <a:rPr lang="en-US" sz="1800" dirty="0"/>
              <a:t> de la </a:t>
            </a:r>
            <a:r>
              <a:rPr lang="en-US" sz="1800" dirty="0" err="1"/>
              <a:t>Norme</a:t>
            </a:r>
            <a:r>
              <a:rPr lang="en-US" sz="1800" dirty="0"/>
              <a:t> </a:t>
            </a:r>
            <a:r>
              <a:rPr lang="en-US" sz="1800" dirty="0" err="1"/>
              <a:t>minimale</a:t>
            </a:r>
            <a:r>
              <a:rPr lang="en-US" sz="1800" dirty="0"/>
              <a:t> 17 de SMPE  et la nouvelle </a:t>
            </a:r>
            <a:r>
              <a:rPr lang="en-US" sz="1800" dirty="0" err="1"/>
              <a:t>ressource</a:t>
            </a:r>
            <a:r>
              <a:rPr lang="en-US" sz="1800" dirty="0"/>
              <a:t> </a:t>
            </a:r>
            <a:r>
              <a:rPr lang="en-US" sz="1800" dirty="0" err="1"/>
              <a:t>interorganisme</a:t>
            </a:r>
            <a:r>
              <a:rPr lang="en-US" sz="1800" dirty="0"/>
              <a:t>, Guide de </a:t>
            </a:r>
            <a:r>
              <a:rPr lang="en-US" sz="1800" dirty="0" err="1"/>
              <a:t>réflexion</a:t>
            </a:r>
            <a:r>
              <a:rPr lang="en-US" sz="1800" dirty="0"/>
              <a:t> pour le terrain: </a:t>
            </a:r>
            <a:r>
              <a:rPr lang="en-US" sz="1800" dirty="0" err="1"/>
              <a:t>Approches</a:t>
            </a:r>
            <a:r>
              <a:rPr lang="en-US" sz="1800" dirty="0"/>
              <a:t>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dans </a:t>
            </a:r>
            <a:r>
              <a:rPr lang="en-US" sz="1800" dirty="0" err="1"/>
              <a:t>l’intervention</a:t>
            </a:r>
            <a:r>
              <a:rPr lang="en-US" sz="1800" dirty="0"/>
              <a:t> </a:t>
            </a:r>
            <a:r>
              <a:rPr lang="en-US" sz="1800" dirty="0" err="1"/>
              <a:t>humanitaire</a:t>
            </a:r>
            <a:r>
              <a:rPr lang="en-US" sz="1800" dirty="0"/>
              <a:t>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2030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B6CF-823E-434A-87E3-7A8A260D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95CD7A"/>
                </a:solidFill>
              </a:rPr>
              <a:t>Objectifs</a:t>
            </a:r>
            <a:r>
              <a:rPr lang="en-US" dirty="0">
                <a:solidFill>
                  <a:srgbClr val="95CD7A"/>
                </a:solidFill>
              </a:rPr>
              <a:t> de la </a:t>
            </a:r>
            <a:r>
              <a:rPr lang="en-US" dirty="0" err="1">
                <a:solidFill>
                  <a:srgbClr val="95CD7A"/>
                </a:solidFill>
              </a:rPr>
              <a:t>série</a:t>
            </a:r>
            <a:r>
              <a:rPr lang="en-US" dirty="0">
                <a:solidFill>
                  <a:srgbClr val="95CD7A"/>
                </a:solidFill>
              </a:rPr>
              <a:t> </a:t>
            </a:r>
            <a:r>
              <a:rPr lang="en-US" dirty="0" err="1">
                <a:solidFill>
                  <a:srgbClr val="95CD7A"/>
                </a:solidFill>
              </a:rPr>
              <a:t>d’apprentissage</a:t>
            </a:r>
            <a:r>
              <a:rPr lang="en-US" dirty="0">
                <a:solidFill>
                  <a:srgbClr val="95CD7A"/>
                </a:solidFill>
              </a:rPr>
              <a:t> </a:t>
            </a:r>
            <a:r>
              <a:rPr lang="en-US" dirty="0" err="1">
                <a:solidFill>
                  <a:srgbClr val="95CD7A"/>
                </a:solidFill>
              </a:rPr>
              <a:t>en</a:t>
            </a:r>
            <a:r>
              <a:rPr lang="en-US" dirty="0">
                <a:solidFill>
                  <a:srgbClr val="95CD7A"/>
                </a:solidFill>
              </a:rPr>
              <a:t> </a:t>
            </a:r>
            <a:r>
              <a:rPr lang="en-US" dirty="0" err="1">
                <a:solidFill>
                  <a:srgbClr val="95CD7A"/>
                </a:solidFill>
              </a:rPr>
              <a:t>ligne</a:t>
            </a:r>
            <a:endParaRPr lang="en-US" dirty="0">
              <a:solidFill>
                <a:srgbClr val="95CD7A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9931BA-9E6B-904B-A739-8AE03D0C0F73}"/>
              </a:ext>
            </a:extLst>
          </p:cNvPr>
          <p:cNvSpPr txBox="1">
            <a:spLocks/>
          </p:cNvSpPr>
          <p:nvPr/>
        </p:nvSpPr>
        <p:spPr>
          <a:xfrm>
            <a:off x="656024" y="2241884"/>
            <a:ext cx="10719112" cy="38059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b="1" dirty="0" err="1">
                <a:solidFill>
                  <a:schemeClr val="accent3"/>
                </a:solidFill>
              </a:rPr>
              <a:t>Objectifs</a:t>
            </a:r>
            <a:r>
              <a:rPr lang="en-US" b="1" dirty="0">
                <a:solidFill>
                  <a:schemeClr val="accent3"/>
                </a:solidFill>
              </a:rPr>
              <a:t>: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600" dirty="0" err="1"/>
              <a:t>Permettre</a:t>
            </a:r>
            <a:r>
              <a:rPr lang="en-US" sz="2600" dirty="0"/>
              <a:t> aux </a:t>
            </a:r>
            <a:r>
              <a:rPr lang="en-US" sz="2600" dirty="0" err="1"/>
              <a:t>professionnels</a:t>
            </a:r>
            <a:r>
              <a:rPr lang="en-US" sz="2600" dirty="0"/>
              <a:t> de la protection de </a:t>
            </a:r>
            <a:r>
              <a:rPr lang="en-US" sz="2600" dirty="0" err="1"/>
              <a:t>l’enfance</a:t>
            </a:r>
            <a:r>
              <a:rPr lang="en-US" sz="2600" dirty="0"/>
              <a:t> (PE) de </a:t>
            </a:r>
            <a:r>
              <a:rPr lang="en-US" sz="2600" dirty="0" err="1"/>
              <a:t>connaitre</a:t>
            </a:r>
            <a:r>
              <a:rPr lang="en-US" sz="2600" dirty="0"/>
              <a:t> la </a:t>
            </a:r>
            <a:r>
              <a:rPr lang="en-US" sz="2600" dirty="0" err="1"/>
              <a:t>terminologie</a:t>
            </a:r>
            <a:r>
              <a:rPr lang="en-US" sz="2600" dirty="0"/>
              <a:t> et les concepts </a:t>
            </a:r>
            <a:r>
              <a:rPr lang="en-US" sz="2600" dirty="0" err="1"/>
              <a:t>clés</a:t>
            </a:r>
            <a:r>
              <a:rPr lang="en-US" sz="2600" dirty="0"/>
              <a:t> de la PE au </a:t>
            </a:r>
            <a:r>
              <a:rPr lang="en-US" sz="2600" dirty="0" err="1"/>
              <a:t>niveau</a:t>
            </a:r>
            <a:r>
              <a:rPr lang="en-US" sz="2600" dirty="0"/>
              <a:t> </a:t>
            </a:r>
            <a:r>
              <a:rPr lang="en-US" sz="2600" dirty="0" err="1"/>
              <a:t>communautaire</a:t>
            </a:r>
            <a:r>
              <a:rPr lang="en-US" sz="2600" dirty="0"/>
              <a:t> et savoir </a:t>
            </a:r>
            <a:r>
              <a:rPr lang="en-US" sz="2600" dirty="0" err="1"/>
              <a:t>où</a:t>
            </a:r>
            <a:r>
              <a:rPr lang="en-US" sz="2600" dirty="0"/>
              <a:t> </a:t>
            </a:r>
            <a:r>
              <a:rPr lang="en-US" sz="2600" dirty="0" err="1"/>
              <a:t>accéder</a:t>
            </a:r>
            <a:r>
              <a:rPr lang="en-US" sz="2600" dirty="0"/>
              <a:t> </a:t>
            </a:r>
            <a:r>
              <a:rPr lang="en-US" sz="2600" dirty="0" err="1"/>
              <a:t>à</a:t>
            </a:r>
            <a:r>
              <a:rPr lang="en-US" sz="2600" dirty="0"/>
              <a:t> </a:t>
            </a:r>
            <a:r>
              <a:rPr lang="en-US" sz="2600" dirty="0" err="1"/>
              <a:t>ces</a:t>
            </a:r>
            <a:r>
              <a:rPr lang="en-US" sz="2600" dirty="0"/>
              <a:t> </a:t>
            </a:r>
            <a:r>
              <a:rPr lang="en-US" sz="2600" dirty="0" err="1"/>
              <a:t>ressources</a:t>
            </a:r>
            <a:r>
              <a:rPr lang="en-US" sz="2600" dirty="0"/>
              <a:t>.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600" dirty="0" err="1"/>
              <a:t>Permettre</a:t>
            </a:r>
            <a:r>
              <a:rPr lang="en-US" sz="2600" dirty="0"/>
              <a:t> aux </a:t>
            </a:r>
            <a:r>
              <a:rPr lang="en-US" sz="2600" dirty="0" err="1"/>
              <a:t>spécialistes</a:t>
            </a:r>
            <a:r>
              <a:rPr lang="en-US" sz="2600" dirty="0"/>
              <a:t> de la protection de </a:t>
            </a:r>
            <a:r>
              <a:rPr lang="en-US" sz="2600" dirty="0" err="1"/>
              <a:t>l’enfance</a:t>
            </a:r>
            <a:r>
              <a:rPr lang="en-US" sz="2600" dirty="0"/>
              <a:t> de </a:t>
            </a:r>
            <a:r>
              <a:rPr lang="en-US" sz="2600" dirty="0" err="1"/>
              <a:t>mener</a:t>
            </a:r>
            <a:r>
              <a:rPr lang="en-US" sz="2600" dirty="0"/>
              <a:t> </a:t>
            </a:r>
            <a:r>
              <a:rPr lang="en-US" sz="2600" dirty="0" err="1"/>
              <a:t>une</a:t>
            </a:r>
            <a:r>
              <a:rPr lang="en-US" sz="2600" dirty="0"/>
              <a:t> </a:t>
            </a:r>
            <a:r>
              <a:rPr lang="en-US" sz="2600" dirty="0" err="1"/>
              <a:t>réflexion</a:t>
            </a:r>
            <a:r>
              <a:rPr lang="en-US" sz="2600" dirty="0"/>
              <a:t> sur les </a:t>
            </a:r>
            <a:r>
              <a:rPr lang="en-US" sz="2600" dirty="0" err="1"/>
              <a:t>pratiques</a:t>
            </a:r>
            <a:r>
              <a:rPr lang="en-US" sz="2600" dirty="0"/>
              <a:t> </a:t>
            </a:r>
            <a:r>
              <a:rPr lang="en-US" sz="2600" dirty="0" err="1"/>
              <a:t>actuelles</a:t>
            </a:r>
            <a:r>
              <a:rPr lang="en-US" sz="2600" dirty="0"/>
              <a:t> </a:t>
            </a:r>
            <a:r>
              <a:rPr lang="en-US" sz="2600" dirty="0" err="1"/>
              <a:t>à</a:t>
            </a:r>
            <a:r>
              <a:rPr lang="en-US" sz="2600" dirty="0"/>
              <a:t> la lumière des </a:t>
            </a:r>
            <a:r>
              <a:rPr lang="en-US" sz="2600" dirty="0" err="1"/>
              <a:t>recherches</a:t>
            </a:r>
            <a:r>
              <a:rPr lang="en-US" sz="2600" dirty="0"/>
              <a:t> et de </a:t>
            </a:r>
            <a:r>
              <a:rPr lang="en-US" sz="2600" dirty="0" err="1"/>
              <a:t>l’apprentissage</a:t>
            </a:r>
            <a:r>
              <a:rPr lang="en-US" sz="2600" dirty="0"/>
              <a:t>.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600" dirty="0" err="1"/>
              <a:t>Permettre</a:t>
            </a:r>
            <a:r>
              <a:rPr lang="en-US" sz="2600" dirty="0"/>
              <a:t> aux </a:t>
            </a:r>
            <a:r>
              <a:rPr lang="en-US" sz="2600" dirty="0" err="1"/>
              <a:t>professionnels</a:t>
            </a:r>
            <a:r>
              <a:rPr lang="en-US" sz="2600" dirty="0"/>
              <a:t> de la protection de </a:t>
            </a:r>
            <a:r>
              <a:rPr lang="en-US" sz="2600" dirty="0" err="1"/>
              <a:t>l’enfance</a:t>
            </a:r>
            <a:r>
              <a:rPr lang="en-US" sz="2600" dirty="0"/>
              <a:t> de </a:t>
            </a:r>
            <a:r>
              <a:rPr lang="en-US" sz="2600" dirty="0" err="1"/>
              <a:t>s’engager</a:t>
            </a:r>
            <a:r>
              <a:rPr lang="en-US" sz="2600" dirty="0"/>
              <a:t> dans des conversations </a:t>
            </a:r>
            <a:r>
              <a:rPr lang="en-US" sz="2600" dirty="0" err="1"/>
              <a:t>dirigées</a:t>
            </a:r>
            <a:r>
              <a:rPr lang="en-US" sz="2600" dirty="0"/>
              <a:t> par les pairs sur </a:t>
            </a:r>
            <a:r>
              <a:rPr lang="en-US" sz="2600" dirty="0" err="1"/>
              <a:t>l’établissement</a:t>
            </a:r>
            <a:r>
              <a:rPr lang="en-US" sz="2600" dirty="0"/>
              <a:t> d’un lien entre </a:t>
            </a:r>
            <a:r>
              <a:rPr lang="en-US" sz="2600" dirty="0" err="1"/>
              <a:t>l’utilisation</a:t>
            </a:r>
            <a:r>
              <a:rPr lang="en-US" sz="2600" dirty="0"/>
              <a:t> </a:t>
            </a:r>
            <a:r>
              <a:rPr lang="en-US" sz="2600" dirty="0" err="1"/>
              <a:t>pratique</a:t>
            </a:r>
            <a:r>
              <a:rPr lang="en-US" sz="2600" dirty="0"/>
              <a:t> des </a:t>
            </a:r>
            <a:r>
              <a:rPr lang="en-US" sz="2600" dirty="0" err="1"/>
              <a:t>ressources</a:t>
            </a:r>
            <a:r>
              <a:rPr lang="en-US" sz="2600" dirty="0"/>
              <a:t> mises </a:t>
            </a:r>
            <a:r>
              <a:rPr lang="en-US" sz="2600" dirty="0" err="1"/>
              <a:t>en</a:t>
            </a:r>
            <a:r>
              <a:rPr lang="en-US" sz="2600" dirty="0"/>
              <a:t> </a:t>
            </a:r>
            <a:r>
              <a:rPr lang="en-US" sz="2600" dirty="0" err="1"/>
              <a:t>évidence</a:t>
            </a:r>
            <a:r>
              <a:rPr lang="en-US" sz="2600" dirty="0"/>
              <a:t> et le travail avec les </a:t>
            </a:r>
            <a:r>
              <a:rPr lang="en-US" sz="2600" dirty="0" err="1"/>
              <a:t>communautés</a:t>
            </a:r>
            <a:r>
              <a:rPr lang="en-US" sz="2600" dirty="0"/>
              <a:t> dans les </a:t>
            </a:r>
            <a:r>
              <a:rPr lang="en-US" sz="2600" dirty="0" err="1"/>
              <a:t>contextes</a:t>
            </a:r>
            <a:r>
              <a:rPr lang="en-US" sz="2600" dirty="0"/>
              <a:t> </a:t>
            </a:r>
            <a:r>
              <a:rPr lang="en-US" sz="2600" dirty="0" err="1"/>
              <a:t>humanitaires</a:t>
            </a:r>
            <a:r>
              <a:rPr lang="en-US" sz="2600" dirty="0"/>
              <a:t>.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7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095" y="2621128"/>
            <a:ext cx="9833810" cy="1615743"/>
          </a:xfrm>
        </p:spPr>
        <p:txBody>
          <a:bodyPr>
            <a:normAutofit/>
          </a:bodyPr>
          <a:lstStyle/>
          <a:p>
            <a:r>
              <a:rPr lang="en-US" sz="2800" dirty="0" err="1"/>
              <a:t>Vidéo</a:t>
            </a:r>
            <a:r>
              <a:rPr lang="en-US" sz="2800" dirty="0"/>
              <a:t> 4: Guide de </a:t>
            </a:r>
            <a:r>
              <a:rPr lang="en-US" sz="2800" dirty="0" err="1"/>
              <a:t>réflexion</a:t>
            </a:r>
            <a:r>
              <a:rPr lang="en-US" sz="2800" dirty="0"/>
              <a:t> pour le terrain: </a:t>
            </a:r>
            <a:r>
              <a:rPr lang="en-US" sz="2800" dirty="0" err="1"/>
              <a:t>Approches</a:t>
            </a:r>
            <a:r>
              <a:rPr lang="en-US" sz="2800" dirty="0"/>
              <a:t> au </a:t>
            </a:r>
            <a:r>
              <a:rPr lang="en-US" sz="2800" dirty="0" err="1"/>
              <a:t>niveau</a:t>
            </a:r>
            <a:r>
              <a:rPr lang="en-US" sz="2800" dirty="0"/>
              <a:t> </a:t>
            </a:r>
            <a:r>
              <a:rPr lang="en-US" sz="2800" dirty="0" err="1"/>
              <a:t>communautaire</a:t>
            </a:r>
            <a:r>
              <a:rPr lang="en-US" sz="2800" dirty="0"/>
              <a:t> de la protection de </a:t>
            </a:r>
            <a:r>
              <a:rPr lang="en-US" sz="2800" dirty="0" err="1"/>
              <a:t>l’enfance</a:t>
            </a:r>
            <a:r>
              <a:rPr lang="en-US" sz="2800" dirty="0"/>
              <a:t> dans </a:t>
            </a:r>
            <a:r>
              <a:rPr lang="en-US" sz="2800" dirty="0" err="1"/>
              <a:t>l’intervention</a:t>
            </a:r>
            <a:r>
              <a:rPr lang="en-US" sz="2800" dirty="0"/>
              <a:t> </a:t>
            </a:r>
            <a:r>
              <a:rPr lang="en-US" sz="2800" dirty="0" err="1"/>
              <a:t>humanitaire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7398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B6CF-823E-434A-87E3-7A8A260D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5CD7A"/>
                </a:solidFill>
              </a:rPr>
              <a:t>But et </a:t>
            </a:r>
            <a:r>
              <a:rPr lang="en-US" dirty="0" err="1">
                <a:solidFill>
                  <a:srgbClr val="95CD7A"/>
                </a:solidFill>
              </a:rPr>
              <a:t>résultats</a:t>
            </a:r>
            <a:r>
              <a:rPr lang="en-US" dirty="0">
                <a:solidFill>
                  <a:srgbClr val="95CD7A"/>
                </a:solidFill>
              </a:rPr>
              <a:t> </a:t>
            </a:r>
            <a:r>
              <a:rPr lang="en-US" dirty="0" err="1">
                <a:solidFill>
                  <a:srgbClr val="95CD7A"/>
                </a:solidFill>
              </a:rPr>
              <a:t>d’apprentissage</a:t>
            </a:r>
            <a:endParaRPr lang="en-US" dirty="0">
              <a:solidFill>
                <a:srgbClr val="95CD7A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71A1D-1C15-134C-983F-560049641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accent3"/>
                </a:solidFill>
                <a:sym typeface="Century Gothic"/>
              </a:rPr>
              <a:t>But:</a:t>
            </a:r>
          </a:p>
          <a:p>
            <a:endParaRPr lang="en-US" sz="2200" dirty="0">
              <a:solidFill>
                <a:schemeClr val="accent3"/>
              </a:solidFill>
              <a:sym typeface="Century Gothic"/>
            </a:endParaRPr>
          </a:p>
          <a:p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E606A04-3D60-1944-84D2-2874C7542A9F}"/>
              </a:ext>
            </a:extLst>
          </p:cNvPr>
          <p:cNvSpPr txBox="1">
            <a:spLocks/>
          </p:cNvSpPr>
          <p:nvPr/>
        </p:nvSpPr>
        <p:spPr>
          <a:xfrm>
            <a:off x="656022" y="2400300"/>
            <a:ext cx="10164376" cy="15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err="1"/>
              <a:t>Présenter</a:t>
            </a:r>
            <a:r>
              <a:rPr lang="en-US" sz="1800" dirty="0"/>
              <a:t> le Guide de </a:t>
            </a:r>
            <a:r>
              <a:rPr lang="en-US" sz="1800" dirty="0" err="1"/>
              <a:t>réflexion</a:t>
            </a:r>
            <a:r>
              <a:rPr lang="en-US" sz="1800" dirty="0"/>
              <a:t> pour le terrain aux </a:t>
            </a:r>
            <a:r>
              <a:rPr lang="en-US" sz="1800" dirty="0" err="1"/>
              <a:t>acteurs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afin</a:t>
            </a:r>
            <a:r>
              <a:rPr lang="en-US" sz="1800" dirty="0"/>
              <a:t> </a:t>
            </a:r>
            <a:r>
              <a:rPr lang="en-US" sz="1800" dirty="0" err="1"/>
              <a:t>d’appuyer</a:t>
            </a:r>
            <a:r>
              <a:rPr lang="en-US" sz="1800" dirty="0"/>
              <a:t> la </a:t>
            </a:r>
            <a:r>
              <a:rPr lang="en-US" sz="1800" dirty="0" err="1"/>
              <a:t>réflexion</a:t>
            </a:r>
            <a:r>
              <a:rPr lang="en-US" sz="1800" dirty="0"/>
              <a:t> sur </a:t>
            </a:r>
            <a:r>
              <a:rPr lang="en-US" sz="1800" dirty="0" err="1"/>
              <a:t>leur</a:t>
            </a:r>
            <a:r>
              <a:rPr lang="en-US" sz="1800" dirty="0"/>
              <a:t>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actuel</a:t>
            </a:r>
            <a:r>
              <a:rPr lang="en-US" sz="1800" dirty="0"/>
              <a:t> </a:t>
            </a:r>
            <a:r>
              <a:rPr lang="en-US" sz="1800" dirty="0" err="1"/>
              <a:t>d’engagement</a:t>
            </a:r>
            <a:r>
              <a:rPr lang="en-US" sz="1800" dirty="0"/>
              <a:t> avec les </a:t>
            </a:r>
            <a:r>
              <a:rPr lang="en-US" sz="1800" dirty="0" err="1"/>
              <a:t>communautés</a:t>
            </a:r>
            <a:r>
              <a:rPr lang="en-US" sz="1800" dirty="0"/>
              <a:t>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9931BA-9E6B-904B-A739-8AE03D0C0F73}"/>
              </a:ext>
            </a:extLst>
          </p:cNvPr>
          <p:cNvSpPr txBox="1">
            <a:spLocks/>
          </p:cNvSpPr>
          <p:nvPr/>
        </p:nvSpPr>
        <p:spPr>
          <a:xfrm>
            <a:off x="656024" y="3429000"/>
            <a:ext cx="10719112" cy="293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200" b="1" dirty="0" err="1">
                <a:solidFill>
                  <a:schemeClr val="accent3"/>
                </a:solidFill>
              </a:rPr>
              <a:t>Résultats</a:t>
            </a:r>
            <a:r>
              <a:rPr lang="en-US" sz="2200" b="1" dirty="0">
                <a:solidFill>
                  <a:schemeClr val="accent3"/>
                </a:solidFill>
              </a:rPr>
              <a:t> de </a:t>
            </a:r>
            <a:r>
              <a:rPr lang="en-US" sz="2200" b="1" dirty="0" err="1">
                <a:solidFill>
                  <a:schemeClr val="accent3"/>
                </a:solidFill>
              </a:rPr>
              <a:t>l’apprentissage</a:t>
            </a:r>
            <a:r>
              <a:rPr lang="en-US" sz="2200" b="1" dirty="0">
                <a:solidFill>
                  <a:schemeClr val="accent3"/>
                </a:solidFill>
              </a:rPr>
              <a:t>: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Les </a:t>
            </a:r>
            <a:r>
              <a:rPr lang="en-US" sz="1800" dirty="0" err="1"/>
              <a:t>professionnels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seront</a:t>
            </a:r>
            <a:r>
              <a:rPr lang="en-US" sz="1800" dirty="0"/>
              <a:t> </a:t>
            </a:r>
            <a:r>
              <a:rPr lang="en-US" sz="1800" dirty="0" err="1"/>
              <a:t>capables</a:t>
            </a:r>
            <a:r>
              <a:rPr lang="en-US" sz="1800" dirty="0"/>
              <a:t> de </a:t>
            </a:r>
            <a:r>
              <a:rPr lang="en-US" sz="1800" dirty="0" err="1"/>
              <a:t>décrire</a:t>
            </a:r>
            <a:r>
              <a:rPr lang="en-US" sz="1800" dirty="0"/>
              <a:t> les </a:t>
            </a:r>
            <a:r>
              <a:rPr lang="en-US" sz="1800" dirty="0" err="1"/>
              <a:t>éléments</a:t>
            </a:r>
            <a:r>
              <a:rPr lang="en-US" sz="1800" dirty="0"/>
              <a:t> </a:t>
            </a:r>
            <a:r>
              <a:rPr lang="en-US" sz="1800" dirty="0" err="1"/>
              <a:t>clés</a:t>
            </a:r>
            <a:r>
              <a:rPr lang="en-US" sz="1800" dirty="0"/>
              <a:t> du Guide de </a:t>
            </a:r>
            <a:r>
              <a:rPr lang="en-US" sz="1800" dirty="0" err="1"/>
              <a:t>réflexion</a:t>
            </a:r>
            <a:r>
              <a:rPr lang="en-US" sz="1800" dirty="0"/>
              <a:t> pour le terrain.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Les </a:t>
            </a:r>
            <a:r>
              <a:rPr lang="en-US" sz="1800" dirty="0" err="1"/>
              <a:t>acteurs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pourront</a:t>
            </a:r>
            <a:r>
              <a:rPr lang="en-US" sz="1800" dirty="0"/>
              <a:t> identifier les </a:t>
            </a:r>
            <a:r>
              <a:rPr lang="en-US" sz="1800" dirty="0" err="1"/>
              <a:t>différentes</a:t>
            </a:r>
            <a:r>
              <a:rPr lang="en-US" sz="1800" dirty="0"/>
              <a:t> </a:t>
            </a:r>
            <a:r>
              <a:rPr lang="en-US" sz="1800" dirty="0" err="1"/>
              <a:t>façons</a:t>
            </a:r>
            <a:r>
              <a:rPr lang="en-US" sz="1800" dirty="0"/>
              <a:t> </a:t>
            </a:r>
            <a:r>
              <a:rPr lang="en-US" sz="1800" dirty="0" err="1"/>
              <a:t>dont</a:t>
            </a:r>
            <a:r>
              <a:rPr lang="en-US" sz="1800" dirty="0"/>
              <a:t> les directives et les </a:t>
            </a:r>
            <a:r>
              <a:rPr lang="en-US" sz="1800" dirty="0" err="1"/>
              <a:t>outils</a:t>
            </a:r>
            <a:r>
              <a:rPr lang="en-US" sz="1800" dirty="0"/>
              <a:t> </a:t>
            </a:r>
            <a:r>
              <a:rPr lang="en-US" sz="1800" dirty="0" err="1"/>
              <a:t>peuvent</a:t>
            </a:r>
            <a:r>
              <a:rPr lang="en-US" sz="1800" dirty="0"/>
              <a:t> </a:t>
            </a:r>
            <a:r>
              <a:rPr lang="en-US" sz="1800" dirty="0" err="1"/>
              <a:t>être</a:t>
            </a:r>
            <a:r>
              <a:rPr lang="en-US" sz="1800" dirty="0"/>
              <a:t> </a:t>
            </a:r>
            <a:r>
              <a:rPr lang="en-US" sz="1800" dirty="0" err="1"/>
              <a:t>utilisés</a:t>
            </a:r>
            <a:r>
              <a:rPr lang="en-US" sz="1800" dirty="0"/>
              <a:t> pour </a:t>
            </a:r>
            <a:r>
              <a:rPr lang="en-US" sz="1800" dirty="0" err="1"/>
              <a:t>atteindre</a:t>
            </a:r>
            <a:r>
              <a:rPr lang="en-US" sz="1800" dirty="0"/>
              <a:t> des </a:t>
            </a:r>
            <a:r>
              <a:rPr lang="en-US" sz="1800" dirty="0" err="1"/>
              <a:t>niveaux</a:t>
            </a:r>
            <a:r>
              <a:rPr lang="en-US" sz="1800" dirty="0"/>
              <a:t> plus </a:t>
            </a:r>
            <a:r>
              <a:rPr lang="en-US" sz="1800" dirty="0" err="1"/>
              <a:t>élevés</a:t>
            </a:r>
            <a:r>
              <a:rPr lang="en-US" sz="1800" dirty="0"/>
              <a:t> </a:t>
            </a:r>
            <a:r>
              <a:rPr lang="en-US" sz="1800" dirty="0" err="1"/>
              <a:t>d’engagement</a:t>
            </a:r>
            <a:r>
              <a:rPr lang="en-US" sz="1800" dirty="0"/>
              <a:t> et </a:t>
            </a:r>
            <a:r>
              <a:rPr lang="en-US" sz="1800" dirty="0" err="1"/>
              <a:t>d’appropriation</a:t>
            </a:r>
            <a:r>
              <a:rPr lang="en-US" sz="1800" dirty="0"/>
              <a:t> </a:t>
            </a:r>
            <a:r>
              <a:rPr lang="en-US" sz="1800" dirty="0" err="1"/>
              <a:t>communautaires</a:t>
            </a:r>
            <a:r>
              <a:rPr lang="en-US" sz="1800" dirty="0"/>
              <a:t>.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2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7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E95250-89A5-824F-B0A1-5498E9457EFB}"/>
              </a:ext>
            </a:extLst>
          </p:cNvPr>
          <p:cNvSpPr/>
          <p:nvPr/>
        </p:nvSpPr>
        <p:spPr>
          <a:xfrm>
            <a:off x="0" y="0"/>
            <a:ext cx="12192000" cy="1499616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A38285-3D8D-FD4D-A46B-02B8F285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42" y="0"/>
            <a:ext cx="8865378" cy="1615743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Regardez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vidéo</a:t>
            </a:r>
            <a:r>
              <a:rPr lang="en-US" dirty="0">
                <a:solidFill>
                  <a:schemeClr val="bg1"/>
                </a:solidFill>
              </a:rPr>
              <a:t>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48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100513" y="1516476"/>
            <a:ext cx="7300912" cy="5325904"/>
          </a:xfrm>
        </p:spPr>
        <p:txBody>
          <a:bodyPr>
            <a:noAutofit/>
          </a:bodyPr>
          <a:lstStyle/>
          <a:p>
            <a:pPr marL="0" lvl="4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</a:tabLst>
            </a:pPr>
            <a:r>
              <a:rPr lang="en-US" sz="2200" b="1" dirty="0">
                <a:solidFill>
                  <a:schemeClr val="accent3"/>
                </a:solidFill>
              </a:rPr>
              <a:t>Questions:</a:t>
            </a:r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avis</a:t>
            </a:r>
            <a:r>
              <a:rPr lang="en-US" dirty="0"/>
              <a:t>, </a:t>
            </a:r>
            <a:r>
              <a:rPr lang="en-US" dirty="0" err="1"/>
              <a:t>qu’est-ce</a:t>
            </a:r>
            <a:r>
              <a:rPr lang="en-US" dirty="0"/>
              <a:t> que le Guide de </a:t>
            </a:r>
            <a:r>
              <a:rPr lang="en-US" dirty="0" err="1"/>
              <a:t>réflexion</a:t>
            </a:r>
            <a:r>
              <a:rPr lang="en-US" dirty="0"/>
              <a:t> pour le terrain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offre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tant</a:t>
            </a:r>
            <a:r>
              <a:rPr lang="en-US" dirty="0"/>
              <a:t> que </a:t>
            </a:r>
            <a:r>
              <a:rPr lang="en-US" dirty="0" err="1"/>
              <a:t>professionnel</a:t>
            </a:r>
            <a:r>
              <a:rPr lang="en-US" dirty="0"/>
              <a:t> de protection de </a:t>
            </a:r>
            <a:r>
              <a:rPr lang="en-US" dirty="0" err="1"/>
              <a:t>l’enfance</a:t>
            </a:r>
            <a:r>
              <a:rPr lang="en-US" dirty="0"/>
              <a:t>?</a:t>
            </a:r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Énumérez</a:t>
            </a:r>
            <a:r>
              <a:rPr lang="en-US" sz="1800" dirty="0"/>
              <a:t> </a:t>
            </a:r>
            <a:r>
              <a:rPr lang="en-US" sz="1800" dirty="0" err="1"/>
              <a:t>vos</a:t>
            </a:r>
            <a:r>
              <a:rPr lang="en-US" sz="1800" dirty="0"/>
              <a:t> </a:t>
            </a:r>
            <a:r>
              <a:rPr lang="en-US" sz="1800" dirty="0" err="1"/>
              <a:t>réponses</a:t>
            </a:r>
            <a:r>
              <a:rPr lang="en-US" sz="1800" dirty="0"/>
              <a:t> sur le tableau de papier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Soyez</a:t>
            </a:r>
            <a:r>
              <a:rPr lang="en-US" sz="1800" dirty="0"/>
              <a:t> prêt </a:t>
            </a:r>
            <a:r>
              <a:rPr lang="en-US" sz="1800" dirty="0" err="1"/>
              <a:t>à</a:t>
            </a:r>
            <a:r>
              <a:rPr lang="en-US" sz="1800" dirty="0"/>
              <a:t> </a:t>
            </a:r>
            <a:r>
              <a:rPr lang="en-US" sz="1800" dirty="0" err="1"/>
              <a:t>présenter</a:t>
            </a:r>
            <a:r>
              <a:rPr lang="en-US" sz="1800" dirty="0"/>
              <a:t> au </a:t>
            </a:r>
            <a:r>
              <a:rPr lang="en-US" sz="1800" dirty="0" err="1"/>
              <a:t>groupe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sz="2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CC0A62-EB08-B844-9600-EBD2B92CB7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4417" y="1287875"/>
            <a:ext cx="2970847" cy="4027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 err="1">
                <a:solidFill>
                  <a:schemeClr val="bg1"/>
                </a:solidFill>
              </a:rPr>
              <a:t>Débriefons</a:t>
            </a:r>
            <a:r>
              <a:rPr lang="en-US" sz="3600" b="1" dirty="0">
                <a:solidFill>
                  <a:schemeClr val="bg1"/>
                </a:solidFill>
              </a:rPr>
              <a:t>!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b="1" dirty="0" err="1">
                <a:solidFill>
                  <a:schemeClr val="bg1"/>
                </a:solidFill>
              </a:rPr>
              <a:t>En</a:t>
            </a:r>
            <a:r>
              <a:rPr lang="en-US" sz="2200" b="1" dirty="0">
                <a:solidFill>
                  <a:schemeClr val="bg1"/>
                </a:solidFill>
              </a:rPr>
              <a:t> petits </a:t>
            </a:r>
            <a:r>
              <a:rPr lang="en-US" sz="2200" b="1" dirty="0" err="1">
                <a:solidFill>
                  <a:schemeClr val="bg1"/>
                </a:solidFill>
              </a:rPr>
              <a:t>groupes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prenez</a:t>
            </a:r>
            <a:r>
              <a:rPr lang="en-US" sz="2200" b="1" dirty="0">
                <a:solidFill>
                  <a:schemeClr val="bg1"/>
                </a:solidFill>
              </a:rPr>
              <a:t> 5 </a:t>
            </a:r>
            <a:r>
              <a:rPr lang="en-US" sz="2200" b="1" dirty="0" err="1">
                <a:solidFill>
                  <a:schemeClr val="bg1"/>
                </a:solidFill>
              </a:rPr>
              <a:t>à</a:t>
            </a:r>
            <a:r>
              <a:rPr lang="en-US" sz="2200" b="1" dirty="0">
                <a:solidFill>
                  <a:schemeClr val="bg1"/>
                </a:solidFill>
              </a:rPr>
              <a:t> 10 minutes pour </a:t>
            </a:r>
            <a:r>
              <a:rPr lang="en-US" sz="2200" b="1" dirty="0" err="1">
                <a:solidFill>
                  <a:schemeClr val="bg1"/>
                </a:solidFill>
              </a:rPr>
              <a:t>réfléchir</a:t>
            </a:r>
            <a:r>
              <a:rPr lang="en-US" sz="2200" b="1" dirty="0">
                <a:solidFill>
                  <a:schemeClr val="bg1"/>
                </a:solidFill>
              </a:rPr>
              <a:t> aux questions </a:t>
            </a:r>
            <a:r>
              <a:rPr lang="en-US" sz="2200" b="1" dirty="0" err="1">
                <a:solidFill>
                  <a:schemeClr val="bg1"/>
                </a:solidFill>
              </a:rPr>
              <a:t>suivantes</a:t>
            </a:r>
            <a:r>
              <a:rPr lang="en-US" sz="22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87D9FA94-0783-824A-BDBE-5C6565B4F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35E3E2-4D42-3D4F-A680-C0934F2DA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412" y="0"/>
            <a:ext cx="2529775" cy="25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0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100513" y="2101692"/>
            <a:ext cx="7300912" cy="5325904"/>
          </a:xfrm>
        </p:spPr>
        <p:txBody>
          <a:bodyPr>
            <a:noAutofit/>
          </a:bodyPr>
          <a:lstStyle/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Référez-vous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Guide de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réflexion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 terrain: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Approches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niveau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communautaire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protection de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l’enfance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l’intervention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humanitaire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parcourant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«Notes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d’orientation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»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discutez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façon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dont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vous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pourriez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utiliser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cela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votre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programmation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actuelle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1143000" lvl="5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Identifiez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certaines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opportunités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défis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auxquels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vous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pourriez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être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confrontés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départ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</a:tabLst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dirty="0"/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sz="2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CC0A62-EB08-B844-9600-EBD2B92CB7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993" y="985838"/>
            <a:ext cx="2970847" cy="4027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bg1"/>
                </a:solidFill>
              </a:rPr>
              <a:t>Comment </a:t>
            </a:r>
            <a:r>
              <a:rPr lang="en-US" sz="3000" b="1" dirty="0" err="1">
                <a:solidFill>
                  <a:schemeClr val="bg1"/>
                </a:solidFill>
              </a:rPr>
              <a:t>utiliserez-vous</a:t>
            </a:r>
            <a:r>
              <a:rPr lang="en-US" sz="3000" b="1" dirty="0">
                <a:solidFill>
                  <a:schemeClr val="bg1"/>
                </a:solidFill>
              </a:rPr>
              <a:t> le Guide de </a:t>
            </a:r>
            <a:r>
              <a:rPr lang="en-US" sz="3000" b="1" dirty="0" err="1">
                <a:solidFill>
                  <a:schemeClr val="bg1"/>
                </a:solidFill>
              </a:rPr>
              <a:t>réflexion</a:t>
            </a:r>
            <a:r>
              <a:rPr lang="en-US" sz="3000" b="1" dirty="0">
                <a:solidFill>
                  <a:schemeClr val="bg1"/>
                </a:solidFill>
              </a:rPr>
              <a:t> pour le terrain?</a:t>
            </a:r>
          </a:p>
        </p:txBody>
      </p:sp>
      <p:pic>
        <p:nvPicPr>
          <p:cNvPr id="5" name="Picture 4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87D9FA94-0783-824A-BDBE-5C6565B4F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35E3E2-4D42-3D4F-A680-C0934F2DA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412" y="0"/>
            <a:ext cx="2529775" cy="25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53105"/>
      </p:ext>
    </p:extLst>
  </p:cSld>
  <p:clrMapOvr>
    <a:masterClrMapping/>
  </p:clrMapOvr>
</p:sld>
</file>

<file path=ppt/theme/theme1.xml><?xml version="1.0" encoding="utf-8"?>
<a:theme xmlns:a="http://schemas.openxmlformats.org/drawingml/2006/main" name="Plan International - Templat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241D259F-3205-134C-9666-4CCD786B8E2E}" vid="{E64AA4A0-0E60-E248-A910-95D3C597C9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International - Template</Template>
  <TotalTime>5528</TotalTime>
  <Words>857</Words>
  <Application>Microsoft Macintosh PowerPoint</Application>
  <PresentationFormat>Widescreen</PresentationFormat>
  <Paragraphs>87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Symbol</vt:lpstr>
      <vt:lpstr>Times New Roman</vt:lpstr>
      <vt:lpstr>Plan International - Template</vt:lpstr>
      <vt:lpstr>PowerPoint Presentation</vt:lpstr>
      <vt:lpstr>PowerPoint Presentation</vt:lpstr>
      <vt:lpstr>But de la série d’apprentissage en ligne</vt:lpstr>
      <vt:lpstr>Objectifs de la série d’apprentissage en ligne</vt:lpstr>
      <vt:lpstr>Vidéo 4: Guide de réflexion pour le terrain: Approches au niveau communautaire de la protection de l’enfance dans l’intervention humanitaire</vt:lpstr>
      <vt:lpstr>But et résultats d’apprentissage</vt:lpstr>
      <vt:lpstr>Regardez la vidéo!</vt:lpstr>
      <vt:lpstr>PowerPoint Presentation</vt:lpstr>
      <vt:lpstr>PowerPoint Presentation</vt:lpstr>
      <vt:lpstr>Autres questions de discussion possibles </vt:lpstr>
      <vt:lpstr>Messages clés</vt:lpstr>
      <vt:lpstr>Veuillez donner votre feedback au Groupe spécialisé sur la protection de l’enfance au niveau communautaire de l’Alliance!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Evie Ratti</cp:lastModifiedBy>
  <cp:revision>203</cp:revision>
  <dcterms:created xsi:type="dcterms:W3CDTF">2017-12-20T18:51:03Z</dcterms:created>
  <dcterms:modified xsi:type="dcterms:W3CDTF">2020-04-10T15:31:30Z</dcterms:modified>
</cp:coreProperties>
</file>