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71" r:id="rId2"/>
    <p:sldId id="286" r:id="rId3"/>
    <p:sldId id="273" r:id="rId4"/>
    <p:sldId id="288" r:id="rId5"/>
    <p:sldId id="275" r:id="rId6"/>
    <p:sldId id="289" r:id="rId7"/>
    <p:sldId id="278" r:id="rId8"/>
    <p:sldId id="290" r:id="rId9"/>
    <p:sldId id="291" r:id="rId10"/>
    <p:sldId id="276" r:id="rId11"/>
    <p:sldId id="277" r:id="rId12"/>
    <p:sldId id="279" r:id="rId13"/>
    <p:sldId id="280" r:id="rId14"/>
    <p:sldId id="287"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279F4-ED68-49A8-B465-6203529A6FCA}">
          <p14:sldIdLst>
            <p14:sldId id="271"/>
            <p14:sldId id="286"/>
          </p14:sldIdLst>
        </p14:section>
        <p14:section name="Initiative Background" id="{098352C7-7FEB-4836-8582-90C119CAFDF9}">
          <p14:sldIdLst>
            <p14:sldId id="273"/>
            <p14:sldId id="288"/>
            <p14:sldId id="275"/>
            <p14:sldId id="289"/>
            <p14:sldId id="278"/>
            <p14:sldId id="290"/>
            <p14:sldId id="291"/>
          </p14:sldIdLst>
        </p14:section>
        <p14:section name="F2F Aim and Objectives" id="{F5AF9673-8929-4F2E-A35D-F220EA935B79}">
          <p14:sldIdLst>
            <p14:sldId id="276"/>
            <p14:sldId id="277"/>
          </p14:sldIdLst>
        </p14:section>
        <p14:section name="Housekeeping" id="{97ACCEAE-4094-477E-9764-72FF18C6CD7E}">
          <p14:sldIdLst>
            <p14:sldId id="279"/>
            <p14:sldId id="280"/>
            <p14:sldId id="287"/>
            <p14:sldId id="28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lia" initials="RM" lastIdx="1" clrIdx="0"/>
  <p:cmAuthor id="2" name="Suzanne E. Willis" initials="SEW"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67D"/>
    <a:srgbClr val="026794"/>
    <a:srgbClr val="405E79"/>
    <a:srgbClr val="35B2B4"/>
    <a:srgbClr val="95CD7A"/>
    <a:srgbClr val="70995C"/>
    <a:srgbClr val="D5EBCA"/>
    <a:srgbClr val="000000"/>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63725" autoAdjust="0"/>
  </p:normalViewPr>
  <p:slideViewPr>
    <p:cSldViewPr snapToGrid="0" snapToObjects="1">
      <p:cViewPr varScale="1">
        <p:scale>
          <a:sx n="43" d="100"/>
          <a:sy n="43" d="100"/>
        </p:scale>
        <p:origin x="1704" y="54"/>
      </p:cViewPr>
      <p:guideLst>
        <p:guide orient="horz" pos="2160"/>
        <p:guide pos="3840"/>
      </p:guideLst>
    </p:cSldViewPr>
  </p:slideViewPr>
  <p:outlineViewPr>
    <p:cViewPr>
      <p:scale>
        <a:sx n="33" d="100"/>
        <a:sy n="33" d="100"/>
      </p:scale>
      <p:origin x="0" y="-8286"/>
    </p:cViewPr>
  </p:outlineViewPr>
  <p:notesTextViewPr>
    <p:cViewPr>
      <p:scale>
        <a:sx n="3" d="2"/>
        <a:sy n="3" d="2"/>
      </p:scale>
      <p:origin x="0" y="-28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092D45-8376-4823-A1EA-D97DE6480421}" type="datetimeFigureOut">
              <a:rPr lang="en-US" smtClean="0"/>
              <a:t>4/27/2020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8E9BA0-2000-446D-B418-A5E2999981FF}" type="slidenum">
              <a:rPr lang="en-US" smtClean="0"/>
              <a:t>‹#›</a:t>
            </a:fld>
            <a:endParaRPr lang="en-US" dirty="0"/>
          </a:p>
        </p:txBody>
      </p:sp>
    </p:spTree>
    <p:extLst>
      <p:ext uri="{BB962C8B-B14F-4D97-AF65-F5344CB8AC3E}">
        <p14:creationId xmlns:p14="http://schemas.microsoft.com/office/powerpoint/2010/main" val="3090893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767AD-8186-5647-9165-A19B63BA7F43}" type="slidenum">
              <a:rPr lang="en-US" smtClean="0"/>
              <a:t>1</a:t>
            </a:fld>
            <a:endParaRPr lang="en-US" dirty="0"/>
          </a:p>
        </p:txBody>
      </p:sp>
    </p:spTree>
    <p:extLst>
      <p:ext uri="{BB962C8B-B14F-4D97-AF65-F5344CB8AC3E}">
        <p14:creationId xmlns:p14="http://schemas.microsoft.com/office/powerpoint/2010/main" val="1838653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explorerons les éléments importants de l'engagement communautaire et les attitudes et comportements que nous devons cultiver pour renforcer nos approches. Nous voyons ce groupe de facilitateurs et de participants comme une communauté et pouvons commencer à cultiver ces attitudes et comportements fondés sur l'humilité, le respect et l'écoute.</a:t>
            </a:r>
          </a:p>
          <a:p>
            <a:endParaRPr lang="fr-FR" dirty="0"/>
          </a:p>
          <a:p>
            <a:r>
              <a:rPr lang="fr-FR" dirty="0"/>
              <a:t>Dans de nombreux contextes, il existe des méthodes familières pour effectuer ce type d'exercice d'accord, comme demander des suggestions et le</a:t>
            </a:r>
            <a:r>
              <a:rPr lang="fr-FR" baseline="0" dirty="0"/>
              <a:t> facilit</a:t>
            </a:r>
            <a:r>
              <a:rPr lang="fr-FR" dirty="0"/>
              <a:t>ateur les note. Utilisez une méthode suggérée par les participants et avec laquelle ils sont à l'aise.</a:t>
            </a:r>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dirty="0"/>
          </a:p>
        </p:txBody>
      </p:sp>
    </p:spTree>
    <p:extLst>
      <p:ext uri="{BB962C8B-B14F-4D97-AF65-F5344CB8AC3E}">
        <p14:creationId xmlns:p14="http://schemas.microsoft.com/office/powerpoint/2010/main" val="617227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80767AD-8186-5647-9165-A19B63BA7F43}" type="slidenum">
              <a:rPr lang="en-US" smtClean="0"/>
              <a:t>14</a:t>
            </a:fld>
            <a:endParaRPr lang="en-US" dirty="0"/>
          </a:p>
        </p:txBody>
      </p:sp>
    </p:spTree>
    <p:extLst>
      <p:ext uri="{BB962C8B-B14F-4D97-AF65-F5344CB8AC3E}">
        <p14:creationId xmlns:p14="http://schemas.microsoft.com/office/powerpoint/2010/main" val="312046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dirty="0"/>
          </a:p>
        </p:txBody>
      </p:sp>
    </p:spTree>
    <p:extLst>
      <p:ext uri="{BB962C8B-B14F-4D97-AF65-F5344CB8AC3E}">
        <p14:creationId xmlns:p14="http://schemas.microsoft.com/office/powerpoint/2010/main" val="357960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 contexte est facultatif pour une présentation. Vous pouvez référer les participants au site Web pour plus d'informations. https://alliancecpha.org/en/community-level-child-protection-task-force</a:t>
            </a:r>
          </a:p>
          <a:p>
            <a:endParaRPr lang="fr-FR" dirty="0"/>
          </a:p>
          <a:p>
            <a:r>
              <a:rPr lang="fr-FR" dirty="0"/>
              <a:t>Demandez aux participants de réfléchir à la raison pour laquelle le nom du GS a changé en 2019. L'orientation vers des niveaux d'engagement plus élevés a changé la façon dont nous décrivons notre travail, ce qui a conduit à un changement dans le nom de la norme 17 du SMPE, le GS et cette initiative.</a:t>
            </a:r>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dirty="0"/>
          </a:p>
        </p:txBody>
      </p:sp>
    </p:spTree>
    <p:extLst>
      <p:ext uri="{BB962C8B-B14F-4D97-AF65-F5344CB8AC3E}">
        <p14:creationId xmlns:p14="http://schemas.microsoft.com/office/powerpoint/2010/main" val="368401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s'agit d'un bref aperçu des principales activités et produits de l'initiative.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dirty="0"/>
          </a:p>
        </p:txBody>
      </p:sp>
    </p:spTree>
    <p:extLst>
      <p:ext uri="{BB962C8B-B14F-4D97-AF65-F5344CB8AC3E}">
        <p14:creationId xmlns:p14="http://schemas.microsoft.com/office/powerpoint/2010/main" val="79436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Expliquez aux participants qu'il y a deux composantes principales dans ce programme</a:t>
            </a:r>
            <a:r>
              <a:rPr lang="en-US" dirty="0"/>
              <a:t>:</a:t>
            </a:r>
          </a:p>
          <a:p>
            <a:pPr marL="171450" indent="-171450">
              <a:buFont typeface="Arial" panose="020B0604020202020204" pitchFamily="34" charset="0"/>
              <a:buChar char="•"/>
            </a:pPr>
            <a:r>
              <a:rPr lang="fr-FR" dirty="0"/>
              <a:t>Renforcer</a:t>
            </a:r>
            <a:r>
              <a:rPr lang="fr-FR" baseline="0" dirty="0"/>
              <a:t> l</a:t>
            </a:r>
            <a:r>
              <a:rPr lang="fr-FR" dirty="0"/>
              <a:t>es approches au niveau communautaire de la protection de l’enfance dans l’action humanitaire: Programme de renforcement des capacités en face à face</a:t>
            </a:r>
          </a:p>
          <a:p>
            <a:pPr marL="171450" indent="-171450">
              <a:buFont typeface="Arial" panose="020B0604020202020204" pitchFamily="34" charset="0"/>
              <a:buChar char="•"/>
            </a:pPr>
            <a:r>
              <a:rPr lang="fr-FR" dirty="0"/>
              <a:t>Série d'apprentissage en ligne sur la protection de l'enfance au niveau communautaire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dirty="0"/>
          </a:p>
        </p:txBody>
      </p:sp>
    </p:spTree>
    <p:extLst>
      <p:ext uri="{BB962C8B-B14F-4D97-AF65-F5344CB8AC3E}">
        <p14:creationId xmlns:p14="http://schemas.microsoft.com/office/powerpoint/2010/main" val="375531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dirty="0"/>
          </a:p>
        </p:txBody>
      </p:sp>
    </p:spTree>
    <p:extLst>
      <p:ext uri="{BB962C8B-B14F-4D97-AF65-F5344CB8AC3E}">
        <p14:creationId xmlns:p14="http://schemas.microsoft.com/office/powerpoint/2010/main" val="3424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série de vidéos accompagne le Guide de réflexion pour le terrain: Approches au niveau communautaire de la protection de l’enfance dans l’action humanitaire, le Programme de formation en face à face et les Standards minimums pour la protection de l’enfance dans l'action humanitaire (SMPE) Norme 17.</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dirty="0"/>
          </a:p>
        </p:txBody>
      </p:sp>
    </p:spTree>
    <p:extLst>
      <p:ext uri="{BB962C8B-B14F-4D97-AF65-F5344CB8AC3E}">
        <p14:creationId xmlns:p14="http://schemas.microsoft.com/office/powerpoint/2010/main" val="121323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REMARQUE: Ces vidéos sont encore en cours de finalisation.</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dirty="0"/>
          </a:p>
        </p:txBody>
      </p:sp>
    </p:spTree>
    <p:extLst>
      <p:ext uri="{BB962C8B-B14F-4D97-AF65-F5344CB8AC3E}">
        <p14:creationId xmlns:p14="http://schemas.microsoft.com/office/powerpoint/2010/main" val="22879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Cela présente aux participants le contenu du Guide de réflexion pour le terrain et l'application pratique de méthodes et d'approches des pratiques prometteuses. Le renforcement des capacités se concentrera non seulement sur les compétences techniques, mais surtout sur les compétences comportementales, y compris les compétences générales nécessaires pour un engagement communautaire réussi.</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dirty="0"/>
          </a:p>
        </p:txBody>
      </p:sp>
    </p:spTree>
    <p:extLst>
      <p:ext uri="{BB962C8B-B14F-4D97-AF65-F5344CB8AC3E}">
        <p14:creationId xmlns:p14="http://schemas.microsoft.com/office/powerpoint/2010/main" val="3753203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lnSpc>
                <a:spcPct val="114000"/>
              </a:lnSpc>
              <a:spcBef>
                <a:spcPts val="0"/>
              </a:spcBef>
              <a:spcAft>
                <a:spcPts val="600"/>
              </a:spcAft>
              <a:buClr>
                <a:schemeClr val="accent3"/>
              </a:buClr>
              <a:defRPr>
                <a:solidFill>
                  <a:schemeClr val="tx1"/>
                </a:solidFill>
              </a:defRPr>
            </a:lvl1pPr>
            <a:lvl2pPr>
              <a:lnSpc>
                <a:spcPct val="114000"/>
              </a:lnSpc>
              <a:spcBef>
                <a:spcPts val="0"/>
              </a:spcBef>
              <a:spcAft>
                <a:spcPts val="600"/>
              </a:spcAft>
              <a:buClr>
                <a:schemeClr val="accent3"/>
              </a:buClr>
              <a:defRPr>
                <a:solidFill>
                  <a:schemeClr val="tx1"/>
                </a:solidFill>
              </a:defRPr>
            </a:lvl2pPr>
            <a:lvl3pPr>
              <a:lnSpc>
                <a:spcPct val="114000"/>
              </a:lnSpc>
              <a:spcBef>
                <a:spcPts val="0"/>
              </a:spcBef>
              <a:spcAft>
                <a:spcPts val="600"/>
              </a:spcAft>
              <a:buClr>
                <a:schemeClr val="accent3"/>
              </a:buClr>
              <a:defRPr>
                <a:solidFill>
                  <a:schemeClr val="tx1"/>
                </a:solidFill>
              </a:defRPr>
            </a:lvl3pPr>
            <a:lvl4pPr>
              <a:lnSpc>
                <a:spcPct val="114000"/>
              </a:lnSpc>
              <a:spcBef>
                <a:spcPts val="0"/>
              </a:spcBef>
              <a:spcAft>
                <a:spcPts val="600"/>
              </a:spcAft>
              <a:buClr>
                <a:schemeClr val="accent3"/>
              </a:buClr>
              <a:defRPr>
                <a:solidFill>
                  <a:schemeClr val="tx1"/>
                </a:solidFill>
              </a:defRPr>
            </a:lvl4pPr>
            <a:lvl5pPr>
              <a:lnSpc>
                <a:spcPct val="114000"/>
              </a:lnSpc>
              <a:spcBef>
                <a:spcPts val="0"/>
              </a:spcBef>
              <a:spcAft>
                <a:spcPts val="600"/>
              </a:spcAft>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lnSpc>
                <a:spcPct val="114000"/>
              </a:lnSpc>
              <a:spcBef>
                <a:spcPts val="0"/>
              </a:spcBef>
              <a:spcAft>
                <a:spcPts val="600"/>
              </a:spcAft>
              <a:buClr>
                <a:schemeClr val="accent6"/>
              </a:buClr>
              <a:defRPr>
                <a:solidFill>
                  <a:schemeClr val="tx1"/>
                </a:solidFill>
              </a:defRPr>
            </a:lvl1pPr>
            <a:lvl2pPr>
              <a:lnSpc>
                <a:spcPct val="114000"/>
              </a:lnSpc>
              <a:spcBef>
                <a:spcPts val="0"/>
              </a:spcBef>
              <a:spcAft>
                <a:spcPts val="600"/>
              </a:spcAft>
              <a:buClr>
                <a:schemeClr val="accent6"/>
              </a:buClr>
              <a:defRPr>
                <a:solidFill>
                  <a:schemeClr val="tx1"/>
                </a:solidFill>
              </a:defRPr>
            </a:lvl2pPr>
            <a:lvl3pPr>
              <a:lnSpc>
                <a:spcPct val="114000"/>
              </a:lnSpc>
              <a:spcBef>
                <a:spcPts val="0"/>
              </a:spcBef>
              <a:spcAft>
                <a:spcPts val="600"/>
              </a:spcAft>
              <a:buClr>
                <a:schemeClr val="accent6"/>
              </a:buClr>
              <a:defRPr>
                <a:solidFill>
                  <a:schemeClr val="tx1"/>
                </a:solidFill>
              </a:defRPr>
            </a:lvl3pPr>
            <a:lvl4pPr>
              <a:lnSpc>
                <a:spcPct val="114000"/>
              </a:lnSpc>
              <a:spcBef>
                <a:spcPts val="0"/>
              </a:spcBef>
              <a:spcAft>
                <a:spcPts val="600"/>
              </a:spcAft>
              <a:buClr>
                <a:schemeClr val="accent6"/>
              </a:buClr>
              <a:defRPr>
                <a:solidFill>
                  <a:schemeClr val="tx1"/>
                </a:solidFill>
              </a:defRPr>
            </a:lvl4pPr>
            <a:lvl5pPr>
              <a:lnSpc>
                <a:spcPct val="114000"/>
              </a:lnSpc>
              <a:spcBef>
                <a:spcPts val="0"/>
              </a:spcBef>
              <a:spcAft>
                <a:spcPts val="600"/>
              </a:spcAft>
              <a:buClr>
                <a:schemeClr val="accent6"/>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8153936" y="6448427"/>
            <a:ext cx="1396623" cy="180974"/>
          </a:xfrm>
          <a:prstGeom prst="rect">
            <a:avLst/>
          </a:prstGeom>
        </p:spPr>
        <p:txBody>
          <a:bodyPr/>
          <a:lstStyle/>
          <a:p>
            <a:fld id="{EDF33987-6305-4E2A-BF18-EF013ECE927B}" type="datetimeFigureOut">
              <a:rPr lang="en-US"/>
              <a:t>4/27/2020</a:t>
            </a:fld>
            <a:endParaRPr dirty="0"/>
          </a:p>
        </p:txBody>
      </p:sp>
      <p:sp>
        <p:nvSpPr>
          <p:cNvPr id="5" name="Footer Placeholder 4"/>
          <p:cNvSpPr>
            <a:spLocks noGrp="1"/>
          </p:cNvSpPr>
          <p:nvPr>
            <p:ph type="ftr" sz="quarter" idx="11"/>
          </p:nvPr>
        </p:nvSpPr>
        <p:spPr>
          <a:xfrm>
            <a:off x="1209151" y="6448427"/>
            <a:ext cx="6639905" cy="180974"/>
          </a:xfrm>
          <a:prstGeom prst="rect">
            <a:avLst/>
          </a:prstGeom>
        </p:spPr>
        <p:txBody>
          <a:bodyPr/>
          <a:lstStyle/>
          <a:p>
            <a:endParaRPr dirty="0"/>
          </a:p>
        </p:txBody>
      </p:sp>
      <p:sp>
        <p:nvSpPr>
          <p:cNvPr id="6" name="Slide Number Placeholder 5"/>
          <p:cNvSpPr>
            <a:spLocks noGrp="1"/>
          </p:cNvSpPr>
          <p:nvPr>
            <p:ph type="sldNum" sz="quarter" idx="12"/>
          </p:nvPr>
        </p:nvSpPr>
        <p:spPr>
          <a:xfrm>
            <a:off x="9830772" y="6448427"/>
            <a:ext cx="1143299" cy="180974"/>
          </a:xfrm>
          <a:prstGeom prst="rect">
            <a:avLst/>
          </a:prstGeom>
        </p:spPr>
        <p:txBody>
          <a:bodyPr/>
          <a:lstStyle/>
          <a:p>
            <a:fld id="{F36C87F6-986D-49E6-AF40-1B3A1EE8064D}" type="slidenum">
              <a:rPr/>
              <a:t>‹#›</a:t>
            </a:fld>
            <a:endParaRPr dirty="0"/>
          </a:p>
        </p:txBody>
      </p:sp>
    </p:spTree>
    <p:extLst>
      <p:ext uri="{BB962C8B-B14F-4D97-AF65-F5344CB8AC3E}">
        <p14:creationId xmlns:p14="http://schemas.microsoft.com/office/powerpoint/2010/main" val="22144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 id="2147483685" r:id="rId31"/>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114000"/>
        </a:lnSpc>
        <a:spcBef>
          <a:spcPts val="0"/>
        </a:spcBef>
        <a:spcAft>
          <a:spcPts val="600"/>
        </a:spcAft>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114000"/>
        </a:lnSpc>
        <a:spcBef>
          <a:spcPts val="0"/>
        </a:spcBef>
        <a:spcAft>
          <a:spcPts val="600"/>
        </a:spcAft>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114000"/>
        </a:lnSpc>
        <a:spcBef>
          <a:spcPts val="0"/>
        </a:spcBef>
        <a:spcAft>
          <a:spcPts val="600"/>
        </a:spcAft>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67906" y="914400"/>
            <a:ext cx="9316914" cy="1583499"/>
          </a:xfrm>
        </p:spPr>
        <p:txBody>
          <a:bodyPr>
            <a:normAutofit/>
          </a:bodyPr>
          <a:lstStyle/>
          <a:p>
            <a:pPr>
              <a:lnSpc>
                <a:spcPct val="114000"/>
              </a:lnSpc>
              <a:spcBef>
                <a:spcPts val="600"/>
              </a:spcBef>
            </a:pPr>
            <a:r>
              <a:rPr lang="fr-FR" dirty="0"/>
              <a:t>Renforcer les approches au niveau communautaire de la protection de l’enfance dans l’action humanitaire</a:t>
            </a:r>
            <a:endParaRPr lang="en-US" dirty="0"/>
          </a:p>
        </p:txBody>
      </p:sp>
      <p:sp>
        <p:nvSpPr>
          <p:cNvPr id="3" name="Text Placeholder 2"/>
          <p:cNvSpPr>
            <a:spLocks noGrp="1"/>
          </p:cNvSpPr>
          <p:nvPr>
            <p:ph type="body" sz="quarter" idx="12"/>
          </p:nvPr>
        </p:nvSpPr>
        <p:spPr/>
        <p:txBody>
          <a:bodyPr/>
          <a:lstStyle/>
          <a:p>
            <a:pPr>
              <a:lnSpc>
                <a:spcPct val="114000"/>
              </a:lnSpc>
              <a:spcBef>
                <a:spcPts val="600"/>
              </a:spcBef>
            </a:pPr>
            <a:r>
              <a:rPr lang="fr-FR" dirty="0"/>
              <a:t>Introduction au programme de renforcement des capacités</a:t>
            </a:r>
            <a:endParaRPr lang="en-US" dirty="0"/>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et </a:t>
            </a:r>
            <a:r>
              <a:rPr lang="fr-FR" dirty="0"/>
              <a:t>objectifs</a:t>
            </a:r>
          </a:p>
        </p:txBody>
      </p:sp>
      <p:sp>
        <p:nvSpPr>
          <p:cNvPr id="3" name="Text Placeholder 2"/>
          <p:cNvSpPr>
            <a:spLocks noGrp="1"/>
          </p:cNvSpPr>
          <p:nvPr>
            <p:ph type="body" sz="quarter" idx="10"/>
          </p:nvPr>
        </p:nvSpPr>
        <p:spPr/>
        <p:txBody>
          <a:bodyPr>
            <a:normAutofit lnSpcReduction="10000"/>
          </a:bodyPr>
          <a:lstStyle/>
          <a:p>
            <a:r>
              <a:rPr lang="fr-FR" dirty="0"/>
              <a:t>Atelier de renforcement des capacités</a:t>
            </a:r>
            <a:endParaRPr lang="en-US" dirty="0"/>
          </a:p>
        </p:txBody>
      </p:sp>
    </p:spTree>
    <p:extLst>
      <p:ext uri="{BB962C8B-B14F-4D97-AF65-F5344CB8AC3E}">
        <p14:creationId xmlns:p14="http://schemas.microsoft.com/office/powerpoint/2010/main" val="134293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sz="2800" dirty="0"/>
              <a:t>Le but de cet atelier est d'améliorer les connaissances et les compétences des professionnels de la PE pour mettre en œuvre en toute confiance les approches efficaces au niveau communautaire</a:t>
            </a:r>
            <a:r>
              <a:rPr lang="en-US" sz="2800" dirty="0"/>
              <a:t>.</a:t>
            </a:r>
          </a:p>
        </p:txBody>
      </p:sp>
      <p:sp>
        <p:nvSpPr>
          <p:cNvPr id="6" name="Text Placeholder 5"/>
          <p:cNvSpPr>
            <a:spLocks noGrp="1"/>
          </p:cNvSpPr>
          <p:nvPr>
            <p:ph type="body" sz="quarter" idx="10"/>
          </p:nvPr>
        </p:nvSpPr>
        <p:spPr/>
        <p:txBody>
          <a:bodyPr>
            <a:normAutofit/>
          </a:bodyPr>
          <a:lstStyle/>
          <a:p>
            <a:r>
              <a:rPr lang="fr-FR" dirty="0"/>
              <a:t>Résultats</a:t>
            </a:r>
            <a:r>
              <a:rPr lang="en-US" dirty="0"/>
              <a:t> </a:t>
            </a:r>
            <a:r>
              <a:rPr lang="fr-FR" dirty="0"/>
              <a:t>d’apprentissage</a:t>
            </a:r>
          </a:p>
        </p:txBody>
      </p:sp>
      <p:sp>
        <p:nvSpPr>
          <p:cNvPr id="7" name="Text Placeholder 6"/>
          <p:cNvSpPr>
            <a:spLocks noGrp="1"/>
          </p:cNvSpPr>
          <p:nvPr>
            <p:ph type="body" sz="quarter" idx="12"/>
          </p:nvPr>
        </p:nvSpPr>
        <p:spPr>
          <a:xfrm>
            <a:off x="1315844" y="2614612"/>
            <a:ext cx="8898673" cy="3729037"/>
          </a:xfrm>
        </p:spPr>
        <p:txBody>
          <a:bodyPr/>
          <a:lstStyle/>
          <a:p>
            <a:r>
              <a:rPr lang="fr-FR" sz="2400" dirty="0"/>
              <a:t>Meilleure </a:t>
            </a:r>
            <a:r>
              <a:rPr lang="fr-FR" sz="2400" b="1" dirty="0"/>
              <a:t>connaissance</a:t>
            </a:r>
            <a:r>
              <a:rPr lang="fr-FR" sz="2400" dirty="0"/>
              <a:t> des principaux facteurs influençant les pratiques prometteuses</a:t>
            </a:r>
          </a:p>
          <a:p>
            <a:r>
              <a:rPr lang="fr-FR" sz="2400" dirty="0"/>
              <a:t>Réflexion des participants sur leurs propres </a:t>
            </a:r>
            <a:r>
              <a:rPr lang="fr-FR" sz="2400" b="1" dirty="0"/>
              <a:t>attitudes</a:t>
            </a:r>
            <a:r>
              <a:rPr lang="fr-FR" sz="2400" dirty="0"/>
              <a:t>, dispositions et approches</a:t>
            </a:r>
            <a:endParaRPr lang="en-US" sz="2400" dirty="0"/>
          </a:p>
          <a:p>
            <a:r>
              <a:rPr lang="fr-FR" sz="2400" b="1" dirty="0"/>
              <a:t>Capacités</a:t>
            </a:r>
            <a:r>
              <a:rPr lang="fr-FR" sz="2400" dirty="0"/>
              <a:t> accrues à utiliser des méthodes, outils et approches participatives qui contribuent à un engagement communautaire efficace</a:t>
            </a:r>
            <a:endParaRPr lang="en-US" sz="2400" dirty="0"/>
          </a:p>
          <a:p>
            <a:endParaRPr lang="en-US" dirty="0"/>
          </a:p>
          <a:p>
            <a:endParaRPr lang="en-US" dirty="0"/>
          </a:p>
        </p:txBody>
      </p:sp>
    </p:spTree>
    <p:extLst>
      <p:ext uri="{BB962C8B-B14F-4D97-AF65-F5344CB8AC3E}">
        <p14:creationId xmlns:p14="http://schemas.microsoft.com/office/powerpoint/2010/main" val="32253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791" y="3099692"/>
            <a:ext cx="7851649" cy="562168"/>
          </a:xfrm>
        </p:spPr>
        <p:txBody>
          <a:bodyPr>
            <a:normAutofit/>
          </a:bodyPr>
          <a:lstStyle/>
          <a:p>
            <a:r>
              <a:rPr lang="fr-FR" dirty="0"/>
              <a:t>Contrat</a:t>
            </a:r>
            <a:r>
              <a:rPr lang="en-US" dirty="0"/>
              <a:t> </a:t>
            </a:r>
            <a:r>
              <a:rPr lang="fr-FR" dirty="0"/>
              <a:t>d'apprentissage</a:t>
            </a:r>
          </a:p>
        </p:txBody>
      </p:sp>
    </p:spTree>
    <p:extLst>
      <p:ext uri="{BB962C8B-B14F-4D97-AF65-F5344CB8AC3E}">
        <p14:creationId xmlns:p14="http://schemas.microsoft.com/office/powerpoint/2010/main" val="93737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3" y="392528"/>
            <a:ext cx="10515600" cy="1325563"/>
          </a:xfrm>
        </p:spPr>
        <p:txBody>
          <a:bodyPr>
            <a:normAutofit fontScale="90000"/>
          </a:bodyPr>
          <a:lstStyle/>
          <a:p>
            <a:pPr>
              <a:lnSpc>
                <a:spcPct val="114000"/>
              </a:lnSpc>
            </a:pPr>
            <a:r>
              <a:rPr lang="fr-FR" dirty="0"/>
              <a:t>Sur quoi devrions-nous nous mettre d'accord </a:t>
            </a:r>
            <a:br>
              <a:rPr lang="fr-FR" dirty="0"/>
            </a:br>
            <a:r>
              <a:rPr lang="fr-FR" dirty="0"/>
              <a:t>pour avoir un atelier productif?</a:t>
            </a:r>
          </a:p>
          <a:p>
            <a:pPr>
              <a:lnSpc>
                <a:spcPct val="114000"/>
              </a:lnSpc>
            </a:pPr>
            <a:endParaRPr lang="en-US" dirty="0"/>
          </a:p>
        </p:txBody>
      </p:sp>
      <p:sp>
        <p:nvSpPr>
          <p:cNvPr id="3" name="Text Placeholder 2"/>
          <p:cNvSpPr>
            <a:spLocks noGrp="1"/>
          </p:cNvSpPr>
          <p:nvPr>
            <p:ph type="body" sz="quarter" idx="10"/>
          </p:nvPr>
        </p:nvSpPr>
        <p:spPr>
          <a:xfrm>
            <a:off x="685992" y="2140659"/>
            <a:ext cx="10820015" cy="571500"/>
          </a:xfrm>
        </p:spPr>
        <p:txBody>
          <a:bodyPr>
            <a:normAutofit/>
          </a:bodyPr>
          <a:lstStyle/>
          <a:p>
            <a:r>
              <a:rPr lang="fr-FR" dirty="0"/>
              <a:t>Écrivez vos suggestions sur les feuillets autoadhésifs Post-it®</a:t>
            </a:r>
            <a:endParaRPr lang="en-US" dirty="0"/>
          </a:p>
        </p:txBody>
      </p:sp>
      <p:pic>
        <p:nvPicPr>
          <p:cNvPr id="5" name="Picture 4"/>
          <p:cNvPicPr>
            <a:picLocks noChangeAspect="1"/>
          </p:cNvPicPr>
          <p:nvPr/>
        </p:nvPicPr>
        <p:blipFill>
          <a:blip r:embed="rId3"/>
          <a:stretch>
            <a:fillRect/>
          </a:stretch>
        </p:blipFill>
        <p:spPr>
          <a:xfrm>
            <a:off x="7984631" y="3284685"/>
            <a:ext cx="1535298" cy="1585912"/>
          </a:xfrm>
          <a:prstGeom prst="rect">
            <a:avLst/>
          </a:prstGeom>
        </p:spPr>
      </p:pic>
      <p:pic>
        <p:nvPicPr>
          <p:cNvPr id="6" name="Picture 5"/>
          <p:cNvPicPr>
            <a:picLocks noChangeAspect="1"/>
          </p:cNvPicPr>
          <p:nvPr/>
        </p:nvPicPr>
        <p:blipFill>
          <a:blip r:embed="rId4"/>
          <a:stretch>
            <a:fillRect/>
          </a:stretch>
        </p:blipFill>
        <p:spPr>
          <a:xfrm>
            <a:off x="3524249" y="3429000"/>
            <a:ext cx="1736387" cy="1700212"/>
          </a:xfrm>
          <a:prstGeom prst="rect">
            <a:avLst/>
          </a:prstGeom>
        </p:spPr>
      </p:pic>
      <p:pic>
        <p:nvPicPr>
          <p:cNvPr id="7" name="Picture 6"/>
          <p:cNvPicPr>
            <a:picLocks noChangeAspect="1"/>
          </p:cNvPicPr>
          <p:nvPr/>
        </p:nvPicPr>
        <p:blipFill>
          <a:blip r:embed="rId5"/>
          <a:stretch>
            <a:fillRect/>
          </a:stretch>
        </p:blipFill>
        <p:spPr>
          <a:xfrm>
            <a:off x="5813085" y="2721920"/>
            <a:ext cx="1570039" cy="1731661"/>
          </a:xfrm>
          <a:prstGeom prst="rect">
            <a:avLst/>
          </a:prstGeom>
        </p:spPr>
      </p:pic>
      <p:pic>
        <p:nvPicPr>
          <p:cNvPr id="8" name="Picture 7"/>
          <p:cNvPicPr>
            <a:picLocks noChangeAspect="1"/>
          </p:cNvPicPr>
          <p:nvPr/>
        </p:nvPicPr>
        <p:blipFill>
          <a:blip r:embed="rId6"/>
          <a:stretch>
            <a:fillRect/>
          </a:stretch>
        </p:blipFill>
        <p:spPr>
          <a:xfrm>
            <a:off x="1027816" y="3054465"/>
            <a:ext cx="1795462" cy="1883971"/>
          </a:xfrm>
          <a:prstGeom prst="rect">
            <a:avLst/>
          </a:prstGeom>
        </p:spPr>
      </p:pic>
      <p:pic>
        <p:nvPicPr>
          <p:cNvPr id="9" name="Picture 8"/>
          <p:cNvPicPr>
            <a:picLocks noChangeAspect="1"/>
          </p:cNvPicPr>
          <p:nvPr/>
        </p:nvPicPr>
        <p:blipFill>
          <a:blip r:embed="rId7"/>
          <a:stretch>
            <a:fillRect/>
          </a:stretch>
        </p:blipFill>
        <p:spPr>
          <a:xfrm>
            <a:off x="9879557" y="3100737"/>
            <a:ext cx="2266251" cy="2266251"/>
          </a:xfrm>
          <a:prstGeom prst="rect">
            <a:avLst/>
          </a:prstGeom>
        </p:spPr>
      </p:pic>
      <p:pic>
        <p:nvPicPr>
          <p:cNvPr id="1026" name="Picture 2" descr="https://alliancecpha.org/en/system/tdf/library/attachments/artboard_73300x-100.jpg?file=1&amp;type=node&amp;id=313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55444" y="68968"/>
            <a:ext cx="2095071" cy="209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88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329113" y="327026"/>
            <a:ext cx="7300912" cy="1271587"/>
          </a:xfrm>
        </p:spPr>
        <p:txBody>
          <a:bodyPr>
            <a:normAutofit/>
          </a:bodyPr>
          <a:lstStyle/>
          <a:p>
            <a:r>
              <a:rPr lang="fr-FR" sz="3600" dirty="0"/>
              <a:t>Annonces</a:t>
            </a:r>
            <a:r>
              <a:rPr lang="en-US" sz="3600" dirty="0"/>
              <a:t> </a:t>
            </a:r>
            <a:r>
              <a:rPr lang="fr-FR" sz="3600" dirty="0"/>
              <a:t>générales</a:t>
            </a:r>
            <a:endParaRPr lang="fr-FR" sz="4000" dirty="0"/>
          </a:p>
        </p:txBody>
      </p:sp>
      <p:sp>
        <p:nvSpPr>
          <p:cNvPr id="3" name="Text Placeholder 2"/>
          <p:cNvSpPr>
            <a:spLocks noGrp="1"/>
          </p:cNvSpPr>
          <p:nvPr>
            <p:ph type="body" sz="quarter" idx="12"/>
          </p:nvPr>
        </p:nvSpPr>
        <p:spPr>
          <a:xfrm>
            <a:off x="4202113" y="1292224"/>
            <a:ext cx="6662737" cy="3228975"/>
          </a:xfrm>
        </p:spPr>
        <p:txBody>
          <a:bodyPr>
            <a:normAutofit/>
          </a:bodyPr>
          <a:lstStyle/>
          <a:p>
            <a:r>
              <a:rPr lang="fr-FR" sz="2400" dirty="0"/>
              <a:t>Informations sur les salles de l'atelier et les installations</a:t>
            </a:r>
          </a:p>
          <a:p>
            <a:r>
              <a:rPr lang="fr-FR" sz="2400" dirty="0"/>
              <a:t>Repas</a:t>
            </a:r>
          </a:p>
          <a:p>
            <a:r>
              <a:rPr lang="fr-FR" sz="2400" dirty="0"/>
              <a:t>Hébergement</a:t>
            </a:r>
            <a:r>
              <a:rPr lang="en-US" sz="2400" dirty="0"/>
              <a:t> (le </a:t>
            </a:r>
            <a:r>
              <a:rPr lang="fr-FR" sz="2400" dirty="0"/>
              <a:t>cas</a:t>
            </a:r>
            <a:r>
              <a:rPr lang="en-US" sz="2400" dirty="0"/>
              <a:t> </a:t>
            </a:r>
            <a:r>
              <a:rPr lang="fr-FR" sz="2400" dirty="0"/>
              <a:t>échéant</a:t>
            </a:r>
            <a:r>
              <a:rPr lang="en-US" sz="2400" dirty="0"/>
              <a:t>)</a:t>
            </a:r>
          </a:p>
          <a:p>
            <a:r>
              <a:rPr lang="en-US" sz="2400" dirty="0"/>
              <a:t>Transport</a:t>
            </a:r>
          </a:p>
          <a:p>
            <a:r>
              <a:rPr lang="fr-FR" sz="2400" dirty="0"/>
              <a:t>Autres</a:t>
            </a:r>
          </a:p>
        </p:txBody>
      </p:sp>
    </p:spTree>
    <p:extLst>
      <p:ext uri="{BB962C8B-B14F-4D97-AF65-F5344CB8AC3E}">
        <p14:creationId xmlns:p14="http://schemas.microsoft.com/office/powerpoint/2010/main" val="201360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 </a:t>
            </a:r>
            <a:r>
              <a:rPr lang="fr-FR" dirty="0"/>
              <a:t>vous</a:t>
            </a:r>
            <a:r>
              <a:rPr lang="en-US" dirty="0"/>
              <a:t> </a:t>
            </a:r>
            <a:r>
              <a:rPr lang="fr-FR" dirty="0"/>
              <a:t>remercie</a:t>
            </a:r>
            <a:r>
              <a:rPr lang="en-US" dirty="0"/>
              <a:t>!</a:t>
            </a:r>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
        <p:nvSpPr>
          <p:cNvPr id="6" name="Text Placeholder 5"/>
          <p:cNvSpPr>
            <a:spLocks noGrp="1"/>
          </p:cNvSpPr>
          <p:nvPr>
            <p:ph type="body" sz="quarter" idx="14"/>
          </p:nvPr>
        </p:nvSpPr>
        <p:spPr/>
        <p:txBody>
          <a:bodyPr/>
          <a:lstStyle/>
          <a:p>
            <a:endParaRPr lang="en-US" dirty="0"/>
          </a:p>
        </p:txBody>
      </p:sp>
      <p:sp>
        <p:nvSpPr>
          <p:cNvPr id="7" name="Text Placeholder 6"/>
          <p:cNvSpPr>
            <a:spLocks noGrp="1"/>
          </p:cNvSpPr>
          <p:nvPr>
            <p:ph type="body" sz="quarter" idx="15"/>
          </p:nvPr>
        </p:nvSpPr>
        <p:spPr/>
        <p:txBody>
          <a:bodyPr/>
          <a:lstStyle/>
          <a:p>
            <a:endParaRPr lang="en-US" dirty="0"/>
          </a:p>
        </p:txBody>
      </p:sp>
      <p:sp>
        <p:nvSpPr>
          <p:cNvPr id="8" name="Text Placeholder 7"/>
          <p:cNvSpPr>
            <a:spLocks noGrp="1"/>
          </p:cNvSpPr>
          <p:nvPr>
            <p:ph type="body" sz="quarter" idx="16"/>
          </p:nvPr>
        </p:nvSpPr>
        <p:spPr/>
        <p:txBody>
          <a:bodyPr/>
          <a:lstStyle/>
          <a:p>
            <a:endParaRPr lang="en-US" dirty="0"/>
          </a:p>
        </p:txBody>
      </p:sp>
      <p:pic>
        <p:nvPicPr>
          <p:cNvPr id="9" name="Picture 8"/>
          <p:cNvPicPr>
            <a:picLocks noChangeAspect="1"/>
          </p:cNvPicPr>
          <p:nvPr/>
        </p:nvPicPr>
        <p:blipFill>
          <a:blip r:embed="rId2"/>
          <a:stretch>
            <a:fillRect/>
          </a:stretch>
        </p:blipFill>
        <p:spPr>
          <a:xfrm>
            <a:off x="556192" y="1985798"/>
            <a:ext cx="11019671" cy="4162321"/>
          </a:xfrm>
          <a:prstGeom prst="rect">
            <a:avLst/>
          </a:prstGeom>
        </p:spPr>
      </p:pic>
    </p:spTree>
    <p:extLst>
      <p:ext uri="{BB962C8B-B14F-4D97-AF65-F5344CB8AC3E}">
        <p14:creationId xmlns:p14="http://schemas.microsoft.com/office/powerpoint/2010/main" val="208289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a:ext>
            </a:extLst>
          </a:blip>
          <a:srcRect t="-2"/>
          <a:stretch/>
        </p:blipFill>
        <p:spPr>
          <a:xfrm>
            <a:off x="0" y="14990"/>
            <a:ext cx="4242216" cy="6858000"/>
          </a:xfrm>
          <a:prstGeom prst="rect">
            <a:avLst/>
          </a:prstGeom>
        </p:spPr>
      </p:pic>
      <p:cxnSp>
        <p:nvCxnSpPr>
          <p:cNvPr id="10" name="Straight Connector 9"/>
          <p:cNvCxnSpPr/>
          <p:nvPr/>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6" name="Picture 10" descr="https://lh3.googleusercontent.com/QPo5Epuxx0w-qi65w7bM5AcgqkiJsdJI_IlCDwAcug5Z3ASpnPlre8EK_6J1cpoq84Kl1dqhbiHwD1h7emuToLMCV5h0MZAJpGZnVLHFul6r3lH_WxCcmo6cgLerwv_XQ_bL-EdKjg">
            <a:extLst>
              <a:ext uri="{FF2B5EF4-FFF2-40B4-BE49-F238E27FC236}">
                <a16:creationId xmlns:a16="http://schemas.microsoft.com/office/drawing/2014/main" id="{ABF78664-503F-EA45-A7D8-E210626DD6C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13441" y="5065273"/>
            <a:ext cx="2387144" cy="9289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8964513" y="5152334"/>
            <a:ext cx="2636735" cy="754810"/>
          </a:xfrm>
          <a:prstGeom prst="rect">
            <a:avLst/>
          </a:prstGeom>
        </p:spPr>
      </p:pic>
      <p:sp>
        <p:nvSpPr>
          <p:cNvPr id="2" name="Rectangle 1"/>
          <p:cNvSpPr/>
          <p:nvPr/>
        </p:nvSpPr>
        <p:spPr>
          <a:xfrm>
            <a:off x="5173952" y="300418"/>
            <a:ext cx="6581236" cy="2862322"/>
          </a:xfrm>
          <a:prstGeom prst="rect">
            <a:avLst/>
          </a:prstGeom>
          <a:solidFill>
            <a:schemeClr val="bg1"/>
          </a:solidFill>
        </p:spPr>
        <p:txBody>
          <a:bodyPr wrap="square">
            <a:spAutoFit/>
          </a:bodyPr>
          <a:lstStyle/>
          <a:p>
            <a:r>
              <a:rPr lang="fr-FR" sz="3600" b="1" dirty="0">
                <a:solidFill>
                  <a:schemeClr val="accent2">
                    <a:lumMod val="75000"/>
                  </a:schemeClr>
                </a:solidFill>
              </a:rPr>
              <a:t>Renforcer les approches                                      au niveau communautaire de la protection de l’enfance dans l’action humanitaire</a:t>
            </a:r>
          </a:p>
          <a:p>
            <a:endParaRPr lang="en-US" sz="3600" b="1" dirty="0">
              <a:solidFill>
                <a:schemeClr val="accent2">
                  <a:lumMod val="75000"/>
                </a:schemeClr>
              </a:solidFill>
            </a:endParaRPr>
          </a:p>
        </p:txBody>
      </p:sp>
      <p:sp>
        <p:nvSpPr>
          <p:cNvPr id="4" name="Rectangle 3"/>
          <p:cNvSpPr/>
          <p:nvPr/>
        </p:nvSpPr>
        <p:spPr>
          <a:xfrm>
            <a:off x="4737140" y="3074576"/>
            <a:ext cx="7297017" cy="1868204"/>
          </a:xfrm>
          <a:prstGeom prst="rect">
            <a:avLst/>
          </a:prstGeom>
        </p:spPr>
        <p:txBody>
          <a:bodyPr wrap="square">
            <a:spAutoFit/>
          </a:bodyPr>
          <a:lstStyle/>
          <a:p>
            <a:pPr algn="ctr">
              <a:lnSpc>
                <a:spcPct val="114000"/>
              </a:lnSpc>
              <a:spcAft>
                <a:spcPts val="600"/>
              </a:spcAft>
            </a:pPr>
            <a:r>
              <a:rPr lang="en-US" sz="3200" b="1" dirty="0">
                <a:solidFill>
                  <a:schemeClr val="tx2"/>
                </a:solidFill>
              </a:rPr>
              <a:t>Nom de </a:t>
            </a:r>
            <a:r>
              <a:rPr lang="fr-FR" sz="3200" b="1" dirty="0">
                <a:solidFill>
                  <a:schemeClr val="tx2"/>
                </a:solidFill>
              </a:rPr>
              <a:t>l’atelier</a:t>
            </a:r>
          </a:p>
          <a:p>
            <a:pPr algn="ctr">
              <a:lnSpc>
                <a:spcPct val="114000"/>
              </a:lnSpc>
              <a:spcBef>
                <a:spcPts val="600"/>
              </a:spcBef>
              <a:spcAft>
                <a:spcPts val="1200"/>
              </a:spcAft>
            </a:pPr>
            <a:r>
              <a:rPr lang="en-US" sz="2800" b="1" dirty="0"/>
              <a:t>Date de </a:t>
            </a:r>
            <a:r>
              <a:rPr lang="fr-FR" sz="2800" b="1" dirty="0"/>
              <a:t>l’atelier</a:t>
            </a:r>
          </a:p>
          <a:p>
            <a:pPr algn="ctr">
              <a:spcBef>
                <a:spcPts val="600"/>
              </a:spcBef>
            </a:pPr>
            <a:r>
              <a:rPr lang="en-US" sz="2200" b="1" dirty="0">
                <a:solidFill>
                  <a:schemeClr val="accent2">
                    <a:lumMod val="75000"/>
                  </a:schemeClr>
                </a:solidFill>
              </a:rPr>
              <a:t>Lieu</a:t>
            </a:r>
          </a:p>
        </p:txBody>
      </p:sp>
    </p:spTree>
    <p:extLst>
      <p:ext uri="{BB962C8B-B14F-4D97-AF65-F5344CB8AC3E}">
        <p14:creationId xmlns:p14="http://schemas.microsoft.com/office/powerpoint/2010/main" val="95334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Groupe spécialisé pour la protection de l'enfance au niveau communautaire (GS PENC)</a:t>
            </a:r>
            <a:endParaRPr lang="en-US" dirty="0"/>
          </a:p>
        </p:txBody>
      </p:sp>
      <p:sp>
        <p:nvSpPr>
          <p:cNvPr id="3" name="Text Placeholder 2"/>
          <p:cNvSpPr>
            <a:spLocks noGrp="1"/>
          </p:cNvSpPr>
          <p:nvPr>
            <p:ph type="body" sz="quarter" idx="10"/>
          </p:nvPr>
        </p:nvSpPr>
        <p:spPr>
          <a:xfrm>
            <a:off x="656022" y="1856066"/>
            <a:ext cx="10820015" cy="571500"/>
          </a:xfrm>
        </p:spPr>
        <p:txBody>
          <a:bodyPr>
            <a:normAutofit/>
          </a:bodyPr>
          <a:lstStyle/>
          <a:p>
            <a:r>
              <a:rPr lang="fr-FR" dirty="0"/>
              <a:t>Contexte</a:t>
            </a:r>
          </a:p>
        </p:txBody>
      </p:sp>
      <p:sp>
        <p:nvSpPr>
          <p:cNvPr id="4" name="Text Placeholder 3"/>
          <p:cNvSpPr>
            <a:spLocks noGrp="1"/>
          </p:cNvSpPr>
          <p:nvPr>
            <p:ph type="body" sz="quarter" idx="12"/>
          </p:nvPr>
        </p:nvSpPr>
        <p:spPr>
          <a:xfrm>
            <a:off x="1226634" y="2427566"/>
            <a:ext cx="10249402" cy="3916083"/>
          </a:xfrm>
        </p:spPr>
        <p:txBody>
          <a:bodyPr>
            <a:normAutofit fontScale="92500"/>
          </a:bodyPr>
          <a:lstStyle/>
          <a:p>
            <a:r>
              <a:rPr lang="fr-FR" sz="2400" dirty="0"/>
              <a:t>Formé en 2016 pour combler les lacunes dans les orientations et les outils sur la protection de l’enfance au niveau communautaire (PENC), et la nécessité d'une plus grande coordination interagences</a:t>
            </a:r>
            <a:endParaRPr lang="en-US" sz="2400" dirty="0"/>
          </a:p>
          <a:p>
            <a:r>
              <a:rPr lang="fr-FR" sz="2400" dirty="0"/>
              <a:t>Coprésidé par Plan International et World Vision </a:t>
            </a:r>
            <a:r>
              <a:rPr lang="en-US" sz="2400" dirty="0"/>
              <a:t>International</a:t>
            </a:r>
          </a:p>
          <a:p>
            <a:r>
              <a:rPr lang="fr-FR" sz="2400" dirty="0"/>
              <a:t>Près de 30 organisations et institutions membres, ainsi que des particuliers</a:t>
            </a:r>
          </a:p>
          <a:p>
            <a:r>
              <a:rPr lang="fr-FR" sz="2400" b="1" dirty="0"/>
              <a:t>Objectifs</a:t>
            </a:r>
            <a:r>
              <a:rPr lang="en-US" sz="2400" b="1" dirty="0"/>
              <a:t>:</a:t>
            </a:r>
          </a:p>
          <a:p>
            <a:pPr lvl="1"/>
            <a:r>
              <a:rPr lang="fr-FR" sz="2000" dirty="0"/>
              <a:t>Recueillir des preuves et des leçons apprises</a:t>
            </a:r>
          </a:p>
          <a:p>
            <a:pPr lvl="1"/>
            <a:r>
              <a:rPr lang="fr-FR" sz="2000" dirty="0"/>
              <a:t>Élaborer des orientations et faciliter la recherche</a:t>
            </a:r>
          </a:p>
          <a:p>
            <a:pPr lvl="1"/>
            <a:r>
              <a:rPr lang="fr-FR" sz="2000" dirty="0"/>
              <a:t>Partage des connaissances entre les professionnels.</a:t>
            </a:r>
            <a:r>
              <a:rPr lang="fr-FR" sz="2000" baseline="0" dirty="0"/>
              <a:t> les</a:t>
            </a:r>
            <a:r>
              <a:rPr lang="fr-FR" sz="2000" dirty="0"/>
              <a:t> donateurs et les chercheurs</a:t>
            </a:r>
            <a:endParaRPr lang="en-US" sz="2000" dirty="0"/>
          </a:p>
        </p:txBody>
      </p:sp>
    </p:spTree>
    <p:extLst>
      <p:ext uri="{BB962C8B-B14F-4D97-AF65-F5344CB8AC3E}">
        <p14:creationId xmlns:p14="http://schemas.microsoft.com/office/powerpoint/2010/main" val="156007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3" y="365125"/>
            <a:ext cx="10515600" cy="1177925"/>
          </a:xfrm>
          <a:solidFill>
            <a:schemeClr val="bg1"/>
          </a:solidFill>
        </p:spPr>
        <p:txBody>
          <a:bodyPr>
            <a:normAutofit/>
          </a:bodyPr>
          <a:lstStyle/>
          <a:p>
            <a:r>
              <a:rPr lang="fr-FR" dirty="0"/>
              <a:t>Renforcer les initiatives de protection de l'enfance au niveau communautaire</a:t>
            </a:r>
            <a:endParaRPr lang="en-US" dirty="0"/>
          </a:p>
        </p:txBody>
      </p:sp>
      <p:sp>
        <p:nvSpPr>
          <p:cNvPr id="3" name="Text Placeholder 2"/>
          <p:cNvSpPr>
            <a:spLocks noGrp="1"/>
          </p:cNvSpPr>
          <p:nvPr>
            <p:ph type="body" sz="quarter" idx="10"/>
          </p:nvPr>
        </p:nvSpPr>
        <p:spPr>
          <a:xfrm>
            <a:off x="656022" y="1845556"/>
            <a:ext cx="10820015" cy="571500"/>
          </a:xfrm>
        </p:spPr>
        <p:txBody>
          <a:bodyPr>
            <a:normAutofit/>
          </a:bodyPr>
          <a:lstStyle/>
          <a:p>
            <a:r>
              <a:rPr lang="fr-FR" dirty="0"/>
              <a:t>Contexte</a:t>
            </a:r>
          </a:p>
        </p:txBody>
      </p:sp>
      <p:sp>
        <p:nvSpPr>
          <p:cNvPr id="4" name="Text Placeholder 3"/>
          <p:cNvSpPr>
            <a:spLocks noGrp="1"/>
          </p:cNvSpPr>
          <p:nvPr>
            <p:ph type="body" sz="quarter" idx="12"/>
          </p:nvPr>
        </p:nvSpPr>
        <p:spPr>
          <a:xfrm>
            <a:off x="1360449" y="2490626"/>
            <a:ext cx="9523141" cy="4141403"/>
          </a:xfrm>
        </p:spPr>
        <p:txBody>
          <a:bodyPr>
            <a:normAutofit fontScale="85000" lnSpcReduction="20000"/>
          </a:bodyPr>
          <a:lstStyle/>
          <a:p>
            <a:r>
              <a:rPr lang="fr-FR" sz="2600" dirty="0"/>
              <a:t>Un comité d'études composé de membres du GS PENC formé pour donner des conseils techniques</a:t>
            </a:r>
            <a:endParaRPr lang="en-US" sz="2600" dirty="0"/>
          </a:p>
          <a:p>
            <a:r>
              <a:rPr lang="fr-FR" sz="2600" dirty="0"/>
              <a:t>Examen systématique interagences de la documentation pour élaborer des documents d’orientation et de renforcement des capacités fondés sur des données probantes</a:t>
            </a:r>
            <a:endParaRPr lang="en-US" sz="2600" dirty="0"/>
          </a:p>
          <a:p>
            <a:pPr lvl="1"/>
            <a:r>
              <a:rPr lang="fr-FR" sz="2200" dirty="0"/>
              <a:t>Considérations</a:t>
            </a:r>
            <a:r>
              <a:rPr lang="en-US" sz="2200" dirty="0"/>
              <a:t> </a:t>
            </a:r>
            <a:r>
              <a:rPr lang="fr-FR" sz="2200" dirty="0"/>
              <a:t>clés</a:t>
            </a:r>
          </a:p>
          <a:p>
            <a:pPr lvl="1"/>
            <a:r>
              <a:rPr lang="en-US" sz="2200" dirty="0"/>
              <a:t>Guide de </a:t>
            </a:r>
            <a:r>
              <a:rPr lang="fr-FR" sz="2200" dirty="0"/>
              <a:t>réflexion</a:t>
            </a:r>
            <a:r>
              <a:rPr lang="en-US" sz="2200" dirty="0"/>
              <a:t> pour le terrain</a:t>
            </a:r>
          </a:p>
          <a:p>
            <a:pPr lvl="1"/>
            <a:r>
              <a:rPr lang="en-US" sz="2200" dirty="0"/>
              <a:t>Document de </a:t>
            </a:r>
            <a:r>
              <a:rPr lang="fr-FR" sz="2200" dirty="0"/>
              <a:t>définitions</a:t>
            </a:r>
          </a:p>
          <a:p>
            <a:pPr lvl="1"/>
            <a:r>
              <a:rPr lang="fr-FR" sz="2200" dirty="0"/>
              <a:t>Programme de renforcement des capacités avec des modules en face à face</a:t>
            </a:r>
          </a:p>
          <a:p>
            <a:pPr lvl="1"/>
            <a:r>
              <a:rPr lang="fr-FR" sz="2200" dirty="0"/>
              <a:t>Série de vidéos d'apprentissage en ligne</a:t>
            </a:r>
          </a:p>
          <a:p>
            <a:pPr>
              <a:buFont typeface="Arial" panose="020B0604020202020204" pitchFamily="34" charset="0"/>
              <a:buChar char="•"/>
            </a:pPr>
            <a:r>
              <a:rPr lang="fr-FR" sz="2600" dirty="0"/>
              <a:t>Financement de démarrage du pays pilote</a:t>
            </a:r>
            <a:endParaRPr lang="en-US" sz="2600" dirty="0"/>
          </a:p>
        </p:txBody>
      </p:sp>
    </p:spTree>
    <p:extLst>
      <p:ext uri="{BB962C8B-B14F-4D97-AF65-F5344CB8AC3E}">
        <p14:creationId xmlns:p14="http://schemas.microsoft.com/office/powerpoint/2010/main" val="312042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Renforcer les initiatives de protection de l'enfance au niveau communautaire</a:t>
            </a:r>
            <a:endParaRPr lang="en-US" dirty="0"/>
          </a:p>
        </p:txBody>
      </p:sp>
      <p:sp>
        <p:nvSpPr>
          <p:cNvPr id="3" name="Text Placeholder 2"/>
          <p:cNvSpPr>
            <a:spLocks noGrp="1"/>
          </p:cNvSpPr>
          <p:nvPr>
            <p:ph type="body" sz="quarter" idx="10"/>
          </p:nvPr>
        </p:nvSpPr>
        <p:spPr>
          <a:xfrm>
            <a:off x="656022" y="2045246"/>
            <a:ext cx="10820015" cy="571500"/>
          </a:xfrm>
        </p:spPr>
        <p:txBody>
          <a:bodyPr>
            <a:normAutofit/>
          </a:bodyPr>
          <a:lstStyle/>
          <a:p>
            <a:r>
              <a:rPr lang="fr-FR" dirty="0"/>
              <a:t>Pays pilotes: Soudan et Philippines</a:t>
            </a:r>
            <a:endParaRPr lang="en-US" dirty="0"/>
          </a:p>
        </p:txBody>
      </p:sp>
      <p:sp>
        <p:nvSpPr>
          <p:cNvPr id="4" name="Text Placeholder 3"/>
          <p:cNvSpPr>
            <a:spLocks noGrp="1"/>
          </p:cNvSpPr>
          <p:nvPr>
            <p:ph type="body" sz="quarter" idx="12"/>
          </p:nvPr>
        </p:nvSpPr>
        <p:spPr>
          <a:xfrm>
            <a:off x="1008235" y="2786068"/>
            <a:ext cx="10115587" cy="3729037"/>
          </a:xfrm>
          <a:solidFill>
            <a:schemeClr val="bg1"/>
          </a:solidFill>
        </p:spPr>
        <p:txBody>
          <a:bodyPr>
            <a:normAutofit/>
          </a:bodyPr>
          <a:lstStyle/>
          <a:p>
            <a:r>
              <a:rPr lang="fr-FR" sz="2200" dirty="0"/>
              <a:t>Travail avec les mécanismes sous-nationaux de coordination de la protection de l'enfance pour développer les documents d'orientation et de renforcement des capacités</a:t>
            </a:r>
            <a:r>
              <a:rPr lang="en-US" sz="2200" dirty="0"/>
              <a:t>:</a:t>
            </a:r>
          </a:p>
          <a:p>
            <a:pPr lvl="1"/>
            <a:r>
              <a:rPr lang="fr-FR" sz="2200" dirty="0"/>
              <a:t>Sont informés par des pratiques prometteuses au niveau du pays</a:t>
            </a:r>
          </a:p>
          <a:p>
            <a:pPr lvl="1"/>
            <a:r>
              <a:rPr lang="fr-FR" sz="2200" dirty="0"/>
              <a:t>Répondre aux besoins des professionnels sur le terrain</a:t>
            </a:r>
            <a:endParaRPr lang="en-US" sz="2200" dirty="0"/>
          </a:p>
          <a:p>
            <a:pPr lvl="1"/>
            <a:r>
              <a:rPr lang="fr-FR" sz="2200" dirty="0"/>
              <a:t>Accroitre la confiance et les compétences des professionnels lorsqu'ils travaillent avec les communautés pour proposer des approches de protection de l'enfance au niveau communautaire de haute qualité</a:t>
            </a:r>
            <a:endParaRPr lang="en-US" sz="2200" dirty="0"/>
          </a:p>
        </p:txBody>
      </p:sp>
    </p:spTree>
    <p:extLst>
      <p:ext uri="{BB962C8B-B14F-4D97-AF65-F5344CB8AC3E}">
        <p14:creationId xmlns:p14="http://schemas.microsoft.com/office/powerpoint/2010/main" val="2139122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Contenu du programme de renforcement des capacités</a:t>
            </a:r>
            <a:endParaRPr lang="en-US" dirty="0"/>
          </a:p>
        </p:txBody>
      </p:sp>
      <p:sp>
        <p:nvSpPr>
          <p:cNvPr id="3" name="Text Placeholder 2"/>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140585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6870975"/>
              </p:ext>
            </p:extLst>
          </p:nvPr>
        </p:nvGraphicFramePr>
        <p:xfrm>
          <a:off x="3568632" y="137154"/>
          <a:ext cx="8046719" cy="6553205"/>
        </p:xfrm>
        <a:graphic>
          <a:graphicData uri="http://schemas.openxmlformats.org/drawingml/2006/table">
            <a:tbl>
              <a:tblPr firstRow="1" firstCol="1" bandRow="1"/>
              <a:tblGrid>
                <a:gridCol w="8046719">
                  <a:extLst>
                    <a:ext uri="{9D8B030D-6E8A-4147-A177-3AD203B41FA5}">
                      <a16:colId xmlns:a16="http://schemas.microsoft.com/office/drawing/2014/main" val="20000"/>
                    </a:ext>
                  </a:extLst>
                </a:gridCol>
              </a:tblGrid>
              <a:tr h="362031">
                <a:tc>
                  <a:txBody>
                    <a:bodyPr/>
                    <a:lstStyle/>
                    <a:p>
                      <a:pPr marL="0" marR="0" algn="l">
                        <a:lnSpc>
                          <a:spcPct val="115000"/>
                        </a:lnSpc>
                        <a:spcBef>
                          <a:spcPts val="0"/>
                        </a:spcBef>
                        <a:spcAft>
                          <a:spcPts val="0"/>
                        </a:spcAft>
                      </a:pPr>
                      <a:r>
                        <a:rPr lang="en-US"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Module 1: </a:t>
                      </a:r>
                      <a:r>
                        <a:rPr lang="fr-FR" sz="1200" b="1" noProof="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Fondements</a:t>
                      </a:r>
                      <a:r>
                        <a:rPr lang="en-US"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des </a:t>
                      </a:r>
                      <a:r>
                        <a:rPr lang="fr-FR" sz="1200" b="1" noProof="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pratiques</a:t>
                      </a:r>
                      <a:r>
                        <a:rPr lang="en-US"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200" b="1" noProof="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prometteuses</a:t>
                      </a:r>
                      <a:endParaRPr lang="fr-FR"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10000"/>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M1.S1: </a:t>
                      </a:r>
                      <a:r>
                        <a:rPr lang="fr-FR" sz="1100" dirty="0">
                          <a:effectLst/>
                          <a:latin typeface="Calibri" panose="020F0502020204030204" pitchFamily="34" charset="0"/>
                          <a:ea typeface="Calibri" panose="020F0502020204030204" pitchFamily="34" charset="0"/>
                          <a:cs typeface="Times New Roman" panose="02020603050405020304" pitchFamily="18" charset="0"/>
                        </a:rPr>
                        <a:t>Approches au niveau communautaire de la protection de l'enfance: Définir notre travail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M1.S2: </a:t>
                      </a:r>
                      <a:r>
                        <a:rPr lang="fr-FR" sz="1100" dirty="0">
                          <a:effectLst/>
                          <a:latin typeface="Calibri" panose="020F0502020204030204" pitchFamily="34" charset="0"/>
                          <a:ea typeface="Calibri" panose="020F0502020204030204" pitchFamily="34" charset="0"/>
                          <a:cs typeface="Times New Roman" panose="02020603050405020304" pitchFamily="18" charset="0"/>
                        </a:rPr>
                        <a:t>Cadre pour les approches au niveau communautaire de la protection de l'enfance: Écologie sociale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2"/>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M1.S3: </a:t>
                      </a:r>
                      <a:r>
                        <a:rPr lang="fr-FR" sz="1100" dirty="0">
                          <a:effectLst/>
                          <a:latin typeface="Calibri" panose="020F0502020204030204" pitchFamily="34" charset="0"/>
                          <a:ea typeface="Calibri" panose="020F0502020204030204" pitchFamily="34" charset="0"/>
                          <a:cs typeface="Times New Roman" panose="02020603050405020304" pitchFamily="18" charset="0"/>
                        </a:rPr>
                        <a:t>Cadre pour les approches au niveau communautaire de la protection de l'enfance: Systèmes de protection de l'enfance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M1.S4: </a:t>
                      </a:r>
                      <a:r>
                        <a:rPr lang="fr-FR" sz="1100" dirty="0">
                          <a:effectLst/>
                          <a:latin typeface="Calibri" panose="020F0502020204030204" pitchFamily="34" charset="0"/>
                          <a:ea typeface="Calibri" panose="020F0502020204030204" pitchFamily="34" charset="0"/>
                          <a:cs typeface="Times New Roman" panose="02020603050405020304" pitchFamily="18" charset="0"/>
                        </a:rPr>
                        <a:t>Considérations clés: Les moyens d’atteindre des niveaux plus élevés d’engagement et d’appropriation communautaires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4"/>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M1.S5: </a:t>
                      </a:r>
                      <a:r>
                        <a:rPr lang="fr-FR" sz="1100" dirty="0">
                          <a:effectLst/>
                          <a:latin typeface="Calibri" panose="020F0502020204030204" pitchFamily="34" charset="0"/>
                          <a:ea typeface="Calibri" panose="020F0502020204030204" pitchFamily="34" charset="0"/>
                          <a:cs typeface="Times New Roman" panose="02020603050405020304" pitchFamily="18" charset="0"/>
                        </a:rPr>
                        <a:t>Analyse de nos approches au niveau communautaire – Partie 1: Où en sommes-nous maintenant?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M1.S5: </a:t>
                      </a:r>
                      <a:r>
                        <a:rPr lang="fr-FR" sz="1100" dirty="0">
                          <a:effectLst/>
                          <a:latin typeface="Calibri" panose="020F0502020204030204" pitchFamily="34" charset="0"/>
                          <a:ea typeface="Calibri" panose="020F0502020204030204" pitchFamily="34" charset="0"/>
                          <a:cs typeface="Times New Roman" panose="02020603050405020304" pitchFamily="18" charset="0"/>
                        </a:rPr>
                        <a:t>Analyse de nos approches au niveau communautaire – Partie 2: Où voulons-nous aller?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6"/>
                  </a:ext>
                </a:extLst>
              </a:tr>
              <a:tr h="362031">
                <a:tc>
                  <a:txBody>
                    <a:bodyPr/>
                    <a:lstStyle/>
                    <a:p>
                      <a:pPr marL="0" marR="0" algn="l">
                        <a:lnSpc>
                          <a:spcPct val="115000"/>
                        </a:lnSpc>
                        <a:spcBef>
                          <a:spcPts val="0"/>
                        </a:spcBef>
                        <a:spcAft>
                          <a:spcPts val="0"/>
                        </a:spcAft>
                      </a:pPr>
                      <a:r>
                        <a:rPr lang="en-US"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Module 2: </a:t>
                      </a:r>
                      <a:r>
                        <a:rPr lang="fr-FR" sz="12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Accroître nos capacités d’engagement communautaire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10007"/>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M2.S1: </a:t>
                      </a:r>
                      <a:r>
                        <a:rPr lang="fr-FR" sz="1100" dirty="0">
                          <a:effectLst/>
                          <a:latin typeface="Calibri" panose="020F0502020204030204" pitchFamily="34" charset="0"/>
                          <a:ea typeface="Calibri" panose="020F0502020204030204" pitchFamily="34" charset="0"/>
                          <a:cs typeface="Times New Roman" panose="02020603050405020304" pitchFamily="18" charset="0"/>
                        </a:rPr>
                        <a:t>Méthodes et approches pour un engagement communautaire participatif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8"/>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M2:S2: </a:t>
                      </a:r>
                      <a:r>
                        <a:rPr lang="fr-FR" sz="1100" dirty="0">
                          <a:effectLst/>
                          <a:latin typeface="Calibri" panose="020F0502020204030204" pitchFamily="34" charset="0"/>
                          <a:ea typeface="Calibri" panose="020F0502020204030204" pitchFamily="34" charset="0"/>
                          <a:cs typeface="Times New Roman" panose="02020603050405020304" pitchFamily="18" charset="0"/>
                        </a:rPr>
                        <a:t>Faciliter les discussions sur les risques et la protection des enfants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9"/>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M2.S3: </a:t>
                      </a:r>
                      <a:r>
                        <a:rPr lang="fr-FR" sz="1100" dirty="0">
                          <a:effectLst/>
                          <a:latin typeface="Calibri" panose="020F0502020204030204" pitchFamily="34" charset="0"/>
                          <a:ea typeface="Calibri" panose="020F0502020204030204" pitchFamily="34" charset="0"/>
                          <a:cs typeface="Times New Roman" panose="02020603050405020304" pitchFamily="18" charset="0"/>
                        </a:rPr>
                        <a:t>État des lieux du contexte: Comment comprenons-nous les capacités et les risques de protection existants dans la communauté?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10"/>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M2.S4: </a:t>
                      </a:r>
                      <a:r>
                        <a:rPr lang="fr-FR" sz="1100" dirty="0">
                          <a:effectLst/>
                          <a:latin typeface="Calibri" panose="020F0502020204030204" pitchFamily="34" charset="0"/>
                          <a:ea typeface="Calibri" panose="020F0502020204030204" pitchFamily="34" charset="0"/>
                          <a:cs typeface="Times New Roman" panose="02020603050405020304" pitchFamily="18" charset="0"/>
                        </a:rPr>
                        <a:t>Comment identifier les risques associés au soutien externe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11"/>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M2.S5: </a:t>
                      </a:r>
                      <a:r>
                        <a:rPr lang="fr-FR" sz="1100" dirty="0">
                          <a:effectLst/>
                          <a:latin typeface="Calibri" panose="020F0502020204030204" pitchFamily="34" charset="0"/>
                          <a:ea typeface="Calibri" panose="020F0502020204030204" pitchFamily="34" charset="0"/>
                          <a:cs typeface="Times New Roman" panose="02020603050405020304" pitchFamily="18" charset="0"/>
                        </a:rPr>
                        <a:t>Comprendre les conceptions communautaires de la protection de l'enfance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12"/>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M2.S6: </a:t>
                      </a:r>
                      <a:r>
                        <a:rPr lang="fr-FR" sz="1100" dirty="0">
                          <a:effectLst/>
                          <a:latin typeface="Calibri" panose="020F0502020204030204" pitchFamily="34" charset="0"/>
                          <a:ea typeface="Calibri" panose="020F0502020204030204" pitchFamily="34" charset="0"/>
                          <a:cs typeface="Times New Roman" panose="02020603050405020304" pitchFamily="18" charset="0"/>
                        </a:rPr>
                        <a:t>Prioriser les préoccupations de la communauté en matière de protection de l'enfance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13"/>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M2.S7: </a:t>
                      </a:r>
                      <a:r>
                        <a:rPr lang="fr-FR" sz="1100" dirty="0">
                          <a:effectLst/>
                          <a:latin typeface="Calibri" panose="020F0502020204030204" pitchFamily="34" charset="0"/>
                          <a:ea typeface="Calibri" panose="020F0502020204030204" pitchFamily="34" charset="0"/>
                          <a:cs typeface="Times New Roman" panose="02020603050405020304" pitchFamily="18" charset="0"/>
                        </a:rPr>
                        <a:t>Comment soutenir une participation significative des enfants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14"/>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M2.S8: </a:t>
                      </a:r>
                      <a:r>
                        <a:rPr lang="fr-FR" sz="1100" dirty="0">
                          <a:effectLst/>
                          <a:latin typeface="Calibri" panose="020F0502020204030204" pitchFamily="34" charset="0"/>
                          <a:ea typeface="Calibri" panose="020F0502020204030204" pitchFamily="34" charset="0"/>
                          <a:cs typeface="Times New Roman" panose="02020603050405020304" pitchFamily="18" charset="0"/>
                        </a:rPr>
                        <a:t>Planification d’action avec les communautés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15"/>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M2.S9: </a:t>
                      </a:r>
                      <a:r>
                        <a:rPr lang="fr-FR" sz="1100" dirty="0">
                          <a:effectLst/>
                          <a:latin typeface="Calibri" panose="020F0502020204030204" pitchFamily="34" charset="0"/>
                          <a:ea typeface="Calibri" panose="020F0502020204030204" pitchFamily="34" charset="0"/>
                          <a:cs typeface="Times New Roman" panose="02020603050405020304" pitchFamily="18" charset="0"/>
                        </a:rPr>
                        <a:t>Comment faciliter les liens entre les systèmes officiels et non officiels de protection de l’enfance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16"/>
                  </a:ext>
                </a:extLst>
              </a:tr>
              <a:tr h="331862">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M2.S10: </a:t>
                      </a:r>
                      <a:r>
                        <a:rPr lang="fr-FR" sz="1100" dirty="0">
                          <a:effectLst/>
                          <a:latin typeface="Calibri" panose="020F0502020204030204" pitchFamily="34" charset="0"/>
                          <a:ea typeface="Calibri" panose="020F0502020204030204" pitchFamily="34" charset="0"/>
                          <a:cs typeface="Times New Roman" panose="02020603050405020304" pitchFamily="18" charset="0"/>
                        </a:rPr>
                        <a:t>Réflexion sur la qualité de notre partenariat avec les communautés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17"/>
                  </a:ext>
                </a:extLst>
              </a:tr>
              <a:tr h="519351">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M2.S11: </a:t>
                      </a:r>
                      <a:r>
                        <a:rPr lang="fr-FR" sz="1100" dirty="0">
                          <a:effectLst/>
                          <a:latin typeface="Calibri" panose="020F0502020204030204" pitchFamily="34" charset="0"/>
                          <a:ea typeface="Calibri" panose="020F0502020204030204" pitchFamily="34" charset="0"/>
                          <a:cs typeface="Times New Roman" panose="02020603050405020304" pitchFamily="18" charset="0"/>
                        </a:rPr>
                        <a:t>Protection de l’enfance au niveau communautaire dans l’action humanitaire: La nécessité d’un changement d’état d’esprit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18"/>
                  </a:ext>
                </a:extLst>
              </a:tr>
            </a:tbl>
          </a:graphicData>
        </a:graphic>
      </p:graphicFrame>
      <p:sp>
        <p:nvSpPr>
          <p:cNvPr id="2" name="TextBox 1"/>
          <p:cNvSpPr txBox="1"/>
          <p:nvPr/>
        </p:nvSpPr>
        <p:spPr>
          <a:xfrm>
            <a:off x="488360" y="582067"/>
            <a:ext cx="2602977" cy="5262979"/>
          </a:xfrm>
          <a:prstGeom prst="rect">
            <a:avLst/>
          </a:prstGeom>
          <a:noFill/>
        </p:spPr>
        <p:txBody>
          <a:bodyPr vert="horz" wrap="square" rtlCol="0">
            <a:spAutoFit/>
          </a:bodyPr>
          <a:lstStyle/>
          <a:p>
            <a:r>
              <a:rPr lang="fr-FR" sz="2800" dirty="0">
                <a:solidFill>
                  <a:schemeClr val="accent2">
                    <a:lumMod val="50000"/>
                  </a:schemeClr>
                </a:solidFill>
              </a:rPr>
              <a:t>Renforcer les</a:t>
            </a:r>
            <a:r>
              <a:rPr lang="fr-FR" sz="2800" dirty="0">
                <a:solidFill>
                  <a:srgbClr val="FF0000"/>
                </a:solidFill>
              </a:rPr>
              <a:t> </a:t>
            </a:r>
            <a:r>
              <a:rPr lang="fr-FR" sz="2800" dirty="0">
                <a:solidFill>
                  <a:schemeClr val="accent2">
                    <a:lumMod val="50000"/>
                  </a:schemeClr>
                </a:solidFill>
              </a:rPr>
              <a:t>approches au niveau communautaire de la protection de l’enfance dans l’action humanitaire: Programme de renforcement des capacités en face à face</a:t>
            </a:r>
            <a:endParaRPr lang="en-US" sz="2800" dirty="0">
              <a:solidFill>
                <a:schemeClr val="accent2">
                  <a:lumMod val="50000"/>
                </a:schemeClr>
              </a:solidFill>
            </a:endParaRPr>
          </a:p>
        </p:txBody>
      </p:sp>
    </p:spTree>
    <p:extLst>
      <p:ext uri="{BB962C8B-B14F-4D97-AF65-F5344CB8AC3E}">
        <p14:creationId xmlns:p14="http://schemas.microsoft.com/office/powerpoint/2010/main" val="253289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Série d'apprentissage en ligne sur la protection de l'enfance au niveau communautaire</a:t>
            </a:r>
            <a:endParaRPr lang="en-US" dirty="0"/>
          </a:p>
        </p:txBody>
      </p:sp>
      <p:sp>
        <p:nvSpPr>
          <p:cNvPr id="3" name="Text Placeholder 2"/>
          <p:cNvSpPr>
            <a:spLocks noGrp="1"/>
          </p:cNvSpPr>
          <p:nvPr>
            <p:ph type="body" sz="quarter" idx="10"/>
          </p:nvPr>
        </p:nvSpPr>
        <p:spPr>
          <a:xfrm>
            <a:off x="656022" y="1971675"/>
            <a:ext cx="10820015" cy="1463503"/>
          </a:xfrm>
        </p:spPr>
        <p:txBody>
          <a:bodyPr>
            <a:normAutofit fontScale="92500" lnSpcReduction="20000"/>
          </a:bodyPr>
          <a:lstStyle/>
          <a:p>
            <a:pPr>
              <a:lnSpc>
                <a:spcPct val="120000"/>
              </a:lnSpc>
            </a:pPr>
            <a:r>
              <a:rPr lang="fr-FR" sz="2400" dirty="0"/>
              <a:t>Objectif: inspirer l'opérationnalisation de la norme 17 de SMPE et de la nouvelle ressource inter-institutions, </a:t>
            </a:r>
            <a:r>
              <a:rPr lang="fr-FR" sz="2400" i="1" dirty="0"/>
              <a:t>Guide de réflexion pour le terrain: Approches au niveau communautaire de la protection de l’enfance dans l’intervention humanitaire </a:t>
            </a:r>
            <a:r>
              <a:rPr lang="fr-FR" sz="2400" dirty="0"/>
              <a:t>en:</a:t>
            </a:r>
            <a:endParaRPr lang="en-US" sz="2400" i="1" dirty="0"/>
          </a:p>
        </p:txBody>
      </p:sp>
      <p:sp>
        <p:nvSpPr>
          <p:cNvPr id="4" name="Text Placeholder 3"/>
          <p:cNvSpPr>
            <a:spLocks noGrp="1"/>
          </p:cNvSpPr>
          <p:nvPr>
            <p:ph type="body" sz="quarter" idx="12"/>
          </p:nvPr>
        </p:nvSpPr>
        <p:spPr>
          <a:xfrm>
            <a:off x="1136821" y="3620529"/>
            <a:ext cx="10339215" cy="3237471"/>
          </a:xfrm>
        </p:spPr>
        <p:txBody>
          <a:bodyPr>
            <a:normAutofit fontScale="40000" lnSpcReduction="20000"/>
          </a:bodyPr>
          <a:lstStyle/>
          <a:p>
            <a:pPr marL="342900" lvl="0" indent="-342900">
              <a:lnSpc>
                <a:spcPct val="140000"/>
              </a:lnSpc>
              <a:buFont typeface="Symbol" panose="05050102010706020507" pitchFamily="18" charset="2"/>
              <a:buChar char=""/>
            </a:pPr>
            <a:r>
              <a:rPr lang="fr-FR" sz="5000" dirty="0">
                <a:latin typeface="Helvetica Neue"/>
                <a:ea typeface="Calibri" panose="020F0502020204030204" pitchFamily="34" charset="0"/>
                <a:cs typeface="Calibri" panose="020F0502020204030204" pitchFamily="34" charset="0"/>
              </a:rPr>
              <a:t>Accroissant la visibilité, l'accessibilité et la familiarité avec la terminologie et les concepts clés</a:t>
            </a:r>
            <a:endParaRPr lang="en-US" sz="5000" dirty="0">
              <a:latin typeface="Helvetica Neue"/>
              <a:ea typeface="Calibri" panose="020F0502020204030204" pitchFamily="34" charset="0"/>
              <a:cs typeface="Times New Roman" panose="02020603050405020304" pitchFamily="18" charset="0"/>
            </a:endParaRPr>
          </a:p>
          <a:p>
            <a:pPr marL="342900" lvl="0" indent="-342900">
              <a:lnSpc>
                <a:spcPct val="140000"/>
              </a:lnSpc>
              <a:buFont typeface="Symbol" panose="05050102010706020507" pitchFamily="18" charset="2"/>
              <a:buChar char=""/>
            </a:pPr>
            <a:r>
              <a:rPr lang="fr-FR" sz="5000" dirty="0">
                <a:latin typeface="Helvetica Neue"/>
                <a:ea typeface="Calibri" panose="020F0502020204030204" pitchFamily="34" charset="0"/>
                <a:cs typeface="Calibri" panose="020F0502020204030204" pitchFamily="34" charset="0"/>
              </a:rPr>
              <a:t>Guidant les professionnels à réfléchir sur les pratiques actuelles à la lumière des recherches et de l'apprentissage</a:t>
            </a:r>
            <a:endParaRPr lang="en-US" sz="5000" dirty="0">
              <a:latin typeface="Helvetica Neue"/>
              <a:ea typeface="Calibri" panose="020F0502020204030204" pitchFamily="34" charset="0"/>
              <a:cs typeface="Times New Roman" panose="02020603050405020304" pitchFamily="18" charset="0"/>
            </a:endParaRPr>
          </a:p>
          <a:p>
            <a:pPr marL="342900" lvl="0" indent="-342900">
              <a:lnSpc>
                <a:spcPct val="140000"/>
              </a:lnSpc>
              <a:buFont typeface="Symbol" panose="05050102010706020507" pitchFamily="18" charset="2"/>
              <a:buChar char=""/>
            </a:pPr>
            <a:r>
              <a:rPr lang="fr-FR" sz="5000" dirty="0">
                <a:latin typeface="Helvetica Neue"/>
                <a:ea typeface="Calibri" panose="020F0502020204030204" pitchFamily="34" charset="0"/>
                <a:cs typeface="Calibri" panose="020F0502020204030204" pitchFamily="34" charset="0"/>
              </a:rPr>
              <a:t>Encourageant les acteurs de la protection de l'enfance à s'engager dans des conversations dirigées par leurs pairs pour lier l'utilisation pratique des ressources mises en évidence dans la série aux réflexions sur le changement de notre façon de penser et de travailler avec les communautés dans les contextes humanitaires</a:t>
            </a:r>
            <a:r>
              <a:rPr lang="en-US" sz="5000" dirty="0">
                <a:latin typeface="Helvetica Neue"/>
                <a:ea typeface="Calibri" panose="020F0502020204030204" pitchFamily="34" charset="0"/>
                <a:cs typeface="Calibri" panose="020F0502020204030204" pitchFamily="34" charset="0"/>
              </a:rPr>
              <a:t>. </a:t>
            </a:r>
            <a:endParaRPr lang="en-US" sz="5000" dirty="0">
              <a:latin typeface="Helvetica Neu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24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Série d'apprentissage en ligne sur la protection de l'enfance au niveau communautaire</a:t>
            </a:r>
            <a:endParaRPr lang="en-US" dirty="0"/>
          </a:p>
        </p:txBody>
      </p:sp>
      <p:sp>
        <p:nvSpPr>
          <p:cNvPr id="12" name="TextBox 11"/>
          <p:cNvSpPr txBox="1"/>
          <p:nvPr/>
        </p:nvSpPr>
        <p:spPr>
          <a:xfrm>
            <a:off x="816930" y="2293546"/>
            <a:ext cx="4450809" cy="1569660"/>
          </a:xfrm>
          <a:prstGeom prst="rect">
            <a:avLst/>
          </a:prstGeom>
          <a:noFill/>
          <a:ln>
            <a:solidFill>
              <a:schemeClr val="accent2">
                <a:lumMod val="75000"/>
              </a:schemeClr>
            </a:solidFill>
          </a:ln>
        </p:spPr>
        <p:txBody>
          <a:bodyPr wrap="square" rtlCol="0">
            <a:spAutoFit/>
          </a:bodyPr>
          <a:lstStyle/>
          <a:p>
            <a:r>
              <a:rPr lang="en-US" sz="2400" b="1" dirty="0">
                <a:solidFill>
                  <a:schemeClr val="accent2">
                    <a:lumMod val="50000"/>
                  </a:schemeClr>
                </a:solidFill>
              </a:rPr>
              <a:t>Video 1:</a:t>
            </a:r>
            <a:r>
              <a:rPr lang="en-US" sz="2400" dirty="0"/>
              <a:t> </a:t>
            </a:r>
            <a:r>
              <a:rPr lang="fr-FR" sz="2400" dirty="0"/>
              <a:t>Opérationnaliser la norme 17: Approches au niveau communautaire de la protection de l'enfance </a:t>
            </a:r>
            <a:endParaRPr lang="en-US" sz="2400" dirty="0"/>
          </a:p>
        </p:txBody>
      </p:sp>
      <p:sp>
        <p:nvSpPr>
          <p:cNvPr id="13" name="TextBox 12"/>
          <p:cNvSpPr txBox="1"/>
          <p:nvPr/>
        </p:nvSpPr>
        <p:spPr>
          <a:xfrm>
            <a:off x="816930" y="4670356"/>
            <a:ext cx="4450809" cy="1569660"/>
          </a:xfrm>
          <a:prstGeom prst="rect">
            <a:avLst/>
          </a:prstGeom>
          <a:noFill/>
          <a:ln>
            <a:solidFill>
              <a:schemeClr val="accent2">
                <a:lumMod val="75000"/>
              </a:schemeClr>
            </a:solidFill>
          </a:ln>
        </p:spPr>
        <p:txBody>
          <a:bodyPr wrap="square" rtlCol="0">
            <a:spAutoFit/>
          </a:bodyPr>
          <a:lstStyle/>
          <a:p>
            <a:r>
              <a:rPr lang="en-US" sz="2400" b="1" dirty="0">
                <a:solidFill>
                  <a:schemeClr val="accent2">
                    <a:lumMod val="50000"/>
                  </a:schemeClr>
                </a:solidFill>
              </a:rPr>
              <a:t>Video 2: </a:t>
            </a:r>
            <a:r>
              <a:rPr lang="fr-FR" sz="2400" dirty="0"/>
              <a:t>Réflexion sur votre programmation au niveau communautaire actuelle</a:t>
            </a:r>
            <a:endParaRPr lang="en-US" sz="2400" dirty="0"/>
          </a:p>
          <a:p>
            <a:endParaRPr lang="en-US" sz="2400" dirty="0"/>
          </a:p>
        </p:txBody>
      </p:sp>
      <p:sp>
        <p:nvSpPr>
          <p:cNvPr id="14" name="TextBox 13"/>
          <p:cNvSpPr txBox="1"/>
          <p:nvPr/>
        </p:nvSpPr>
        <p:spPr>
          <a:xfrm>
            <a:off x="6972564" y="2293546"/>
            <a:ext cx="4450809" cy="1569660"/>
          </a:xfrm>
          <a:prstGeom prst="rect">
            <a:avLst/>
          </a:prstGeom>
          <a:noFill/>
          <a:ln>
            <a:solidFill>
              <a:schemeClr val="accent2">
                <a:lumMod val="75000"/>
              </a:schemeClr>
            </a:solidFill>
          </a:ln>
        </p:spPr>
        <p:txBody>
          <a:bodyPr wrap="square" rtlCol="0">
            <a:spAutoFit/>
          </a:bodyPr>
          <a:lstStyle/>
          <a:p>
            <a:r>
              <a:rPr lang="en-US" sz="2400" b="1" dirty="0">
                <a:solidFill>
                  <a:schemeClr val="accent2">
                    <a:lumMod val="50000"/>
                  </a:schemeClr>
                </a:solidFill>
              </a:rPr>
              <a:t>Video 3: </a:t>
            </a:r>
            <a:r>
              <a:rPr lang="fr-FR" sz="2400" dirty="0"/>
              <a:t>Considérations clés sur les approches au niveau communautaire de la protection de l'enfance </a:t>
            </a:r>
            <a:endParaRPr lang="en-US" sz="2400" dirty="0"/>
          </a:p>
        </p:txBody>
      </p:sp>
      <p:sp>
        <p:nvSpPr>
          <p:cNvPr id="15" name="TextBox 14"/>
          <p:cNvSpPr txBox="1"/>
          <p:nvPr/>
        </p:nvSpPr>
        <p:spPr>
          <a:xfrm>
            <a:off x="6972564" y="4301025"/>
            <a:ext cx="4450809" cy="1569660"/>
          </a:xfrm>
          <a:prstGeom prst="rect">
            <a:avLst/>
          </a:prstGeom>
          <a:noFill/>
          <a:ln>
            <a:solidFill>
              <a:schemeClr val="accent2">
                <a:lumMod val="75000"/>
              </a:schemeClr>
            </a:solidFill>
          </a:ln>
        </p:spPr>
        <p:txBody>
          <a:bodyPr wrap="square" rtlCol="0">
            <a:spAutoFit/>
          </a:bodyPr>
          <a:lstStyle/>
          <a:p>
            <a:r>
              <a:rPr lang="en-US" sz="2400" b="1" dirty="0">
                <a:solidFill>
                  <a:schemeClr val="accent2">
                    <a:lumMod val="50000"/>
                  </a:schemeClr>
                </a:solidFill>
              </a:rPr>
              <a:t>Video 4: </a:t>
            </a:r>
            <a:r>
              <a:rPr lang="fr-FR" sz="2400" dirty="0"/>
              <a:t>Protection de l’enfance au niveau communautaire dans l’action humanitaire: La nécessité d’un changement d’état d’esprit</a:t>
            </a:r>
            <a:endParaRPr lang="en-US" sz="2400" dirty="0"/>
          </a:p>
        </p:txBody>
      </p:sp>
    </p:spTree>
    <p:extLst>
      <p:ext uri="{BB962C8B-B14F-4D97-AF65-F5344CB8AC3E}">
        <p14:creationId xmlns:p14="http://schemas.microsoft.com/office/powerpoint/2010/main" val="1506696340"/>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2054</TotalTime>
  <Words>1338</Words>
  <Application>Microsoft Office PowerPoint</Application>
  <PresentationFormat>Widescreen</PresentationFormat>
  <Paragraphs>104</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Helvetica Neue</vt:lpstr>
      <vt:lpstr>Symbol</vt:lpstr>
      <vt:lpstr>Office Theme</vt:lpstr>
      <vt:lpstr>PowerPoint Presentation</vt:lpstr>
      <vt:lpstr>PowerPoint Presentation</vt:lpstr>
      <vt:lpstr>Groupe spécialisé pour la protection de l'enfance au niveau communautaire (GS PENC)</vt:lpstr>
      <vt:lpstr>Renforcer les initiatives de protection de l'enfance au niveau communautaire</vt:lpstr>
      <vt:lpstr>Renforcer les initiatives de protection de l'enfance au niveau communautaire</vt:lpstr>
      <vt:lpstr>Contenu du programme de renforcement des capacités</vt:lpstr>
      <vt:lpstr>PowerPoint Presentation</vt:lpstr>
      <vt:lpstr>Série d'apprentissage en ligne sur la protection de l'enfance au niveau communautaire</vt:lpstr>
      <vt:lpstr>Série d'apprentissage en ligne sur la protection de l'enfance au niveau communautaire</vt:lpstr>
      <vt:lpstr>But et objectifs</vt:lpstr>
      <vt:lpstr>Le but de cet atelier est d'améliorer les connaissances et les compétences des professionnels de la PE pour mettre en œuvre en toute confiance les approches efficaces au niveau communautaire.</vt:lpstr>
      <vt:lpstr>Contrat d'apprentissage</vt:lpstr>
      <vt:lpstr>Sur quoi devrions-nous nous mettre d'accord  pour avoir un atelier productif? </vt:lpstr>
      <vt:lpstr>PowerPoint Presentation</vt:lpstr>
      <vt:lpstr>Je vous remercie!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195</cp:revision>
  <dcterms:created xsi:type="dcterms:W3CDTF">2017-12-20T18:51:03Z</dcterms:created>
  <dcterms:modified xsi:type="dcterms:W3CDTF">2020-04-27T12:44:52Z</dcterms:modified>
</cp:coreProperties>
</file>