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32396" autoAdjust="0"/>
  </p:normalViewPr>
  <p:slideViewPr>
    <p:cSldViewPr snapToGrid="0">
      <p:cViewPr varScale="1">
        <p:scale>
          <a:sx n="23" d="100"/>
          <a:sy n="23" d="100"/>
        </p:scale>
        <p:origin x="804" y="2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handbook.spherestandards.org/en/cpms/#cpms_en_v1-g001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andbook.spherestandards.org/en/cpms/#ch04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4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mrmtools.org/mrm/mrmtk.html" TargetMode="External"/><Relationship Id="rId4" Type="http://schemas.openxmlformats.org/officeDocument/2006/relationships/hyperlink" Target="https://handbook.spherestandards.org/en/cpms/#ch14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6</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a:t>Contextualisation (adaptation to your specific context)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contextualization video on the Alliance’s </a:t>
            </a:r>
            <a:r>
              <a:rPr lang="en-US" dirty="0" err="1"/>
              <a:t>youtube</a:t>
            </a:r>
            <a:r>
              <a:rPr lang="en-US" dirty="0"/>
              <a:t> channel.</a:t>
            </a:r>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across all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6: Child Protection Monitoring</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first Pillar of Standards related to quality response, which are all common across all areas of child protection programming, applicable in all situations and contexts, during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level</a:t>
            </a:r>
            <a:r>
              <a:rPr lang="fr-FR" dirty="0"/>
              <a:t> of </a:t>
            </a:r>
            <a:r>
              <a:rPr lang="fr-FR" dirty="0" err="1"/>
              <a:t>quality</a:t>
            </a:r>
            <a:r>
              <a:rPr lang="fr-FR" dirty="0"/>
              <a:t> </a:t>
            </a:r>
            <a:r>
              <a:rPr lang="fr-FR" dirty="0" err="1"/>
              <a:t>we</a:t>
            </a:r>
            <a:r>
              <a:rPr lang="fr-FR" dirty="0"/>
              <a:t> are </a:t>
            </a:r>
            <a:r>
              <a:rPr lang="fr-FR" dirty="0" err="1"/>
              <a:t>aiming</a:t>
            </a:r>
            <a:r>
              <a:rPr lang="fr-FR" dirty="0"/>
              <a:t> to </a:t>
            </a:r>
            <a:r>
              <a:rPr lang="fr-FR" dirty="0" err="1"/>
              <a:t>reach</a:t>
            </a:r>
            <a:r>
              <a:rPr lang="fr-FR" dirty="0"/>
              <a:t> as </a:t>
            </a:r>
            <a:r>
              <a:rPr lang="fr-FR" dirty="0" err="1"/>
              <a:t>practionners</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Quality standards should be used in conjunction with all the rest of the Standards (7–28) &amp; </a:t>
            </a:r>
            <a:r>
              <a:rPr lang="fr-FR" dirty="0"/>
              <a:t>the </a:t>
            </a:r>
            <a:r>
              <a:rPr lang="fr-FR" i="1" dirty="0"/>
              <a:t>CPMS</a:t>
            </a:r>
            <a:r>
              <a:rPr lang="fr-FR" dirty="0"/>
              <a:t> </a:t>
            </a:r>
            <a:r>
              <a:rPr lang="fr-FR" dirty="0" err="1"/>
              <a:t>principles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This Standard </a:t>
            </a:r>
            <a:r>
              <a:rPr lang="fr-FR" dirty="0" err="1"/>
              <a:t>is</a:t>
            </a:r>
            <a:r>
              <a:rPr lang="fr-FR" dirty="0"/>
              <a:t> </a:t>
            </a:r>
            <a:r>
              <a:rPr lang="en-US" dirty="0"/>
              <a:t>complementary to the </a:t>
            </a:r>
            <a:r>
              <a:rPr lang="en-US" i="1" dirty="0">
                <a:hlinkClick r:id="rId3"/>
              </a:rPr>
              <a:t>Core Humanitarian Standard on Quality and Accountability (CHS)</a:t>
            </a:r>
            <a:r>
              <a:rPr lang="en-US" i="1" dirty="0"/>
              <a:t>,as a whole, </a:t>
            </a:r>
            <a:r>
              <a:rPr lang="en-US" dirty="0"/>
              <a:t>and to the </a:t>
            </a:r>
            <a:r>
              <a:rPr lang="fr-FR" dirty="0">
                <a:hlinkClick r:id="rId4"/>
              </a:rPr>
              <a:t>Child Protection </a:t>
            </a:r>
            <a:r>
              <a:rPr lang="fr-FR" dirty="0" err="1">
                <a:hlinkClick r:id="rId4"/>
              </a:rPr>
              <a:t>Analytical</a:t>
            </a:r>
            <a:r>
              <a:rPr lang="fr-FR" dirty="0">
                <a:hlinkClick r:id="rId4"/>
              </a:rPr>
              <a:t> Framework</a:t>
            </a:r>
            <a:r>
              <a:rPr lang="fr-FR" dirty="0"/>
              <a:t>, and </a:t>
            </a:r>
            <a:r>
              <a:rPr lang="en-US" dirty="0"/>
              <a:t>should be used together with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DEF: Child protection </a:t>
            </a:r>
            <a:r>
              <a:rPr lang="en-US" u="sng" dirty="0">
                <a:latin typeface="Arial"/>
                <a:ea typeface="Arial"/>
                <a:cs typeface="Arial"/>
                <a:sym typeface="Arial"/>
              </a:rPr>
              <a:t>situation monitoring </a:t>
            </a:r>
            <a:r>
              <a:rPr lang="en-US" dirty="0">
                <a:latin typeface="Arial"/>
                <a:ea typeface="Arial"/>
                <a:cs typeface="Arial"/>
                <a:sym typeface="Arial"/>
              </a:rPr>
              <a:t>refers to the regular and systematic examination (monitoring) of child protection risks, violations and capacities in a specific humanitarian context.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The purpose is to produce </a:t>
            </a:r>
            <a:r>
              <a:rPr lang="en-US" dirty="0">
                <a:effectLst/>
                <a:latin typeface="Arial" panose="020B0604020202020204" pitchFamily="34" charset="0"/>
              </a:rPr>
              <a:t>situational evidence on child protection risks and existing response capacities to inform and adapt the response. </a:t>
            </a:r>
            <a:r>
              <a:rPr lang="en-US" u="sng" dirty="0">
                <a:effectLst/>
                <a:latin typeface="Arial" panose="020B0604020202020204" pitchFamily="34" charset="0"/>
              </a:rPr>
              <a:t>Response monitoring </a:t>
            </a:r>
            <a:r>
              <a:rPr lang="en-US" dirty="0">
                <a:effectLst/>
                <a:latin typeface="Arial" panose="020B0604020202020204" pitchFamily="34" charset="0"/>
              </a:rPr>
              <a:t>is the ongoing and coordinated measurement of the humanitarian response in a  humanitarian context, i.e. activities planned and carried out by humanitarian actors.</a:t>
            </a: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a:t>
            </a:r>
            <a:r>
              <a:rPr lang="en-US" dirty="0">
                <a:latin typeface="Arial"/>
                <a:ea typeface="Arial"/>
                <a:cs typeface="Arial"/>
                <a:sym typeface="Arial"/>
              </a:rPr>
              <a:t>collection, management, analysis and use of CP monitoring must be done in a principled, safe and collaborative manner.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effectLst/>
                <a:latin typeface="Arial" panose="020B0604020202020204" pitchFamily="34" charset="0"/>
              </a:rPr>
              <a:t>Secondary data is any information taken from existing sources of information such as reports, assessment data, case management data, etc. Through a mix of quantitative and qualitative information sources, a preliminary situation analysis of child protection needs and capacities can be generated. A </a:t>
            </a:r>
            <a:r>
              <a:rPr lang="en-US" sz="1000" b="0" i="0" u="none" strike="noStrike" baseline="0" dirty="0">
                <a:latin typeface="HelveticaNeue-Light-Identity-H"/>
              </a:rPr>
              <a:t>secondary data review can help identify existing data and information, potential gaps and appropriate methods for addressing those gaps.</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This Standard links especially with the approach of </a:t>
            </a:r>
            <a:r>
              <a:rPr lang="en-US" b="1" dirty="0">
                <a:latin typeface="Arial"/>
                <a:ea typeface="Arial"/>
                <a:cs typeface="Arial"/>
                <a:sym typeface="Arial"/>
              </a:rPr>
              <a:t>prevention</a:t>
            </a:r>
            <a:r>
              <a:rPr lang="en-US" dirty="0">
                <a:latin typeface="Arial"/>
                <a:ea typeface="Arial"/>
                <a:cs typeface="Arial"/>
                <a:sym typeface="Arial"/>
              </a:rPr>
              <a:t>, intending to mitigate any risks to children and their families when </a:t>
            </a:r>
            <a:r>
              <a:rPr lang="fr-FR" dirty="0" err="1"/>
              <a:t>collecting</a:t>
            </a:r>
            <a:r>
              <a:rPr lang="fr-FR" dirty="0"/>
              <a:t>, </a:t>
            </a:r>
            <a:r>
              <a:rPr lang="fr-FR" dirty="0" err="1"/>
              <a:t>processing</a:t>
            </a:r>
            <a:r>
              <a:rPr lang="fr-FR" dirty="0"/>
              <a:t> and </a:t>
            </a:r>
            <a:r>
              <a:rPr lang="fr-FR" dirty="0" err="1"/>
              <a:t>keeping</a:t>
            </a:r>
            <a:r>
              <a:rPr lang="fr-FR" dirty="0"/>
              <a:t> records</a:t>
            </a:r>
            <a:r>
              <a:rPr lang="en-US" dirty="0">
                <a:latin typeface="Arial"/>
                <a:ea typeface="Arial"/>
                <a:cs typeface="Arial"/>
                <a:sym typeface="Aria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b="1" dirty="0">
              <a:latin typeface="Arial"/>
              <a:ea typeface="Arial"/>
              <a:cs typeface="Arial"/>
              <a:sym typeface="Arial"/>
            </a:endParaRPr>
          </a:p>
          <a:p>
            <a:pPr algn="l"/>
            <a:r>
              <a:rPr lang="en-US" b="1" dirty="0">
                <a:latin typeface="Arial"/>
                <a:ea typeface="Arial"/>
                <a:cs typeface="Arial"/>
                <a:sym typeface="Arial"/>
              </a:rPr>
              <a:t>Discussion Prompt: </a:t>
            </a:r>
            <a:r>
              <a:rPr lang="en-US" sz="1200" dirty="0">
                <a:latin typeface="Ink Free" panose="03080402000500000000" pitchFamily="66" charset="0"/>
              </a:rPr>
              <a:t>What can you </a:t>
            </a:r>
            <a:r>
              <a:rPr lang="fr-FR" sz="1200" dirty="0" err="1">
                <a:latin typeface="Ink Free" panose="03080402000500000000" pitchFamily="66" charset="0"/>
              </a:rPr>
              <a:t>inform</a:t>
            </a:r>
            <a:r>
              <a:rPr lang="fr-FR" sz="1200" dirty="0">
                <a:latin typeface="Ink Free" panose="03080402000500000000" pitchFamily="66" charset="0"/>
              </a:rPr>
              <a:t> and influence </a:t>
            </a:r>
            <a:r>
              <a:rPr lang="fr-FR" sz="1200" dirty="0" err="1">
                <a:latin typeface="Ink Free" panose="03080402000500000000" pitchFamily="66" charset="0"/>
              </a:rPr>
              <a:t>with</a:t>
            </a:r>
            <a:r>
              <a:rPr lang="fr-FR" sz="1200" dirty="0">
                <a:latin typeface="Ink Free" panose="03080402000500000000" pitchFamily="66" charset="0"/>
              </a:rPr>
              <a:t> </a:t>
            </a:r>
            <a:r>
              <a:rPr lang="fr-FR" sz="1200" dirty="0" err="1">
                <a:latin typeface="Ink Free" panose="03080402000500000000" pitchFamily="66" charset="0"/>
              </a:rPr>
              <a:t>it</a:t>
            </a:r>
            <a:r>
              <a:rPr lang="fr-FR" sz="1200" dirty="0">
                <a:latin typeface="Ink Free" panose="03080402000500000000" pitchFamily="66" charset="0"/>
              </a:rPr>
              <a:t>?</a:t>
            </a:r>
          </a:p>
          <a:p>
            <a:r>
              <a:rPr lang="fr-FR" dirty="0"/>
              <a:t>-&gt;</a:t>
            </a:r>
            <a:r>
              <a:rPr lang="en-US" dirty="0"/>
              <a:t>Child protection monitoring informs and influences:</a:t>
            </a:r>
          </a:p>
          <a:p>
            <a:pPr>
              <a:buFont typeface="Arial" panose="020B0604020202020204" pitchFamily="34" charset="0"/>
              <a:buChar char="•"/>
            </a:pPr>
            <a:r>
              <a:rPr lang="en-US" dirty="0">
                <a:solidFill>
                  <a:srgbClr val="B496A5"/>
                </a:solidFill>
                <a:effectLst/>
              </a:rPr>
              <a:t>Prevention and response activities at individual, family and community levels;</a:t>
            </a:r>
          </a:p>
          <a:p>
            <a:pPr>
              <a:buFont typeface="Arial" panose="020B0604020202020204" pitchFamily="34" charset="0"/>
              <a:buChar char="•"/>
            </a:pPr>
            <a:r>
              <a:rPr lang="en-US" dirty="0">
                <a:solidFill>
                  <a:srgbClr val="B496A5"/>
                </a:solidFill>
                <a:effectLst/>
              </a:rPr>
              <a:t>Advocacy that respects, protects, promotes and fulfils the rights of children as outlined in relevant national and international laws and resolutions; and</a:t>
            </a:r>
          </a:p>
          <a:p>
            <a:pPr>
              <a:buFont typeface="Arial" panose="020B0604020202020204" pitchFamily="34" charset="0"/>
              <a:buChar char="•"/>
            </a:pPr>
            <a:r>
              <a:rPr lang="en-US" dirty="0">
                <a:solidFill>
                  <a:srgbClr val="B496A5"/>
                </a:solidFill>
                <a:effectLst/>
              </a:rPr>
              <a:t>Priority-setting so that interventions address children’s most serious protection risks and gaps.</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6 states: </a:t>
            </a:r>
            <a:r>
              <a:rPr lang="en-US" dirty="0"/>
              <a:t>“Objective and timely data and information on child protection risks are collected, managed, </a:t>
            </a:r>
            <a:r>
              <a:rPr lang="en-US" dirty="0" err="1"/>
              <a:t>analysed</a:t>
            </a:r>
            <a:r>
              <a:rPr lang="en-US" dirty="0"/>
              <a:t> and used in a principled, safe and collaborative manner to enable evidence-informed prevention and response actions.”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r>
              <a:rPr lang="en-US" dirty="0"/>
              <a:t>The design, implementation and evaluation of child protection monitoring systems should follow the PIM principles:</a:t>
            </a:r>
          </a:p>
          <a:p>
            <a:pPr>
              <a:buFont typeface="Arial" panose="020B0604020202020204" pitchFamily="34" charset="0"/>
              <a:buChar char="•"/>
            </a:pPr>
            <a:r>
              <a:rPr lang="en-US" dirty="0">
                <a:solidFill>
                  <a:srgbClr val="B496A5"/>
                </a:solidFill>
                <a:effectLst/>
              </a:rPr>
              <a:t>People-</a:t>
            </a:r>
            <a:r>
              <a:rPr lang="en-US" dirty="0" err="1">
                <a:solidFill>
                  <a:srgbClr val="B496A5"/>
                </a:solidFill>
                <a:effectLst/>
              </a:rPr>
              <a:t>centred</a:t>
            </a:r>
            <a:r>
              <a:rPr lang="en-US" dirty="0">
                <a:solidFill>
                  <a:srgbClr val="B496A5"/>
                </a:solidFill>
                <a:effectLst/>
              </a:rPr>
              <a:t> and inclusive;</a:t>
            </a:r>
          </a:p>
          <a:p>
            <a:pPr>
              <a:buFont typeface="Arial" panose="020B0604020202020204" pitchFamily="34" charset="0"/>
              <a:buChar char="•"/>
            </a:pPr>
            <a:r>
              <a:rPr lang="en-US" dirty="0">
                <a:solidFill>
                  <a:srgbClr val="B496A5"/>
                </a:solidFill>
                <a:effectLst/>
              </a:rPr>
              <a:t>Do no harm;</a:t>
            </a:r>
          </a:p>
          <a:p>
            <a:pPr>
              <a:buFont typeface="Arial" panose="020B0604020202020204" pitchFamily="34" charset="0"/>
              <a:buChar char="•"/>
            </a:pPr>
            <a:r>
              <a:rPr lang="en-US" dirty="0">
                <a:solidFill>
                  <a:srgbClr val="B496A5"/>
                </a:solidFill>
                <a:effectLst/>
              </a:rPr>
              <a:t>Defined purpose;</a:t>
            </a:r>
          </a:p>
          <a:p>
            <a:pPr>
              <a:buFont typeface="Arial" panose="020B0604020202020204" pitchFamily="34" charset="0"/>
              <a:buChar char="•"/>
            </a:pPr>
            <a:r>
              <a:rPr lang="en-US" dirty="0">
                <a:solidFill>
                  <a:srgbClr val="B496A5"/>
                </a:solidFill>
                <a:effectLst/>
              </a:rPr>
              <a:t>Informed consent/assent and confidentiality;</a:t>
            </a:r>
          </a:p>
          <a:p>
            <a:pPr>
              <a:buFont typeface="Arial" panose="020B0604020202020204" pitchFamily="34" charset="0"/>
              <a:buChar char="•"/>
            </a:pPr>
            <a:r>
              <a:rPr lang="en-US" dirty="0">
                <a:solidFill>
                  <a:srgbClr val="B496A5"/>
                </a:solidFill>
                <a:effectLst/>
              </a:rPr>
              <a:t>Data responsibility, protection and security;</a:t>
            </a:r>
          </a:p>
          <a:p>
            <a:pPr>
              <a:buFont typeface="Arial" panose="020B0604020202020204" pitchFamily="34" charset="0"/>
              <a:buChar char="•"/>
            </a:pPr>
            <a:r>
              <a:rPr lang="en-US" dirty="0">
                <a:solidFill>
                  <a:srgbClr val="B496A5"/>
                </a:solidFill>
                <a:effectLst/>
              </a:rPr>
              <a:t>Competency and capacity;</a:t>
            </a:r>
          </a:p>
          <a:p>
            <a:pPr>
              <a:buFont typeface="Arial" panose="020B0604020202020204" pitchFamily="34" charset="0"/>
              <a:buChar char="•"/>
            </a:pPr>
            <a:r>
              <a:rPr lang="en-US" dirty="0">
                <a:solidFill>
                  <a:srgbClr val="B496A5"/>
                </a:solidFill>
                <a:effectLst/>
              </a:rPr>
              <a:t>Impartiality; and</a:t>
            </a:r>
          </a:p>
          <a:p>
            <a:pPr>
              <a:buFont typeface="Arial" panose="020B0604020202020204" pitchFamily="34" charset="0"/>
              <a:buChar char="•"/>
            </a:pPr>
            <a:r>
              <a:rPr lang="en-US" dirty="0">
                <a:solidFill>
                  <a:srgbClr val="B496A5"/>
                </a:solidFill>
                <a:effectLst/>
              </a:rPr>
              <a:t>Coordination and collaboration.</a:t>
            </a:r>
          </a:p>
          <a:p>
            <a:r>
              <a:rPr lang="en-US" dirty="0"/>
              <a:t>These principles must be applied in addition to the </a:t>
            </a:r>
            <a:r>
              <a:rPr lang="en-US" i="1" dirty="0"/>
              <a:t>CPMS</a:t>
            </a:r>
            <a:r>
              <a:rPr lang="en-US" dirty="0"/>
              <a:t> </a:t>
            </a:r>
            <a:r>
              <a:rPr lang="en-US" dirty="0">
                <a:hlinkClick r:id="rId3"/>
              </a:rPr>
              <a:t>Principles</a:t>
            </a:r>
            <a:r>
              <a:rPr lang="en-US" dirty="0"/>
              <a:t>.</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WHAT DO YOU NEED to establish a Child Protection system? </a:t>
            </a:r>
          </a:p>
          <a:p>
            <a:pPr>
              <a:buFont typeface="Arial" panose="020B0604020202020204" pitchFamily="34" charset="0"/>
              <a:buChar char="•"/>
            </a:pPr>
            <a:r>
              <a:rPr lang="en-US" dirty="0"/>
              <a:t>Define the purpose of the child protection monitoring system and the information to be collected.</a:t>
            </a:r>
          </a:p>
          <a:p>
            <a:pPr>
              <a:buFont typeface="Arial" panose="020B0604020202020204" pitchFamily="34" charset="0"/>
              <a:buChar char="•"/>
            </a:pPr>
            <a:r>
              <a:rPr lang="en-US" dirty="0"/>
              <a:t>Map and assess existing sources of information.</a:t>
            </a:r>
          </a:p>
          <a:p>
            <a:pPr>
              <a:buFont typeface="Arial" panose="020B0604020202020204" pitchFamily="34" charset="0"/>
              <a:buChar char="•"/>
            </a:pPr>
            <a:r>
              <a:rPr lang="en-US" dirty="0"/>
              <a:t>Define a common set of </a:t>
            </a:r>
            <a:r>
              <a:rPr lang="en-US" dirty="0" err="1"/>
              <a:t>contextualised</a:t>
            </a:r>
            <a:r>
              <a:rPr lang="en-US" dirty="0"/>
              <a:t>, culturally appropriate indicators before beginning primary data collection.</a:t>
            </a:r>
          </a:p>
          <a:p>
            <a:pPr>
              <a:buFont typeface="Arial" panose="020B0604020202020204" pitchFamily="34" charset="0"/>
              <a:buChar char="•"/>
            </a:pPr>
            <a:r>
              <a:rPr lang="en-US" dirty="0"/>
              <a:t>Collaborate with other child protection actors, humanitarian sectors and stakeholders (including children) to identify and agree upon roles, responsibilities and methodologies for child protection monitoring, including child-led options.</a:t>
            </a:r>
          </a:p>
          <a:p>
            <a:pPr>
              <a:buFont typeface="Arial" panose="020B0604020202020204" pitchFamily="34" charset="0"/>
              <a:buChar char="•"/>
            </a:pPr>
            <a:r>
              <a:rPr lang="en-US" dirty="0"/>
              <a:t>Assess and mitigate the potential risks to children, families and communities during data collection, processing and storage.</a:t>
            </a:r>
          </a:p>
          <a:p>
            <a:pPr>
              <a:buFont typeface="Arial" panose="020B0604020202020204" pitchFamily="34" charset="0"/>
              <a:buChar char="•"/>
            </a:pPr>
            <a:r>
              <a:rPr lang="en-US" dirty="0"/>
              <a:t>Establish safe, responsible, purposeful and </a:t>
            </a:r>
            <a:r>
              <a:rPr lang="en-US" dirty="0" err="1"/>
              <a:t>harmonised</a:t>
            </a:r>
            <a:r>
              <a:rPr lang="en-US" dirty="0"/>
              <a:t> protocols for sharing information between relevant stakeholders.</a:t>
            </a:r>
          </a:p>
          <a:p>
            <a:pPr>
              <a:buFont typeface="Arial" panose="020B0604020202020204" pitchFamily="34" charset="0"/>
              <a:buChar char="•"/>
            </a:pPr>
            <a:r>
              <a:rPr lang="en-US" dirty="0"/>
              <a:t>Establish effective, timely and appropriate information sharing, referral processes, reporting schedules and templates for child protection monitoring that avoid duplication and </a:t>
            </a:r>
            <a:r>
              <a:rPr lang="en-US" dirty="0" err="1"/>
              <a:t>minimise</a:t>
            </a:r>
            <a:r>
              <a:rPr lang="en-US" dirty="0"/>
              <a:t> reporting burdens.</a:t>
            </a:r>
          </a:p>
          <a:p>
            <a:endParaRPr lang="fr-FR" dirty="0"/>
          </a:p>
          <a:p>
            <a:r>
              <a:rPr lang="fr-FR" dirty="0"/>
              <a:t>KEEP IN MIND:</a:t>
            </a:r>
          </a:p>
          <a:p>
            <a:pPr>
              <a:buFont typeface="Arial" panose="020B0604020202020204" pitchFamily="34" charset="0"/>
              <a:buChar char="•"/>
            </a:pPr>
            <a:r>
              <a:rPr lang="en-US" dirty="0"/>
              <a:t>staff who monitor child protection concerns can develop secondary trauma – we have to remember to provide them with psychosocial support to mitigate that</a:t>
            </a:r>
          </a:p>
          <a:p>
            <a:pPr>
              <a:buFont typeface="Arial" panose="020B0604020202020204" pitchFamily="34" charset="0"/>
              <a:buChar char="•"/>
            </a:pPr>
            <a:r>
              <a:rPr lang="en-US" dirty="0"/>
              <a:t>the best interests of the child and the informed consent/assent of children and/or caregivers when collecting information always have to be prioritized</a:t>
            </a:r>
          </a:p>
          <a:p>
            <a:pPr>
              <a:buFont typeface="Arial" panose="020B0604020202020204" pitchFamily="34" charset="0"/>
              <a:buChar char="•"/>
            </a:pPr>
            <a:r>
              <a:rPr lang="en-US" dirty="0"/>
              <a:t>under-reporting (the percentage of cases not reported) or over-reporting (cases reported multiple times) are possible and to </a:t>
            </a:r>
            <a:r>
              <a:rPr lang="fr-FR" dirty="0" err="1"/>
              <a:t>estimate</a:t>
            </a:r>
            <a:r>
              <a:rPr lang="fr-FR" dirty="0"/>
              <a:t> and/or analyse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ethics, principles and good practices are key in managing information. (See </a:t>
            </a:r>
            <a:r>
              <a:rPr lang="en-US" dirty="0">
                <a:hlinkClick r:id="rId3"/>
              </a:rPr>
              <a:t>Principles</a:t>
            </a:r>
            <a:r>
              <a:rPr lang="en-US" dirty="0"/>
              <a:t> and </a:t>
            </a:r>
            <a:r>
              <a:rPr lang="en-US" dirty="0">
                <a:hlinkClick r:id="rId4"/>
              </a:rPr>
              <a:t>Standard 5</a:t>
            </a:r>
            <a:r>
              <a:rPr lang="en-US" dirty="0"/>
              <a:t>). The principle of Do Not harm should ALWAYS guide what we do! </a:t>
            </a:r>
            <a:r>
              <a:rPr lang="fr-FR" dirty="0"/>
              <a:t>Child relevant and </a:t>
            </a:r>
            <a:r>
              <a:rPr lang="fr-FR" dirty="0" err="1"/>
              <a:t>purposeful</a:t>
            </a:r>
            <a:r>
              <a:rPr lang="fr-FR" dirty="0"/>
              <a:t> participation </a:t>
            </a:r>
            <a:r>
              <a:rPr lang="fr-FR" dirty="0" err="1"/>
              <a:t>should</a:t>
            </a:r>
            <a:r>
              <a:rPr lang="fr-FR" dirty="0"/>
              <a:t> not </a:t>
            </a:r>
            <a:r>
              <a:rPr lang="fr-FR" dirty="0" err="1"/>
              <a:t>be</a:t>
            </a:r>
            <a:r>
              <a:rPr lang="fr-FR" dirty="0"/>
              <a:t> </a:t>
            </a:r>
            <a:r>
              <a:rPr lang="fr-FR" dirty="0" err="1"/>
              <a:t>forgotten</a:t>
            </a:r>
            <a:r>
              <a:rPr lang="fr-FR" dirty="0"/>
              <a:t> </a:t>
            </a:r>
            <a:r>
              <a:rPr lang="fr-FR" dirty="0" err="1"/>
              <a:t>when</a:t>
            </a:r>
            <a:r>
              <a:rPr lang="fr-FR" dirty="0"/>
              <a:t> </a:t>
            </a:r>
            <a:r>
              <a:rPr lang="fr-FR" dirty="0" err="1"/>
              <a:t>conducting</a:t>
            </a:r>
            <a:r>
              <a:rPr lang="fr-FR" dirty="0"/>
              <a:t> monitoring.</a:t>
            </a:r>
            <a:endParaRPr lang="en-US" dirty="0"/>
          </a:p>
          <a:p>
            <a:pPr marL="228600" indent="0">
              <a:buFont typeface="Arial" panose="020B0604020202020204" pitchFamily="34" charset="0"/>
              <a:buNone/>
            </a:pPr>
            <a:endParaRPr lang="fr-FR" dirty="0"/>
          </a:p>
          <a:p>
            <a:pPr marL="228600" indent="0">
              <a:buFont typeface="Arial" panose="020B0604020202020204" pitchFamily="34" charset="0"/>
              <a:buNone/>
            </a:pPr>
            <a:r>
              <a:rPr lang="fr-FR" dirty="0"/>
              <a:t>-------------**------------------</a:t>
            </a:r>
          </a:p>
          <a:p>
            <a:pPr marL="228600" indent="0">
              <a:buFont typeface="Arial" panose="020B0604020202020204" pitchFamily="34" charset="0"/>
              <a:buNone/>
            </a:pPr>
            <a:r>
              <a:rPr lang="fr-FR" i="1" dirty="0" err="1"/>
              <a:t>Facilitator</a:t>
            </a:r>
            <a:r>
              <a:rPr lang="fr-FR" i="1" dirty="0"/>
              <a:t>: If pertinent to </a:t>
            </a:r>
            <a:r>
              <a:rPr lang="fr-FR" i="1" dirty="0" err="1"/>
              <a:t>your</a:t>
            </a:r>
            <a:r>
              <a:rPr lang="fr-FR" i="1" dirty="0"/>
              <a:t> </a:t>
            </a:r>
            <a:r>
              <a:rPr lang="fr-FR" i="1" dirty="0" err="1"/>
              <a:t>context</a:t>
            </a:r>
            <a:r>
              <a:rPr lang="fr-FR" i="1" dirty="0"/>
              <a:t>, </a:t>
            </a:r>
            <a:r>
              <a:rPr lang="fr-FR" i="1" dirty="0" err="1"/>
              <a:t>you</a:t>
            </a:r>
            <a:r>
              <a:rPr lang="fr-FR" i="1" dirty="0"/>
              <a:t> can </a:t>
            </a:r>
            <a:r>
              <a:rPr lang="fr-FR" i="1" dirty="0" err="1"/>
              <a:t>also</a:t>
            </a:r>
            <a:r>
              <a:rPr lang="fr-FR" i="1" dirty="0"/>
              <a:t> mention &amp; </a:t>
            </a:r>
            <a:r>
              <a:rPr lang="fr-FR" i="1" dirty="0" err="1"/>
              <a:t>discuss</a:t>
            </a:r>
            <a:r>
              <a:rPr lang="fr-FR" i="1" dirty="0"/>
              <a:t> </a:t>
            </a:r>
            <a:r>
              <a:rPr lang="fr-FR" i="1" dirty="0" err="1"/>
              <a:t>here</a:t>
            </a:r>
            <a:r>
              <a:rPr lang="fr-FR" i="1" dirty="0"/>
              <a:t> the MRM </a:t>
            </a:r>
            <a:r>
              <a:rPr lang="fr-FR" i="1" dirty="0" err="1"/>
              <a:t>mechanism</a:t>
            </a:r>
            <a:r>
              <a:rPr lang="fr-FR" i="1" dirty="0"/>
              <a:t> &amp; p</a:t>
            </a:r>
            <a:r>
              <a:rPr lang="en-US" i="1" dirty="0" err="1"/>
              <a:t>rotocols</a:t>
            </a:r>
            <a:r>
              <a:rPr lang="en-US" i="1" dirty="0"/>
              <a:t>:</a:t>
            </a:r>
          </a:p>
          <a:p>
            <a:pPr marL="228600" indent="0">
              <a:buFont typeface="Arial" panose="020B0604020202020204" pitchFamily="34" charset="0"/>
              <a:buNone/>
            </a:pPr>
            <a:endParaRPr lang="en-US" i="1" dirty="0"/>
          </a:p>
          <a:p>
            <a:pPr marL="400050" indent="-171450">
              <a:buFont typeface="Arial" panose="020B0604020202020204" pitchFamily="34" charset="0"/>
              <a:buChar char="•"/>
            </a:pPr>
            <a:r>
              <a:rPr lang="en-US" i="1" dirty="0"/>
              <a:t>developed by the Country Task Force for Monitoring and Reporting on grave violations against children</a:t>
            </a:r>
          </a:p>
          <a:p>
            <a:pPr marL="400050" indent="-171450">
              <a:buFont typeface="Arial" panose="020B0604020202020204" pitchFamily="34" charset="0"/>
              <a:buChar char="•"/>
            </a:pPr>
            <a:r>
              <a:rPr lang="en-US" i="1" dirty="0"/>
              <a:t>DEF: systematic and comprehensive </a:t>
            </a:r>
            <a:r>
              <a:rPr lang="en-US" i="1" dirty="0">
                <a:solidFill>
                  <a:schemeClr val="bg2"/>
                </a:solidFill>
              </a:rPr>
              <a:t>m</a:t>
            </a:r>
            <a:r>
              <a:rPr lang="en-US" i="1" dirty="0">
                <a:solidFill>
                  <a:schemeClr val="bg2"/>
                </a:solidFill>
                <a:hlinkClick r:id="rId5">
                  <a:extLst>
                    <a:ext uri="{A12FA001-AC4F-418D-AE19-62706E023703}">
                      <ahyp:hlinkClr xmlns:ahyp="http://schemas.microsoft.com/office/drawing/2018/hyperlinkcolor" val="tx"/>
                    </a:ext>
                  </a:extLst>
                </a:hlinkClick>
              </a:rPr>
              <a:t>echanism (MRM)</a:t>
            </a:r>
            <a:r>
              <a:rPr lang="en-US" i="1" dirty="0">
                <a:solidFill>
                  <a:schemeClr val="bg2"/>
                </a:solidFill>
              </a:rPr>
              <a:t> </a:t>
            </a:r>
            <a:r>
              <a:rPr lang="en-US" i="1" dirty="0"/>
              <a:t>to provide timely, objective, accurate and reliable information on six grave violations against children committed in situations of armed conflict (or situations of concern). The violations monitored by the MRM are:</a:t>
            </a:r>
          </a:p>
          <a:p>
            <a:pPr marL="228600" indent="0">
              <a:buFontTx/>
              <a:buNone/>
            </a:pPr>
            <a:r>
              <a:rPr lang="en-US" i="1" dirty="0">
                <a:solidFill>
                  <a:srgbClr val="B496A5"/>
                </a:solidFill>
                <a:effectLst/>
              </a:rPr>
              <a:t>- Killing and maiming of children;</a:t>
            </a:r>
          </a:p>
          <a:p>
            <a:pPr marL="228600" indent="0">
              <a:buFontTx/>
              <a:buNone/>
            </a:pPr>
            <a:r>
              <a:rPr lang="en-US" i="1" dirty="0">
                <a:solidFill>
                  <a:srgbClr val="B496A5"/>
                </a:solidFill>
                <a:effectLst/>
              </a:rPr>
              <a:t>- Recruitment and use of children in armed forces or armed groups;</a:t>
            </a:r>
          </a:p>
          <a:p>
            <a:pPr marL="228600" indent="0">
              <a:buFontTx/>
              <a:buNone/>
            </a:pPr>
            <a:r>
              <a:rPr lang="en-US" i="1" dirty="0">
                <a:solidFill>
                  <a:srgbClr val="B496A5"/>
                </a:solidFill>
                <a:effectLst/>
              </a:rPr>
              <a:t>- Attacks on schools and hospitals;</a:t>
            </a:r>
          </a:p>
          <a:p>
            <a:pPr marL="228600" indent="0">
              <a:buFontTx/>
              <a:buNone/>
            </a:pPr>
            <a:r>
              <a:rPr lang="en-US" i="1" dirty="0">
                <a:solidFill>
                  <a:srgbClr val="B496A5"/>
                </a:solidFill>
                <a:effectLst/>
              </a:rPr>
              <a:t>- Rape and other forms of sexual violence against children;</a:t>
            </a:r>
          </a:p>
          <a:p>
            <a:pPr marL="228600" indent="0">
              <a:buFontTx/>
              <a:buNone/>
            </a:pPr>
            <a:r>
              <a:rPr lang="en-US" i="1" dirty="0">
                <a:solidFill>
                  <a:srgbClr val="B496A5"/>
                </a:solidFill>
                <a:effectLst/>
              </a:rPr>
              <a:t>- Abduction of children; and</a:t>
            </a:r>
          </a:p>
          <a:p>
            <a:pPr marL="400050" indent="-171450">
              <a:buFontTx/>
              <a:buChar char="-"/>
            </a:pPr>
            <a:r>
              <a:rPr lang="en-US" i="1" dirty="0">
                <a:solidFill>
                  <a:srgbClr val="B496A5"/>
                </a:solidFill>
                <a:effectLst/>
              </a:rPr>
              <a:t>Denial of humanitarian access to children.</a:t>
            </a:r>
          </a:p>
          <a:p>
            <a:pPr marL="228600" indent="0">
              <a:buFontTx/>
              <a:buNone/>
            </a:pPr>
            <a:r>
              <a:rPr lang="en-US" i="1" dirty="0"/>
              <a:t>The MRM provides this information to enhance the accountability and compliance of parties to conflict. The MRM does not provide the total number of grave violations committed against children. The MRM should be implemented by </a:t>
            </a:r>
            <a:r>
              <a:rPr lang="en-US" i="1" dirty="0" err="1"/>
              <a:t>specialised</a:t>
            </a:r>
            <a:r>
              <a:rPr lang="en-US" i="1" dirty="0"/>
              <a:t> actors with the ability to report and verify according to MRM standards.</a:t>
            </a:r>
            <a:endParaRPr lang="en-US" i="1" dirty="0">
              <a:solidFill>
                <a:srgbClr val="B496A5"/>
              </a:solidFill>
              <a:effectLst/>
            </a:endParaRPr>
          </a:p>
          <a:p>
            <a:pPr marL="400050" indent="-171450">
              <a:buFont typeface="Arial" panose="020B0604020202020204" pitchFamily="34" charset="0"/>
              <a:buChar char="•"/>
            </a:pP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25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6</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89677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handbook.spherestandards.org/en/cpms/#cpms_en_v1-g0010"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3932790" y="4297309"/>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6</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547385"/>
            <a:ext cx="9356678" cy="51651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Pillar 1 related to quality response</a:t>
            </a:r>
          </a:p>
          <a:p>
            <a:pPr marL="342900" indent="-342900">
              <a:spcBef>
                <a:spcPts val="0"/>
              </a:spcBef>
              <a:buClr>
                <a:schemeClr val="accent3"/>
              </a:buClr>
            </a:pPr>
            <a:r>
              <a:rPr lang="en-US" dirty="0">
                <a:solidFill>
                  <a:schemeClr val="bg2"/>
                </a:solidFill>
                <a:latin typeface="Helvetica Neue" panose="020B0604020202020204" charset="0"/>
              </a:rPr>
              <a:t>To be used w/ Standards </a:t>
            </a:r>
            <a:r>
              <a:rPr lang="en-US" dirty="0"/>
              <a:t>(7–28)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the </a:t>
            </a:r>
            <a:r>
              <a:rPr lang="fr-FR" i="1" dirty="0">
                <a:solidFill>
                  <a:schemeClr val="bg2"/>
                </a:solidFill>
                <a:latin typeface="Helvetica Neue" panose="020B0604020202020204" charset="0"/>
              </a:rPr>
              <a:t>CPMS</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principles</a:t>
            </a: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CHS &amp; </a:t>
            </a:r>
            <a:r>
              <a:rPr lang="fr-FR" dirty="0">
                <a:hlinkClick r:id="rId3"/>
              </a:rPr>
              <a:t>Child Protection </a:t>
            </a:r>
            <a:r>
              <a:rPr lang="fr-FR" dirty="0" err="1">
                <a:hlinkClick r:id="rId3"/>
              </a:rPr>
              <a:t>Analytical</a:t>
            </a:r>
            <a:r>
              <a:rPr lang="fr-FR" dirty="0">
                <a:hlinkClick r:id="rId3"/>
              </a:rPr>
              <a:t> Framework</a:t>
            </a:r>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sym typeface="Arial"/>
              </a:rPr>
              <a:t>CP risks, violations and capacities </a:t>
            </a:r>
          </a:p>
          <a:p>
            <a:pPr marL="342900" indent="-342900">
              <a:buClr>
                <a:schemeClr val="accent3"/>
              </a:buClr>
              <a:buSzPct val="100000"/>
            </a:pPr>
            <a:r>
              <a:rPr lang="en-US" dirty="0">
                <a:solidFill>
                  <a:schemeClr val="bg2"/>
                </a:solidFill>
                <a:sym typeface="Arial"/>
              </a:rPr>
              <a:t>Purpose</a:t>
            </a:r>
          </a:p>
          <a:p>
            <a:pPr marL="342900" indent="-342900">
              <a:buClr>
                <a:schemeClr val="accent3"/>
              </a:buClr>
              <a:buSzPct val="100000"/>
            </a:pPr>
            <a:r>
              <a:rPr lang="fr-FR" dirty="0" err="1">
                <a:solidFill>
                  <a:schemeClr val="bg2"/>
                </a:solidFill>
              </a:rPr>
              <a:t>Secondary</a:t>
            </a:r>
            <a:r>
              <a:rPr lang="fr-FR" dirty="0">
                <a:solidFill>
                  <a:schemeClr val="bg2"/>
                </a:solidFill>
              </a:rPr>
              <a:t> Data collection</a:t>
            </a:r>
            <a:endParaRPr lang="en-US" dirty="0">
              <a:solidFill>
                <a:schemeClr val="bg2"/>
              </a:solidFill>
            </a:endParaRPr>
          </a:p>
          <a:p>
            <a:pPr marL="0" indent="0">
              <a:buClr>
                <a:schemeClr val="accent3"/>
              </a:buClr>
              <a:buSzPct val="100000"/>
              <a:buNone/>
            </a:pPr>
            <a:endParaRPr lang="en-US" dirty="0">
              <a:solidFill>
                <a:schemeClr val="bg2"/>
              </a:solidFill>
              <a:latin typeface="Arial"/>
              <a:ea typeface="Arial"/>
              <a:cs typeface="Arial"/>
              <a:sym typeface="Aria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705977" y="5933654"/>
            <a:ext cx="4322432" cy="1384995"/>
          </a:xfrm>
          <a:prstGeom prst="rect">
            <a:avLst/>
          </a:prstGeom>
          <a:noFill/>
        </p:spPr>
        <p:txBody>
          <a:bodyPr wrap="square">
            <a:spAutoFit/>
          </a:bodyPr>
          <a:lstStyle/>
          <a:p>
            <a:pPr algn="r"/>
            <a:r>
              <a:rPr lang="en-US" sz="2800" dirty="0">
                <a:latin typeface="Ink Free" panose="03080402000500000000" pitchFamily="66" charset="0"/>
              </a:rPr>
              <a:t>What can you </a:t>
            </a:r>
            <a:r>
              <a:rPr lang="fr-FR" sz="2800" dirty="0" err="1">
                <a:latin typeface="Ink Free" panose="03080402000500000000" pitchFamily="66" charset="0"/>
              </a:rPr>
              <a:t>inform</a:t>
            </a:r>
            <a:r>
              <a:rPr lang="fr-FR" sz="2800" dirty="0">
                <a:latin typeface="Ink Free" panose="03080402000500000000" pitchFamily="66" charset="0"/>
              </a:rPr>
              <a:t> and influence </a:t>
            </a:r>
            <a:r>
              <a:rPr lang="fr-FR" sz="2800" dirty="0" err="1">
                <a:latin typeface="Ink Free" panose="03080402000500000000" pitchFamily="66" charset="0"/>
              </a:rPr>
              <a:t>with</a:t>
            </a:r>
            <a:r>
              <a:rPr lang="fr-FR" sz="2800" dirty="0">
                <a:latin typeface="Ink Free" panose="03080402000500000000" pitchFamily="66" charset="0"/>
              </a:rPr>
              <a:t> </a:t>
            </a:r>
            <a:r>
              <a:rPr lang="fr-FR" sz="2800" dirty="0" err="1">
                <a:latin typeface="Ink Free" panose="03080402000500000000" pitchFamily="66" charset="0"/>
              </a:rPr>
              <a:t>it</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59318" y="5670815"/>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7"/>
          <a:stretch>
            <a:fillRect/>
          </a:stretch>
        </p:blipFill>
        <p:spPr>
          <a:xfrm>
            <a:off x="8867193" y="3003291"/>
            <a:ext cx="852639" cy="851418"/>
          </a:xfrm>
          <a:prstGeom prst="rect">
            <a:avLst/>
          </a:prstGeom>
        </p:spPr>
      </p:pic>
      <p:pic>
        <p:nvPicPr>
          <p:cNvPr id="14" name="Google Shape;327;p14" descr="Screen Shot 2019-10-08 at 5.14.15 PM.png">
            <a:extLst>
              <a:ext uri="{FF2B5EF4-FFF2-40B4-BE49-F238E27FC236}">
                <a16:creationId xmlns:a16="http://schemas.microsoft.com/office/drawing/2014/main" id="{EA4867A9-B8F3-4DA8-B9B7-E1726DD04DC9}"/>
              </a:ext>
            </a:extLst>
          </p:cNvPr>
          <p:cNvPicPr preferRelativeResize="0"/>
          <p:nvPr/>
        </p:nvPicPr>
        <p:blipFill rotWithShape="1">
          <a:blip r:embed="rId8">
            <a:alphaModFix/>
          </a:blip>
          <a:srcRect/>
          <a:stretch/>
        </p:blipFill>
        <p:spPr>
          <a:xfrm>
            <a:off x="8820292" y="4518662"/>
            <a:ext cx="899540" cy="751039"/>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en-US" sz="2400" dirty="0"/>
              <a:t>Objective and timely data and information on child protection risks are collected, managed, </a:t>
            </a:r>
            <a:r>
              <a:rPr lang="en-US" sz="2400" dirty="0" err="1"/>
              <a:t>analysed</a:t>
            </a:r>
            <a:r>
              <a:rPr lang="en-US" sz="2400" dirty="0"/>
              <a:t> and used in a principled, safe and collaborative manner to enable evidence-informed prevention and response actions</a:t>
            </a:r>
            <a:r>
              <a:rPr lang="en-US" sz="2400" dirty="0">
                <a:solidFill>
                  <a:schemeClr val="bg2"/>
                </a:solidFill>
              </a:rPr>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556063" y="4533884"/>
            <a:ext cx="1498650" cy="1748091"/>
          </a:xfrm>
          <a:prstGeom prst="rect">
            <a:avLst/>
          </a:prstGeom>
          <a:noFill/>
          <a:ln>
            <a:noFill/>
          </a:ln>
        </p:spPr>
      </p:pic>
      <p:pic>
        <p:nvPicPr>
          <p:cNvPr id="3" name="Image 2">
            <a:extLst>
              <a:ext uri="{FF2B5EF4-FFF2-40B4-BE49-F238E27FC236}">
                <a16:creationId xmlns:a16="http://schemas.microsoft.com/office/drawing/2014/main" id="{31A63390-A35D-41A0-9E06-68BC9F653FC4}"/>
              </a:ext>
            </a:extLst>
          </p:cNvPr>
          <p:cNvPicPr>
            <a:picLocks noChangeAspect="1"/>
          </p:cNvPicPr>
          <p:nvPr/>
        </p:nvPicPr>
        <p:blipFill>
          <a:blip r:embed="rId4"/>
          <a:stretch>
            <a:fillRect/>
          </a:stretch>
        </p:blipFill>
        <p:spPr>
          <a:xfrm>
            <a:off x="1892998" y="603588"/>
            <a:ext cx="2824779" cy="779249"/>
          </a:xfrm>
          <a:prstGeom prst="rect">
            <a:avLst/>
          </a:prstGeom>
        </p:spPr>
      </p:pic>
      <p:sp>
        <p:nvSpPr>
          <p:cNvPr id="9" name="ZoneTexte 8">
            <a:extLst>
              <a:ext uri="{FF2B5EF4-FFF2-40B4-BE49-F238E27FC236}">
                <a16:creationId xmlns:a16="http://schemas.microsoft.com/office/drawing/2014/main" id="{573484D4-05CA-450F-A0D7-473083E4C066}"/>
              </a:ext>
            </a:extLst>
          </p:cNvPr>
          <p:cNvSpPr txBox="1"/>
          <p:nvPr/>
        </p:nvSpPr>
        <p:spPr>
          <a:xfrm>
            <a:off x="7006712" y="1154237"/>
            <a:ext cx="3947432" cy="5262979"/>
          </a:xfrm>
          <a:prstGeom prst="rect">
            <a:avLst/>
          </a:prstGeom>
          <a:noFill/>
        </p:spPr>
        <p:txBody>
          <a:bodyPr wrap="square">
            <a:spAutoFit/>
          </a:bodyPr>
          <a:lstStyle/>
          <a:p>
            <a:r>
              <a:rPr lang="en-US" sz="2400" b="1" dirty="0">
                <a:latin typeface="Helvetica Neue" panose="020B0604020202020204" charset="0"/>
              </a:rPr>
              <a:t>PIM principles</a:t>
            </a:r>
            <a:r>
              <a:rPr lang="en-US" sz="2400" dirty="0">
                <a:latin typeface="Helvetica Neue" panose="020B0604020202020204" charset="0"/>
              </a:rPr>
              <a:t>:</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People-</a:t>
            </a:r>
            <a:r>
              <a:rPr lang="en-US" sz="2400" dirty="0" err="1">
                <a:solidFill>
                  <a:schemeClr val="bg2"/>
                </a:solidFill>
                <a:effectLst/>
                <a:latin typeface="Helvetica Neue" panose="020B0604020202020204" charset="0"/>
              </a:rPr>
              <a:t>centred</a:t>
            </a:r>
            <a:r>
              <a:rPr lang="en-US" sz="2400" dirty="0">
                <a:solidFill>
                  <a:schemeClr val="bg2"/>
                </a:solidFill>
                <a:effectLst/>
                <a:latin typeface="Helvetica Neue" panose="020B0604020202020204" charset="0"/>
              </a:rPr>
              <a:t> and inclusive;</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Do no harm;</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Defined purpose;</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Informed consent/assent and confidentiality;</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Data responsibility, protection and security;</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Competency and capacity;</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Impartiality; and</a:t>
            </a:r>
          </a:p>
          <a:p>
            <a:pPr marL="342900" indent="-342900" algn="ctr">
              <a:buFont typeface="Wingdings" panose="05000000000000000000" pitchFamily="2" charset="2"/>
              <a:buChar char="ü"/>
            </a:pPr>
            <a:r>
              <a:rPr lang="en-US" sz="2400" dirty="0">
                <a:solidFill>
                  <a:schemeClr val="bg2"/>
                </a:solidFill>
                <a:effectLst/>
                <a:latin typeface="Helvetica Neue" panose="020B0604020202020204" charset="0"/>
              </a:rPr>
              <a:t>Coordination and collaboration.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2B93C-0FCA-4FE1-964E-D042A4A68C19}"/>
              </a:ext>
            </a:extLst>
          </p:cNvPr>
          <p:cNvSpPr>
            <a:spLocks noGrp="1"/>
          </p:cNvSpPr>
          <p:nvPr>
            <p:ph type="title"/>
          </p:nvPr>
        </p:nvSpPr>
        <p:spPr/>
        <p:txBody>
          <a:bodyPr/>
          <a:lstStyle/>
          <a:p>
            <a:r>
              <a:rPr lang="fr-FR" dirty="0"/>
              <a:t>Child protection monitoring system</a:t>
            </a:r>
          </a:p>
        </p:txBody>
      </p:sp>
      <p:sp>
        <p:nvSpPr>
          <p:cNvPr id="3" name="Espace réservé du contenu 2">
            <a:extLst>
              <a:ext uri="{FF2B5EF4-FFF2-40B4-BE49-F238E27FC236}">
                <a16:creationId xmlns:a16="http://schemas.microsoft.com/office/drawing/2014/main" id="{2F86ED03-8C9C-450E-951C-50E0D48BF12C}"/>
              </a:ext>
            </a:extLst>
          </p:cNvPr>
          <p:cNvSpPr>
            <a:spLocks noGrp="1"/>
          </p:cNvSpPr>
          <p:nvPr>
            <p:ph sz="half" idx="1"/>
          </p:nvPr>
        </p:nvSpPr>
        <p:spPr/>
        <p:txBody>
          <a:bodyPr>
            <a:normAutofit fontScale="92500" lnSpcReduction="10000"/>
          </a:bodyPr>
          <a:lstStyle/>
          <a:p>
            <a:pPr marL="50800" indent="0">
              <a:buNone/>
            </a:pPr>
            <a:r>
              <a:rPr lang="en-US" dirty="0"/>
              <a:t>WHAT DO YOU NEED? </a:t>
            </a:r>
            <a:endParaRPr lang="fr-FR" dirty="0"/>
          </a:p>
          <a:p>
            <a:r>
              <a:rPr lang="fr-FR" dirty="0" err="1"/>
              <a:t>Purpose</a:t>
            </a:r>
            <a:endParaRPr lang="fr-FR" dirty="0"/>
          </a:p>
          <a:p>
            <a:r>
              <a:rPr lang="fr-FR" dirty="0"/>
              <a:t>Sources of information</a:t>
            </a:r>
          </a:p>
          <a:p>
            <a:r>
              <a:rPr lang="fr-FR" dirty="0" err="1"/>
              <a:t>Contextualised</a:t>
            </a:r>
            <a:r>
              <a:rPr lang="fr-FR" dirty="0"/>
              <a:t>, </a:t>
            </a:r>
            <a:r>
              <a:rPr lang="fr-FR" dirty="0" err="1"/>
              <a:t>culturally</a:t>
            </a:r>
            <a:r>
              <a:rPr lang="fr-FR" dirty="0"/>
              <a:t> </a:t>
            </a:r>
            <a:r>
              <a:rPr lang="fr-FR" dirty="0" err="1"/>
              <a:t>appropriate</a:t>
            </a:r>
            <a:r>
              <a:rPr lang="fr-FR" dirty="0"/>
              <a:t> </a:t>
            </a:r>
            <a:r>
              <a:rPr lang="fr-FR" dirty="0" err="1"/>
              <a:t>indicators</a:t>
            </a:r>
            <a:endParaRPr lang="fr-FR" dirty="0"/>
          </a:p>
          <a:p>
            <a:r>
              <a:rPr lang="fr-FR" dirty="0" err="1"/>
              <a:t>Roles</a:t>
            </a:r>
            <a:r>
              <a:rPr lang="fr-FR" dirty="0"/>
              <a:t>, </a:t>
            </a:r>
            <a:r>
              <a:rPr lang="fr-FR" dirty="0" err="1"/>
              <a:t>responsibilities</a:t>
            </a:r>
            <a:r>
              <a:rPr lang="fr-FR" dirty="0"/>
              <a:t> and </a:t>
            </a:r>
            <a:r>
              <a:rPr lang="fr-FR" dirty="0" err="1"/>
              <a:t>methodologies</a:t>
            </a:r>
            <a:endParaRPr lang="fr-FR" dirty="0"/>
          </a:p>
          <a:p>
            <a:r>
              <a:rPr lang="fr-FR" dirty="0" err="1"/>
              <a:t>Potential</a:t>
            </a:r>
            <a:r>
              <a:rPr lang="fr-FR" dirty="0"/>
              <a:t> </a:t>
            </a:r>
            <a:r>
              <a:rPr lang="fr-FR" dirty="0" err="1"/>
              <a:t>risks</a:t>
            </a:r>
            <a:endParaRPr lang="fr-FR" dirty="0"/>
          </a:p>
          <a:p>
            <a:r>
              <a:rPr lang="fr-FR" dirty="0"/>
              <a:t>Sharing </a:t>
            </a:r>
            <a:r>
              <a:rPr lang="fr-FR" dirty="0" err="1"/>
              <a:t>protocols</a:t>
            </a:r>
            <a:endParaRPr lang="fr-FR" dirty="0"/>
          </a:p>
          <a:p>
            <a:r>
              <a:rPr lang="fr-FR" dirty="0" err="1"/>
              <a:t>Referral</a:t>
            </a:r>
            <a:r>
              <a:rPr lang="fr-FR" dirty="0"/>
              <a:t> </a:t>
            </a:r>
            <a:r>
              <a:rPr lang="fr-FR" dirty="0" err="1"/>
              <a:t>processes</a:t>
            </a:r>
            <a:endParaRPr lang="fr-FR" dirty="0"/>
          </a:p>
          <a:p>
            <a:pPr marL="50800" indent="0">
              <a:buNone/>
            </a:pPr>
            <a:endParaRPr lang="fr-FR" dirty="0"/>
          </a:p>
        </p:txBody>
      </p:sp>
      <p:sp>
        <p:nvSpPr>
          <p:cNvPr id="4" name="Espace réservé du contenu 3">
            <a:extLst>
              <a:ext uri="{FF2B5EF4-FFF2-40B4-BE49-F238E27FC236}">
                <a16:creationId xmlns:a16="http://schemas.microsoft.com/office/drawing/2014/main" id="{2EF667A6-F356-48D0-94DE-9BB5C2096F2F}"/>
              </a:ext>
            </a:extLst>
          </p:cNvPr>
          <p:cNvSpPr>
            <a:spLocks noGrp="1"/>
          </p:cNvSpPr>
          <p:nvPr>
            <p:ph sz="half" idx="2"/>
          </p:nvPr>
        </p:nvSpPr>
        <p:spPr>
          <a:xfrm>
            <a:off x="7010400" y="2506662"/>
            <a:ext cx="5181600" cy="4351338"/>
          </a:xfrm>
        </p:spPr>
        <p:txBody>
          <a:bodyPr>
            <a:normAutofit fontScale="92500" lnSpcReduction="10000"/>
          </a:bodyPr>
          <a:lstStyle/>
          <a:p>
            <a:pPr marL="50800" indent="0">
              <a:buNone/>
            </a:pPr>
            <a:r>
              <a:rPr lang="fr-FR" dirty="0"/>
              <a:t>KEEP IN MIND</a:t>
            </a:r>
          </a:p>
          <a:p>
            <a:r>
              <a:rPr lang="fr-FR" dirty="0" err="1"/>
              <a:t>Secondary</a:t>
            </a:r>
            <a:r>
              <a:rPr lang="fr-FR" dirty="0"/>
              <a:t> trauma</a:t>
            </a:r>
          </a:p>
          <a:p>
            <a:r>
              <a:rPr lang="en-US" dirty="0"/>
              <a:t>Best interests of the child</a:t>
            </a:r>
            <a:endParaRPr lang="fr-FR" dirty="0"/>
          </a:p>
          <a:p>
            <a:r>
              <a:rPr lang="fr-FR" dirty="0"/>
              <a:t>Under/over-</a:t>
            </a:r>
            <a:r>
              <a:rPr lang="fr-FR" dirty="0" err="1"/>
              <a:t>reporting</a:t>
            </a:r>
            <a:endParaRPr lang="fr-FR" dirty="0"/>
          </a:p>
          <a:p>
            <a:r>
              <a:rPr lang="en-US" dirty="0"/>
              <a:t>Ethics, principles and good practices, especially Do no harm</a:t>
            </a:r>
          </a:p>
          <a:p>
            <a:endParaRPr lang="fr-FR" dirty="0"/>
          </a:p>
        </p:txBody>
      </p:sp>
    </p:spTree>
    <p:extLst>
      <p:ext uri="{BB962C8B-B14F-4D97-AF65-F5344CB8AC3E}">
        <p14:creationId xmlns:p14="http://schemas.microsoft.com/office/powerpoint/2010/main" val="34213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6</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6</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6</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2458</Words>
  <Application>Microsoft Office PowerPoint</Application>
  <PresentationFormat>Widescreen</PresentationFormat>
  <Paragraphs>210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6</vt:lpstr>
      <vt:lpstr>PowerPoint Presentation</vt:lpstr>
      <vt:lpstr>Child protection monitoring system</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92</cp:revision>
  <dcterms:created xsi:type="dcterms:W3CDTF">2017-12-20T18:51:03Z</dcterms:created>
  <dcterms:modified xsi:type="dcterms:W3CDTF">2022-05-24T02:16:21Z</dcterms:modified>
</cp:coreProperties>
</file>