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88" r:id="rId2"/>
    <p:sldId id="293" r:id="rId3"/>
    <p:sldId id="290" r:id="rId4"/>
    <p:sldId id="306" r:id="rId5"/>
    <p:sldId id="261" r:id="rId6"/>
    <p:sldId id="307" r:id="rId7"/>
    <p:sldId id="291" r:id="rId8"/>
    <p:sldId id="296"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Helvetica Neue" panose="020B0604020202020204" charset="0"/>
      <p:regular r:id="rId15"/>
      <p:bold r:id="rId16"/>
      <p:italic r:id="rId17"/>
      <p:boldItalic r:id="rId18"/>
    </p:embeddedFont>
    <p:embeddedFont>
      <p:font typeface="Ink Free" panose="03080402000500000000" pitchFamily="66"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2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0939" autoAdjust="0"/>
  </p:normalViewPr>
  <p:slideViewPr>
    <p:cSldViewPr snapToGrid="0">
      <p:cViewPr varScale="1">
        <p:scale>
          <a:sx n="48" d="100"/>
          <a:sy n="48" d="100"/>
        </p:scale>
        <p:origin x="1364" y="28"/>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rehumanitarianstandard.o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Facilitateurs</a:t>
            </a:r>
            <a:r>
              <a:rPr lang="fr-FR"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Cette présentation est destinée à tous les </a:t>
            </a:r>
            <a:r>
              <a:rPr lang="fr-FR" b="0" u="sng" dirty="0"/>
              <a:t>utilisateurs potentiels </a:t>
            </a:r>
            <a:r>
              <a:rPr lang="fr-FR" b="0" dirty="0"/>
              <a:t>des SMPE. Il s’adresse principalement au personnel de la protection de l’enfance. Pensez donc à élargir certaines questions ou à fournir davantage de détails si des collègues d’autres secteurs se joignent à vous.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t>On suppose que le groupe compte environ 20 personnes et que tout le monde dans la salle se connaît (peut-être des collègues de votre agence ou du groupe de coordination). Sinon, ajoutez 5 minutes pour des introductions rapides.</a:t>
            </a:r>
          </a:p>
          <a:p>
            <a:pPr marL="0" lvl="0" indent="0" algn="l" rtl="0">
              <a:spcBef>
                <a:spcPts val="0"/>
              </a:spcBef>
              <a:spcAft>
                <a:spcPts val="0"/>
              </a:spcAft>
              <a:buNone/>
            </a:pPr>
            <a:endParaRPr lang="es-ES" i="1" dirty="0"/>
          </a:p>
          <a:p>
            <a:r>
              <a:rPr lang="fr-FR" b="0" i="1" dirty="0"/>
              <a:t>PREPAREZ: un tableau de papier avec les </a:t>
            </a:r>
            <a:r>
              <a:rPr lang="fr-FR" b="1" i="1" dirty="0"/>
              <a:t>objectifs</a:t>
            </a:r>
            <a:r>
              <a:rPr lang="fr-FR" b="0" i="1" dirty="0"/>
              <a:t> de la session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la fin de la session, les participants seront capables de : </a:t>
            </a:r>
            <a:endParaRPr lang="fr-FR" b="0" i="1" dirty="0"/>
          </a:p>
          <a:p>
            <a:pPr marL="171450" indent="-171450">
              <a:buFont typeface="Arial"/>
              <a:buChar char="•"/>
            </a:pPr>
            <a:r>
              <a:rPr lang="fr-FR" b="0" dirty="0">
                <a:solidFill>
                  <a:srgbClr val="FF0000"/>
                </a:solidFill>
              </a:rPr>
              <a:t>Décrire la structure des SMPE et spécialement du Pilier 3</a:t>
            </a:r>
          </a:p>
          <a:p>
            <a:pPr marL="171450" indent="-171450">
              <a:buFont typeface="Arial"/>
              <a:buChar char="•"/>
            </a:pPr>
            <a:r>
              <a:rPr lang="fr-FR" b="0" dirty="0">
                <a:solidFill>
                  <a:srgbClr val="FF0000"/>
                </a:solidFill>
              </a:rPr>
              <a:t>Montrer comment et pourquoi on utilise le manuel</a:t>
            </a:r>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dirty="0"/>
              <a:t>REMARQUE : si vous avez déjà effectué une session sur les piliers 1 et 2, ignorez les diapositives 2 et 9</a:t>
            </a:r>
            <a:endParaRPr lang="es-ES" dirty="0"/>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b="1" dirty="0"/>
              <a:t>ASTUCE : Les diapositives sont animées </a:t>
            </a:r>
            <a:r>
              <a:rPr lang="fr-FR" dirty="0"/>
              <a:t>-&gt; à chaque clic vous faites apparaître quelques mots, un titre ou une image sur la diapositive. Lisez les notes correspondantes dans les notes de l'animateur, avant de montrer le contenu suivant, afin que les participants aient le temps de traiter ce qui est dit et de lire chaque point. </a:t>
            </a:r>
            <a:endParaRPr lang="es-ES" dirty="0"/>
          </a:p>
          <a:p>
            <a:pPr marL="0" lvl="0" indent="0" algn="l" rtl="0">
              <a:spcBef>
                <a:spcPts val="0"/>
              </a:spcBef>
              <a:spcAft>
                <a:spcPts val="0"/>
              </a:spcAft>
              <a:buNone/>
            </a:pPr>
            <a:endParaRPr lang="en-US" i="1" dirty="0"/>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Les donateurs, les gouvernements locaux, les collègues d'autres secteurs et nos bénéficiaires eux-mêmes veulent savoir ce que nous faisons et pourquoi. Les SMPE / « CPMS » sont notre référence. Ils sont le principal moyen d'opérationnaliser ou de concrétiser les droits de l'enfant dans la pratique de l'intervention humanitaire. </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Il s'agit d'un outil collaboratif et inter-agences, qui s'articule avec d'autres initiatives, telles que les normes humanitaires fondamentales et les normes d'inclusion humanitaire.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Chaque fois que cela est pertinent, les SMPE/ CPMS s'alignent sur les 7 stratégies d'INSPIRE pour mettre fin à la violence contre les enfants - les icônes de l'initiative sont d'ailleurs dispersées dans le texte. En outre, la norme humanitaire fondamentale sur la qualité et la responsabilité est mise en évidence dans l'introduction et résonne dans tout le manuel.</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La contextualisation est encouragée et peut créer une appropriation des normes à tous les niveaux. Elle permet à un large éventail d'acteurs de mieux comprendre la protection de l'enfance dans un contexte spécifique. Les groupes de coordination nationaux sont donc encouragés à adapter les SMPE. Veuillez en discuter avec vos collègues au niveau local, puis demandez conseil à l'équipe mondiale du CPMS. Regardez la vidéo de contextualisation sur la chaîne </a:t>
            </a:r>
            <a:r>
              <a:rPr lang="fr-FR" dirty="0" err="1"/>
              <a:t>youtube</a:t>
            </a:r>
            <a:r>
              <a:rPr lang="fr-FR" dirty="0"/>
              <a:t> de l'Alliance.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ENCADRÉ : Les SMPE visent à améliorer la qualité et la responsabilité de notre programmation et à accroître l'impact pour la protection et le bien-être des enfants dans l'action humanitaire (contextes de déplacement interne et de réfugiés), en établissant des principes, des preuves, une prévention et des objectifs communs à atteindre. Ils constituent une synthèse des bonnes pratiques et de l'apprentissage à ce jour</a:t>
            </a:r>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fr-FR" sz="1800" dirty="0">
                <a:effectLst/>
                <a:latin typeface="Times New Roman" panose="02020603050405020304" pitchFamily="18" charset="0"/>
                <a:ea typeface="Times New Roman" panose="02020603050405020304" pitchFamily="18" charset="0"/>
              </a:rPr>
              <a:t>Voici une présentation de la structure des SMPE : il y a 28 Standards répartis en quatre piliers, et les 10 principes de la protection de l’enfance dans l’action humanitaire y sont intégrés. </a:t>
            </a:r>
          </a:p>
          <a:p>
            <a:r>
              <a:rPr lang="fr-FR" sz="1800" dirty="0">
                <a:effectLst/>
                <a:latin typeface="Times New Roman" panose="02020603050405020304" pitchFamily="18" charset="0"/>
                <a:ea typeface="Times New Roman" panose="02020603050405020304" pitchFamily="18" charset="0"/>
              </a:rPr>
              <a:t>Vous trouverez cette présentation à la fin des SMPE. Elle permet de trouver rapidement le ou les sujets qui vous intéressent dans le guide. »</a:t>
            </a:r>
          </a:p>
          <a:p>
            <a:pPr marL="0" lvl="0" indent="0" algn="l" rtl="0">
              <a:spcBef>
                <a:spcPts val="0"/>
              </a:spcBef>
              <a:spcAft>
                <a:spcPts val="0"/>
              </a:spcAft>
              <a:buNone/>
            </a:pPr>
            <a:endParaRPr dirty="0"/>
          </a:p>
          <a:p>
            <a:pPr marL="0" lvl="0" indent="0" algn="l" rtl="0">
              <a:spcBef>
                <a:spcPts val="0"/>
              </a:spcBef>
              <a:spcAft>
                <a:spcPts val="0"/>
              </a:spcAft>
              <a:buNone/>
            </a:pPr>
            <a:r>
              <a:rPr lang="fr-FR" dirty="0"/>
              <a:t>Cette présentation se concentre sur le norme 4 – la gestion du cycle de programme</a:t>
            </a: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latin typeface="Calibri" panose="020F0502020204030204" pitchFamily="34" charset="0"/>
                <a:ea typeface="Calibri" panose="020F0502020204030204" pitchFamily="34" charset="0"/>
                <a:cs typeface="Arial" panose="020B0604020202020204" pitchFamily="34" charset="0"/>
              </a:rPr>
              <a:t>Le premier pilier de Standards porte sur la qualité des interventions : ils sont communs à tous les domaines entourant les programmes de protection de l’enfance et sont applicables à tous les contextes et situations, pendant les phases de préparation et d’intervention. Ils sont TOUS essentiels pour atteindre le niveau de qualité que nous visons en tant que praticiens.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latin typeface="Calibri" panose="020F0502020204030204" pitchFamily="34" charset="0"/>
                <a:ea typeface="Calibri" panose="020F0502020204030204" pitchFamily="34" charset="0"/>
                <a:cs typeface="Arial" panose="020B0604020202020204" pitchFamily="34" charset="0"/>
              </a:rPr>
              <a:t>Ces Standards doivent être utilisés avec tous les autres (7 - 28) &amp; les Principes SMPE</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latin typeface="Calibri" panose="020F0502020204030204" pitchFamily="34" charset="0"/>
                <a:ea typeface="Calibri" panose="020F0502020204030204" pitchFamily="34" charset="0"/>
                <a:cs typeface="Arial" panose="020B0604020202020204" pitchFamily="34" charset="0"/>
              </a:rPr>
              <a:t>Ce standard est complémentaire à la </a:t>
            </a:r>
            <a:r>
              <a:rPr lang="fr-FR" sz="1200" i="1"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Norme humanitaire fondamentale de qualité et de redevabilité</a:t>
            </a:r>
            <a:r>
              <a:rPr lang="fr-FR" sz="1200" i="1" dirty="0">
                <a:solidFill>
                  <a:srgbClr val="0563C1"/>
                </a:solidFill>
                <a:effectLst/>
                <a:latin typeface="Calibri" panose="020F0502020204030204" pitchFamily="34" charset="0"/>
                <a:ea typeface="Calibri" panose="020F0502020204030204" pitchFamily="34" charset="0"/>
                <a:cs typeface="Arial" panose="020B0604020202020204" pitchFamily="34" charset="0"/>
              </a:rPr>
              <a:t> (CHS en anglais), </a:t>
            </a:r>
            <a:r>
              <a:rPr lang="fr-FR" sz="1200" dirty="0">
                <a:effectLst/>
                <a:latin typeface="Calibri" panose="020F0502020204030204" pitchFamily="34" charset="0"/>
                <a:ea typeface="Calibri" panose="020F0502020204030204" pitchFamily="34" charset="0"/>
                <a:cs typeface="Arial" panose="020B0604020202020204" pitchFamily="34" charset="0"/>
              </a:rPr>
              <a:t>et doit être utilisé avec celle-ci.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200" dirty="0">
              <a:effectLst/>
              <a:latin typeface="Calibri" panose="020F0502020204030204" pitchFamily="34" charset="0"/>
              <a:ea typeface="Arial"/>
              <a:cs typeface="Arial" panose="020B0604020202020204" pitchFamily="34" charset="0"/>
              <a:sym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a:ea typeface="Arial"/>
                <a:cs typeface="Arial"/>
                <a:sym typeface="Arial"/>
              </a:rPr>
              <a:t>DEF: </a:t>
            </a:r>
            <a:r>
              <a:rPr lang="fr-FR" sz="1200" b="0" i="0" u="none" strike="noStrike" baseline="0" dirty="0">
                <a:latin typeface="HelveticaNeue-Light-Identity-H"/>
              </a:rPr>
              <a:t>La gestion du cycle de programme (GCP) fait référence au processus cyclique de conception, planification, gestion, contrôle et évaluation des programmes. </a:t>
            </a:r>
            <a:r>
              <a:rPr lang="fr-FR" sz="1800" dirty="0"/>
              <a:t>Sur la base de l'apprentissage et des preuves générées à travers les 5 étapes, la programmation doit être continuellement adaptée (voir image du cycle du programme)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800" dirty="0"/>
          </a:p>
          <a:p>
            <a:pPr marL="285750" indent="-285750" algn="l">
              <a:buFont typeface="Arial" panose="020B0604020202020204" pitchFamily="34" charset="0"/>
              <a:buChar char="•"/>
            </a:pPr>
            <a:r>
              <a:rPr lang="es-ES" sz="1200" b="0" i="0" u="none" strike="noStrike" baseline="0" dirty="0">
                <a:latin typeface="HelveticaNeue-Light-Identity-H"/>
              </a:rPr>
              <a:t>Ce standard </a:t>
            </a:r>
            <a:r>
              <a:rPr lang="es-ES" sz="1200" b="0" i="0" u="none" strike="noStrike" baseline="0" dirty="0" err="1">
                <a:latin typeface="HelveticaNeue-Light-Identity-H"/>
              </a:rPr>
              <a:t>met</a:t>
            </a:r>
            <a:r>
              <a:rPr lang="es-ES" sz="1200" b="0" i="0" u="none" strike="noStrike" baseline="0" dirty="0">
                <a:latin typeface="HelveticaNeue-Light-Identity-H"/>
              </a:rPr>
              <a:t> </a:t>
            </a:r>
            <a:r>
              <a:rPr lang="es-ES" sz="1200" b="0" i="0" u="none" strike="noStrike" baseline="0" dirty="0" err="1">
                <a:latin typeface="HelveticaNeue-Light-Identity-H"/>
              </a:rPr>
              <a:t>l’accent</a:t>
            </a:r>
            <a:r>
              <a:rPr lang="es-ES" sz="1200" b="0" i="0" u="none" strike="noStrike" baseline="0" dirty="0">
                <a:latin typeface="HelveticaNeue-Light-Identity-H"/>
              </a:rPr>
              <a:t> </a:t>
            </a:r>
            <a:r>
              <a:rPr lang="fr-FR" sz="1200" b="0" i="0" u="none" strike="noStrike" baseline="0" dirty="0">
                <a:latin typeface="HelveticaNeue-Light-Identity-H"/>
              </a:rPr>
              <a:t>sur la protection de l’enfance dans la GCP en intégrant des considérations liées au développement de l’enfant et aux droits de l’enfant dans l’action </a:t>
            </a:r>
            <a:r>
              <a:rPr lang="es-ES" sz="1200" b="0" i="0" u="none" strike="noStrike" baseline="0" dirty="0" err="1">
                <a:latin typeface="HelveticaNeue-Light-Identity-H"/>
              </a:rPr>
              <a:t>humanitaire</a:t>
            </a:r>
            <a:r>
              <a:rPr lang="es-ES" sz="1200" b="0" i="0" u="none" strike="noStrike" baseline="0" dirty="0">
                <a:latin typeface="HelveticaNeue-Light-Identity-H"/>
              </a:rPr>
              <a:t>. </a:t>
            </a:r>
            <a:r>
              <a:rPr lang="fr-FR" sz="1200" dirty="0"/>
              <a:t>Il souligne l'importance de la programmation orientée vers la protection de l’enfance</a:t>
            </a:r>
          </a:p>
          <a:p>
            <a:pPr marL="285750" indent="-285750" algn="l">
              <a:buFont typeface="Arial" panose="020B0604020202020204" pitchFamily="34" charset="0"/>
              <a:buChar char="•"/>
            </a:pPr>
            <a:r>
              <a:rPr lang="fr-FR" sz="1200" b="0" i="0" u="none" strike="noStrike" baseline="0" dirty="0">
                <a:solidFill>
                  <a:srgbClr val="FFFFFF"/>
                </a:solidFill>
                <a:latin typeface="HelveticaNeue-Roman-Identity-H"/>
              </a:rPr>
              <a:t>L’idée est que </a:t>
            </a:r>
            <a:r>
              <a:rPr lang="fr-FR" sz="1800" b="0" i="0" u="none" strike="noStrike" baseline="0" dirty="0">
                <a:solidFill>
                  <a:srgbClr val="FFFFFF"/>
                </a:solidFill>
                <a:latin typeface="HelveticaNeue-Roman-Identity-H"/>
              </a:rPr>
              <a:t>les programmes de protection de l’enfance soient conçus, programmés, gérés, suivis et évalués à travers des processus</a:t>
            </a:r>
          </a:p>
          <a:p>
            <a:pPr algn="l"/>
            <a:r>
              <a:rPr lang="fr-FR" sz="1800" b="0" i="0" u="none" strike="noStrike" baseline="0" dirty="0">
                <a:solidFill>
                  <a:srgbClr val="FFFFFF"/>
                </a:solidFill>
                <a:latin typeface="HelveticaNeue-Roman-Identity-H"/>
              </a:rPr>
              <a:t>et des méthodologies structurés.</a:t>
            </a:r>
          </a:p>
          <a:p>
            <a:pPr marL="514350" indent="-285750" algn="l">
              <a:buFont typeface="Arial" panose="020B0604020202020204" pitchFamily="34" charset="0"/>
              <a:buChar char="•"/>
            </a:pPr>
            <a:endParaRPr lang="fr-FR" sz="1800" b="0" i="0" u="none" strike="noStrike" baseline="0" dirty="0">
              <a:solidFill>
                <a:srgbClr val="FFFFFF"/>
              </a:solidFill>
              <a:latin typeface="HelveticaNeue-Roman-Identity-H"/>
            </a:endParaRPr>
          </a:p>
          <a:p>
            <a:pPr marL="514350" indent="-285750" algn="l">
              <a:buFont typeface="Arial" panose="020B0604020202020204" pitchFamily="34" charset="0"/>
              <a:buChar char="•"/>
            </a:pPr>
            <a:r>
              <a:rPr lang="fr-FR" sz="1800" dirty="0"/>
              <a:t>Il souligne également l'importance </a:t>
            </a:r>
            <a:r>
              <a:rPr lang="fr-FR" sz="2800" dirty="0"/>
              <a:t>d'adapter en permanence nos programmes, sur la base de l'apprentissage et de la génération de preuves collectées par des méthodes, outils et procédures contextualisés de GCP</a:t>
            </a:r>
            <a:endParaRPr lang="fr-FR" sz="1800" dirty="0"/>
          </a:p>
          <a:p>
            <a:pPr marL="514350" indent="-285750" algn="l">
              <a:buFont typeface="Arial" panose="020B0604020202020204" pitchFamily="34" charset="0"/>
              <a:buChar char="•"/>
            </a:pPr>
            <a:r>
              <a:rPr lang="fr-FR" sz="2800" dirty="0"/>
              <a:t>Nous devons mettre en place un mécanisme proactif pour recueillir les feedbacks des enfants et des membres de la communauté (qui peuvent inclure des enquêtes et des plaintes) pour réorienter / ajuster l'intervention (l'approche, la méthodologie…) ou résoudre les problèmes de sauvegarde (engagement CHS 4 et 5) </a:t>
            </a:r>
            <a:endParaRPr lang="fr-FR" sz="1800" dirty="0"/>
          </a:p>
          <a:p>
            <a:pPr marL="5143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1800" dirty="0"/>
              <a:t>Cette norme est liée à l'approche de </a:t>
            </a:r>
            <a:r>
              <a:rPr lang="fr-FR" sz="1800" b="1" dirty="0"/>
              <a:t>prévention</a:t>
            </a:r>
            <a:r>
              <a:rPr lang="fr-FR" sz="1800" dirty="0"/>
              <a:t>, cherchant à identifier et atténuer les risques possibles pour les enfants et les adolescents et leurs familles que la programmation peut causer, directement ou indirectement (avec la collecte de données, par exemple) [</a:t>
            </a:r>
            <a:r>
              <a:rPr lang="es-ES" sz="1800" i="1" dirty="0">
                <a:latin typeface="Arial"/>
                <a:ea typeface="Arial"/>
                <a:cs typeface="Arial"/>
                <a:sym typeface="Wingdings" panose="05000000000000000000" pitchFamily="2" charset="2"/>
              </a:rPr>
              <a:t></a:t>
            </a:r>
            <a:r>
              <a:rPr lang="fr-FR" sz="1800" dirty="0"/>
              <a:t> icône de prévention] </a:t>
            </a:r>
            <a:endParaRPr lang="fr-FR" sz="1200" b="0" i="0" u="none" strike="noStrike" baseline="0" dirty="0">
              <a:solidFill>
                <a:schemeClr val="tx1"/>
              </a:solidFill>
              <a:latin typeface="HelveticaNeue-Light-Identity-H"/>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b="0" dirty="0">
              <a:latin typeface="Calibri"/>
              <a:ea typeface="Arial"/>
              <a:cs typeface="Calibri"/>
              <a:sym typeface="Calibri"/>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1" dirty="0" err="1">
                <a:latin typeface="Arial"/>
                <a:ea typeface="Arial"/>
                <a:cs typeface="Arial"/>
                <a:sym typeface="Arial"/>
              </a:rPr>
              <a:t>Sujet</a:t>
            </a:r>
            <a:r>
              <a:rPr lang="en-US" b="1" dirty="0">
                <a:latin typeface="Arial"/>
                <a:ea typeface="Arial"/>
                <a:cs typeface="Arial"/>
                <a:sym typeface="Arial"/>
              </a:rPr>
              <a:t> de </a:t>
            </a:r>
            <a:r>
              <a:rPr lang="en-US" b="1" dirty="0" err="1">
                <a:latin typeface="Arial"/>
                <a:ea typeface="Arial"/>
                <a:cs typeface="Arial"/>
                <a:sym typeface="Arial"/>
              </a:rPr>
              <a:t>débat</a:t>
            </a:r>
            <a:r>
              <a:rPr lang="en-US" b="1" dirty="0">
                <a:latin typeface="Arial"/>
                <a:ea typeface="Arial"/>
                <a:cs typeface="Arial"/>
                <a:sym typeface="Arial"/>
              </a:rPr>
              <a:t>: </a:t>
            </a:r>
            <a:r>
              <a:rPr lang="fr-FR" dirty="0">
                <a:latin typeface="Arial"/>
                <a:ea typeface="Arial"/>
                <a:cs typeface="Arial"/>
                <a:sym typeface="Arial"/>
              </a:rPr>
              <a:t>Quelles sont les étapes principales de la GCP?</a:t>
            </a:r>
            <a:endParaRPr lang="fr-FR" dirty="0"/>
          </a:p>
          <a:p>
            <a:pPr algn="l"/>
            <a:r>
              <a:rPr lang="fr-FR" dirty="0"/>
              <a:t>-&gt; </a:t>
            </a:r>
            <a:r>
              <a:rPr lang="fr-FR" sz="1800" b="0" i="0" u="none" strike="noStrike" baseline="0" dirty="0">
                <a:latin typeface="HelveticaNeue-Light-Identity-H"/>
              </a:rPr>
              <a:t>Le cycle de programme se compose de cinq étapes principales: (1) Préparation; (2) évaluation des besoins et analyse de la situation; (3) conception et planification; (4) mise en </a:t>
            </a:r>
            <a:r>
              <a:rPr lang="fr-FR" sz="1800" b="0" i="0" u="none" strike="noStrike" baseline="0" dirty="0" err="1">
                <a:latin typeface="HelveticaNeue-Light-Identity-H"/>
              </a:rPr>
              <a:t>oeuvre</a:t>
            </a:r>
            <a:r>
              <a:rPr lang="fr-FR" sz="1800" b="0" i="0" u="none" strike="noStrike" baseline="0" dirty="0">
                <a:latin typeface="HelveticaNeue-Light-Identity-H"/>
              </a:rPr>
              <a:t> et suivi; et (5) évaluation et </a:t>
            </a:r>
            <a:r>
              <a:rPr lang="es-ES" sz="1800" b="0" i="0" u="none" strike="noStrike" baseline="0" dirty="0" err="1">
                <a:latin typeface="HelveticaNeue-Light-Identity-H"/>
              </a:rPr>
              <a:t>apprentissage</a:t>
            </a:r>
            <a:r>
              <a:rPr lang="es-ES" sz="1800" b="0" i="0" u="none" strike="noStrike" baseline="0" dirty="0">
                <a:latin typeface="HelveticaNeue-Light-Identity-H"/>
              </a:rPr>
              <a:t>.</a:t>
            </a:r>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algn="l"/>
            <a:r>
              <a:rPr lang="en-US" sz="1200" b="0" i="0" u="none" strike="noStrike" baseline="0" dirty="0">
                <a:latin typeface="+mn-lt"/>
              </a:rPr>
              <a:t>Le Standard 4 </a:t>
            </a:r>
            <a:r>
              <a:rPr lang="fr-FR" dirty="0"/>
              <a:t>énonce exactement ce qui suit </a:t>
            </a:r>
            <a:r>
              <a:rPr lang="en-US" sz="1200" b="0" i="0" u="none" strike="noStrike" baseline="0" dirty="0">
                <a:latin typeface="+mn-lt"/>
              </a:rPr>
              <a:t>: </a:t>
            </a:r>
            <a:r>
              <a:rPr lang="en-US" dirty="0"/>
              <a:t>“</a:t>
            </a:r>
            <a:r>
              <a:rPr lang="fr-FR" sz="1800" b="0" i="0" u="none" strike="noStrike" baseline="0" dirty="0">
                <a:solidFill>
                  <a:srgbClr val="FFFFFF"/>
                </a:solidFill>
                <a:latin typeface="HelveticaNeue-Roman-Identity-H"/>
              </a:rPr>
              <a:t>Tous les programmes de protection de l’enfance sont conçus, programmés, gérés, suivis et évalués à travers des processus et des méthodologies structurés qui renforcent les capacités et les ressources déjà existantes. Ils abordent également tous les nouveaux risques et prennent en considération les besoins en matière de protection de l’enfance et sont continuellement adaptés sur la base de l’apprentissage et des données collectées</a:t>
            </a:r>
            <a:r>
              <a:rPr lang="en-US" dirty="0"/>
              <a: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b="1" dirty="0"/>
              <a:t>(1) Préparation</a:t>
            </a:r>
            <a:r>
              <a:rPr lang="en-US" b="1" dirty="0"/>
              <a:t>: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fr-FR" dirty="0"/>
              <a:t>Le Standard souligne que le point de départ de toute intervention est une compréhension de la situation actuelle en protection de l'enfance dans un contexte donné. Ceci comprend: </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fr-FR" dirty="0"/>
              <a:t>Comprendre quels sont les systèmes formels et informels de protection de l'enfance à tous les niveaux du modèle socio-écologique </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fr-FR" dirty="0"/>
              <a:t>Comprendre les normes culturelles et sociales liées aux enfants et à leur protection, les rôles de genre et les identités </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fr-FR" dirty="0"/>
              <a:t>Enquêter sur les interventions de protection de l'enfance au niveau communautaire et les capacités de protection communautaires, y compris les mécanismes d'adaptation traditionnels ; </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fr-FR" dirty="0"/>
              <a:t>Connaître le cadre juridique international, les lois et politiques nationales relatives aux droits des enfants et aux populations à risque ; et </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fr-FR" dirty="0"/>
              <a:t>Autres informations relatives à la protection des enfants. </a:t>
            </a:r>
            <a:endParaRPr lang="en-US"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Tx/>
              <a:buNone/>
              <a:tabLst/>
              <a:defRPr/>
            </a:pPr>
            <a:endParaRPr lang="fr-FR"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fr-FR" dirty="0"/>
              <a:t>Cela implique non seulement d'examiner les besoins, mais également de comprendre les capacités inhérentes des enfants, des familles, des communautés et du système de protection de l'enfance dans un contexte donné et, si possible, d'utiliser une approche fondée sur les droits. </a:t>
            </a:r>
          </a:p>
          <a:p>
            <a:pPr marL="0" marR="0" lvl="0" indent="0" algn="l" rtl="0">
              <a:lnSpc>
                <a:spcPct val="100000"/>
              </a:lnSpc>
              <a:spcBef>
                <a:spcPts val="0"/>
              </a:spcBef>
              <a:spcAft>
                <a:spcPts val="0"/>
              </a:spcAft>
              <a:buClr>
                <a:schemeClr val="dk1"/>
              </a:buClr>
              <a:buSzPts val="1200"/>
              <a:buFont typeface="Calibri"/>
              <a:buNone/>
            </a:pPr>
            <a:endParaRPr lang="en-US" sz="1200" b="0" i="0" u="none" strike="noStrike" baseline="0" dirty="0">
              <a:latin typeface="+mn-lt"/>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en-US" sz="1200" b="0" i="0" u="none" strike="noStrike" baseline="0" dirty="0">
              <a:latin typeface="+mn-lt"/>
            </a:endParaRP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b="1" dirty="0"/>
              <a:t>(2) </a:t>
            </a:r>
            <a:r>
              <a:rPr lang="fr-FR" sz="1200" b="1" dirty="0">
                <a:latin typeface="Helvetica Neue" panose="020B0604020202020204" charset="0"/>
              </a:rPr>
              <a:t>Evaluation de besoin / Analyse de situation</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dirty="0"/>
              <a:t>Une évaluation et une analyse structurées et coordonnées des besoins de protection de l'enfance ainsi que des ressources et des capacités des communautés à protéger les enfants est un élément essentiel d'une réponse humanitaire de protection de l'enfance.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dirty="0"/>
              <a:t>Les évaluations et l'analyse des données fournissent la base de preuves pour la planification stratégique et établissent l’information de base sur laquelle s'appuieront les systèmes de suivi de la situation et de la réponse.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dirty="0"/>
              <a:t>La manière dont les informations sont recueillies, partagées, protégées, analysées et utilisées pour éclairer la conception des programmes et des projets détermine s'il s'agit d'un processus de qualité qui permet une meilleure protection des enfants et répond à leurs besoins d'une manière appropriée et respectueuse qui facilite l'appropriation par la communauté.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0" marR="0" lvl="0" indent="0" algn="l" rtl="0">
              <a:lnSpc>
                <a:spcPct val="100000"/>
              </a:lnSpc>
              <a:spcBef>
                <a:spcPts val="0"/>
              </a:spcBef>
              <a:spcAft>
                <a:spcPts val="0"/>
              </a:spcAft>
              <a:buClr>
                <a:schemeClr val="dk1"/>
              </a:buClr>
              <a:buSzPts val="1200"/>
              <a:buFont typeface="Arial" panose="020B0604020202020204" pitchFamily="34" charset="0"/>
              <a:buNone/>
            </a:pPr>
            <a:r>
              <a:rPr lang="en-US" b="1" dirty="0"/>
              <a:t>(3) Conception et planification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dirty="0"/>
              <a:t>Les programmes de protection de l'enfance doivent être conçus pour répondre aux besoins de protection de l'enfance les plus répandus et les plus fréquents qui ne peuvent pas ou ne seront pas satisfaits par les capacités existantes de l'État ou de la communauté, en donnant la priorité aux actions qui sauvent des vies dans la phase initiale de réponse à l’urgence, tout en s'appuyant sur des structures fonctionnelles/</a:t>
            </a:r>
            <a:r>
              <a:rPr lang="fr-FR" sz="1200" b="0" i="0" u="none" strike="noStrike" baseline="0" dirty="0">
                <a:latin typeface="HelveticaNeue-Light-Identity-H"/>
              </a:rPr>
              <a:t>approches durables au niveau communautaire,</a:t>
            </a:r>
            <a:r>
              <a:rPr lang="fr-FR" dirty="0"/>
              <a:t> là où elles existent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dirty="0"/>
              <a:t>Les stratégies de protection de l'enfance du SMPE (St 15-18) peuvent être utilisées pour répondre aux besoins prioritaires en matière de protection de l'enfance, comme détaillé dans les normes 7-14.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dirty="0"/>
              <a:t>Planifier et mettre en œuvre des actions qui créent une complémentarité entre les organisations communautaires, nationales et internationales afin que la réponse humanitaire renforce et ne sape pas les structures et systèmes existants.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dirty="0"/>
              <a:t>Les programmes de protection de l'enfance devraient se concentrer sur : la prévention ou l'atténuation des facteurs qui exposent les enfants à des risques ; renforcer la résilience des enfants ; aider les familles à prendre soin de leurs enfants et à les protéger ; prendre en compte les enfants marginalisés et les plus à risque ; renforcer les mécanismes de protection existants au sein des communautés, y compris les mécanismes de protection communautaires informels et d'autres organisations communautaires ; et renforcer ou étendre les composantes existantes du système de protection de l'enfance.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dirty="0"/>
              <a:t>Il est important de réfléchir à l’objectif final en jeu dès la phase de conception en termes de ce que le programme doit réaliser et d'un budget couvrant la mise en œuvre de qualité, le suivi, l'évaluation et les activités d'apprentissage. </a:t>
            </a:r>
          </a:p>
          <a:p>
            <a:pPr marL="0" marR="0" lvl="0" indent="0" algn="l" rtl="0">
              <a:lnSpc>
                <a:spcPct val="100000"/>
              </a:lnSpc>
              <a:spcBef>
                <a:spcPts val="0"/>
              </a:spcBef>
              <a:spcAft>
                <a:spcPts val="0"/>
              </a:spcAft>
              <a:buClr>
                <a:schemeClr val="dk1"/>
              </a:buClr>
              <a:buSzPts val="1200"/>
              <a:buFont typeface="Arial" panose="020B0604020202020204" pitchFamily="34" charset="0"/>
              <a:buNone/>
            </a:pPr>
            <a:endParaRPr lang="en-US" sz="1200" b="0" i="0" u="none" strike="noStrike" baseline="0" dirty="0">
              <a:effectLst/>
              <a:latin typeface="Arial" panose="020B0604020202020204" pitchFamily="34" charset="0"/>
            </a:endParaRPr>
          </a:p>
          <a:p>
            <a:r>
              <a:rPr lang="en-US" b="1" dirty="0"/>
              <a:t>(4) </a:t>
            </a:r>
            <a:r>
              <a:rPr lang="fr-FR" sz="1200" b="1" dirty="0">
                <a:latin typeface="Helvetica Neue" panose="020B0604020202020204" charset="0"/>
              </a:rPr>
              <a:t>Mise en œuvre / Suivi</a:t>
            </a:r>
            <a:endParaRPr lang="en-US"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fr-FR" dirty="0"/>
              <a:t>Il est essentiel de vérifier l'impact de nos activités sur les enfants, les progrès accomplis grâce aux programmes, grâce au suivi des résultats et des effets.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fr-FR" dirty="0"/>
              <a:t>Les Standards des SMPE 1 à 6 peuvent être utilisés pour garantir la qualité, qui dépend de : la coordination ; des ressources humaines, y compris les politiques de sauvegarde de l'enfance ; de la communication, du plaidoyer et des médias ; de la gestion du cycle de programme; gestion et suivi de l'information.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fr-FR" dirty="0"/>
              <a:t>Les SMPE détaillent les principales considérations en matière de sauvegarde de l'enfance (c'est-à-dire des mécanismes sensibles et adaptés au genre, à l'âge, au handicap et à la culture).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fr-FR" dirty="0"/>
              <a:t>Les plans et services du programme doivent être inclusifs et accessibles dès le début de la mise en œuvre, et doivent atténuer les risques, les conséquences négatives imprévues des interventions du programme, et garantir que la participation des enfants et des communautés dans le suivi ne causera pas de préjudice </a:t>
            </a:r>
            <a:endParaRPr lang="en-US"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r>
              <a:rPr lang="en-US" b="1" dirty="0"/>
              <a:t>(5) Evaluation et </a:t>
            </a:r>
            <a:r>
              <a:rPr lang="en-US" b="1" dirty="0" err="1"/>
              <a:t>apprentissage</a:t>
            </a:r>
            <a:endParaRPr lang="en-US" dirty="0">
              <a:effectLst/>
              <a:latin typeface="Arial" panose="020B0604020202020204" pitchFamily="34" charset="0"/>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dirty="0"/>
              <a:t>L’une des principales manières d'utiliser les </a:t>
            </a:r>
            <a:r>
              <a:rPr lang="en-US" dirty="0">
                <a:effectLst/>
                <a:latin typeface="Arial" panose="020B0604020202020204" pitchFamily="34" charset="0"/>
              </a:rPr>
              <a:t>Standards</a:t>
            </a:r>
            <a:r>
              <a:rPr lang="fr-FR" dirty="0"/>
              <a:t> est de guider l'évaluation de la qualité et de l'efficacité des interventions humanitaires. Les SMPE peuvent aider à structurer et éclairer l'évaluation en fournissant une base de bonnes pratiques, des repères pour les actions clés et des indicateurs par rapport auxquels le projet ou programme de protection de l'enfance peut être évalué.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dirty="0"/>
              <a:t>Les SMPE éclairent également le processus d'évaluation, en guidant le processus lui-même, grâce à la participation des parties prenantes et à la prise en compte des principes. Les personnes concernées, y compris les enfants, sont les meilleurs juges des changements dans leur vie et les SMPE mettent l'accent sur leur participation dans les processus d'évaluation et d'apprentissage.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dirty="0"/>
              <a:t>Cet </a:t>
            </a:r>
            <a:r>
              <a:rPr lang="en-US" dirty="0">
                <a:effectLst/>
                <a:latin typeface="Arial" panose="020B0604020202020204" pitchFamily="34" charset="0"/>
              </a:rPr>
              <a:t>Standard</a:t>
            </a:r>
            <a:r>
              <a:rPr lang="fr-FR" dirty="0"/>
              <a:t> encourage la coordination et l'engagement dans des initiatives d'apprentissage conjointes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dirty="0"/>
              <a:t>Il est important de permettre une flexibilité dans la programmation pour intégrer les feedbacks, ajuster les programmes et éclairer la conception des interventions futures</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en-US" dirty="0">
              <a:effectLst/>
              <a:latin typeface="Arial" panose="020B0604020202020204" pitchFamily="34" charset="0"/>
            </a:endParaRP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370640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i="1" dirty="0">
                <a:effectLst/>
                <a:latin typeface="Times New Roman" panose="02020603050405020304" pitchFamily="18" charset="0"/>
                <a:ea typeface="Times New Roman" panose="02020603050405020304" pitchFamily="18" charset="0"/>
              </a:rPr>
              <a:t>En fonction du temps dont vous disposez, réfléchissez à ajouter ici des exemples de la région, du pays ou de l’intervention en lien avec le programme qui respecte les SMPE.</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Il peut s’agir de la version préliminaire d’une diapositive que vous pouvez modifier ou supprimer au besoin. </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Pour chaque exemple, vous pouvez ajouter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image/une carte/un drapeau du pays/de la région en question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phrase de présentation brève, concise et fondamentale sur le programme/projet spécifique qui utilise le pilier 3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Le nom des organisations et des partenaires engagés dans le programme/projet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Des enseignements pratiques tirés, des actions clés, un message ou des chiffres qui susciteront l’intérêt de votre audience.</a:t>
            </a:r>
            <a:endParaRPr lang="fr-FR" sz="1800" dirty="0">
              <a:effectLst/>
              <a:latin typeface="Times New Roman" panose="02020603050405020304" pitchFamily="18" charset="0"/>
              <a:ea typeface="Times New Roman" panose="02020603050405020304" pitchFamily="18" charset="0"/>
            </a:endParaRPr>
          </a:p>
          <a:p>
            <a:pPr marL="228600" indent="0">
              <a:buFont typeface="Arial" panose="020B0604020202020204" pitchFamily="34" charset="0"/>
              <a:buNone/>
            </a:pPr>
            <a:endParaRPr lang="es-ES" i="1" dirty="0"/>
          </a:p>
          <a:p>
            <a:pPr marL="228600" indent="0">
              <a:buFont typeface="Arial" panose="020B0604020202020204" pitchFamily="34" charset="0"/>
              <a:buNone/>
            </a:pPr>
            <a:r>
              <a:rPr lang="fr-FR" i="1" dirty="0"/>
              <a:t>Autre option, si vous avez un temps de formation plus long (et aussi en fonction de l'audience que vous avez), cette diapositive peut être complétée de manière interactive pendant la session. Dans ce cas, vous pourriez : </a:t>
            </a:r>
          </a:p>
          <a:p>
            <a:pPr marL="400050" indent="-171450">
              <a:buFontTx/>
              <a:buChar char="-"/>
            </a:pPr>
            <a:r>
              <a:rPr lang="fr-FR" i="1" dirty="0"/>
              <a:t>diviser les groupes en 2 ou 3 petits groupes, </a:t>
            </a:r>
          </a:p>
          <a:p>
            <a:pPr marL="400050" indent="-171450">
              <a:buFontTx/>
              <a:buChar char="-"/>
            </a:pPr>
            <a:r>
              <a:rPr lang="fr-FR" i="1" dirty="0"/>
              <a:t>Accordez-leur 15 à 20 minutes pour préparer une courte présentation d'un exemple de région/pays/réponse dont la programmation soit conforme aux Standards </a:t>
            </a:r>
          </a:p>
          <a:p>
            <a:pPr marL="400050" indent="-171450">
              <a:buFontTx/>
              <a:buChar char="-"/>
            </a:pPr>
            <a:r>
              <a:rPr lang="fr-FR" i="1" dirty="0"/>
              <a:t>En plénière, demandez aux groupes de présenter leurs exemples et de discuter/comparer les enseignements tirés d'eux. S</a:t>
            </a:r>
          </a:p>
          <a:p>
            <a:pPr marL="228600" indent="0">
              <a:buFontTx/>
              <a:buNone/>
            </a:pPr>
            <a:r>
              <a:rPr lang="fr-FR" i="1" dirty="0"/>
              <a:t>Si vous penser envoyer ces diapositives aux participants après la formation, vous pouvez compléter cette diapositive pour conserver une trace du contenu des présentations. </a:t>
            </a:r>
          </a:p>
          <a:p>
            <a:pPr marL="228600" indent="0">
              <a:buFont typeface="Arial" panose="020B0604020202020204" pitchFamily="34" charset="0"/>
              <a:buNone/>
            </a:pPr>
            <a:endParaRPr lang="fr-FR" i="1" dirty="0"/>
          </a:p>
          <a:p>
            <a:pPr marL="228600" indent="0">
              <a:buFont typeface="Arial" panose="020B0604020202020204" pitchFamily="34" charset="0"/>
              <a:buNone/>
            </a:pPr>
            <a:r>
              <a:rPr lang="fr-FR" b="1" i="1" dirty="0"/>
              <a:t>ASTUCE</a:t>
            </a:r>
            <a:r>
              <a:rPr lang="fr-FR" i="1" dirty="0"/>
              <a:t> : Vous pouvez utiliser https://thenounproject.com/ pour obtenir des cartes de ce type. </a:t>
            </a:r>
            <a:endParaRPr lang="es-ES" i="1" dirty="0"/>
          </a:p>
          <a:p>
            <a:pPr marL="228600" indent="0">
              <a:buFont typeface="Arial" panose="020B0604020202020204" pitchFamily="34" charset="0"/>
              <a:buNone/>
            </a:pPr>
            <a:endParaRPr lang="es-ES" i="1" dirty="0"/>
          </a:p>
          <a:p>
            <a:endParaRPr lang="es-ES" b="0" i="1" u="none" dirty="0"/>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u="none" dirty="0">
                <a:solidFill>
                  <a:schemeClr val="hlink"/>
                </a:solidFill>
              </a:rPr>
              <a:t>[Facilitateurs - si vous pouvez projeter à partir d'internet, alors nous vous suggérons de diriger les gens là-bas et de leur montrer]. </a:t>
            </a:r>
            <a:endParaRPr lang="en-US" i="1" u="none"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Site de </a:t>
            </a:r>
            <a:r>
              <a:rPr lang="en-US" b="1" u="none" dirty="0" err="1"/>
              <a:t>l’Alliance</a:t>
            </a:r>
            <a:r>
              <a:rPr lang="en-US" dirty="0"/>
              <a:t>. </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Le </a:t>
            </a:r>
            <a:r>
              <a:rPr lang="en-US" dirty="0" err="1"/>
              <a:t>fichier</a:t>
            </a:r>
            <a:r>
              <a:rPr lang="en-US" dirty="0"/>
              <a:t> </a:t>
            </a:r>
            <a:r>
              <a:rPr lang="en-US" u="sng" dirty="0"/>
              <a:t>PDF</a:t>
            </a:r>
            <a:r>
              <a:rPr lang="en-US" dirty="0"/>
              <a:t> &amp; </a:t>
            </a:r>
            <a:r>
              <a:rPr lang="fr-FR" dirty="0"/>
              <a:t>tout le matériel disponible peut être téléchargé si les gens veulent imprimer seulement des parties du CPMS, sur le site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Le dossier d'information " Introduction au CPMS </a:t>
            </a:r>
            <a:r>
              <a:rPr lang="fr-FR" dirty="0"/>
              <a:t>" contient ce PPT et des notes de facilitation, ainsi que le document d'introduction de 2 pages.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Un résumé </a:t>
            </a:r>
            <a:r>
              <a:rPr lang="fr-FR" dirty="0"/>
              <a:t>: Avec seulement 32 pages, il s'agit d'un document très général qui peut être utilisé pour introduire l'idée de normes minimales ou pour lancer des discussions sur la protection de l'enfance avec des collègues du gouvernement ou d'autres humanitaires sans les submerger avec l'énorme manuel.</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Découvrez notre </a:t>
            </a:r>
            <a:r>
              <a:rPr lang="fr-FR" u="sng" dirty="0"/>
              <a:t>cours en ligne gratuit sur la CPMS</a:t>
            </a:r>
            <a:r>
              <a:rPr lang="fr-FR" dirty="0"/>
              <a:t>, qui comprend une série de modules.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Vidéos sur la chaîne </a:t>
            </a:r>
            <a:r>
              <a:rPr lang="fr-FR" dirty="0" err="1"/>
              <a:t>Youtube</a:t>
            </a:r>
            <a:r>
              <a:rPr lang="fr-FR" dirty="0"/>
              <a:t>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Une galerie de Standards </a:t>
            </a:r>
            <a:r>
              <a:rPr lang="fr-FR" u="sng" dirty="0"/>
              <a:t>illustrés</a:t>
            </a:r>
            <a:endParaRPr lang="en-US" u="sng" dirty="0"/>
          </a:p>
          <a:p>
            <a:pPr marL="0" marR="0" lvl="0" indent="0" algn="l" rtl="0">
              <a:lnSpc>
                <a:spcPct val="100000"/>
              </a:lnSpc>
              <a:spcBef>
                <a:spcPts val="0"/>
              </a:spcBef>
              <a:spcAft>
                <a:spcPts val="0"/>
              </a:spcAft>
              <a:buClr>
                <a:schemeClr val="dk1"/>
              </a:buClr>
              <a:buSzPts val="1200"/>
              <a:buFont typeface="Calibri"/>
              <a:buNone/>
            </a:pPr>
            <a:endParaRPr lang="en-US" u="sng" dirty="0"/>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lvl="0" indent="0" algn="l" rtl="0">
              <a:spcBef>
                <a:spcPts val="0"/>
              </a:spcBef>
              <a:spcAft>
                <a:spcPts val="0"/>
              </a:spcAft>
              <a:buNone/>
            </a:pPr>
            <a:r>
              <a:rPr lang="fr-FR" dirty="0"/>
              <a:t>1. </a:t>
            </a:r>
            <a:r>
              <a:rPr lang="fr-FR" u="sng" dirty="0"/>
              <a:t>Manuel en ligne</a:t>
            </a:r>
          </a:p>
          <a:p>
            <a:pPr marL="0" lvl="0" indent="0" algn="l" rtl="0">
              <a:spcBef>
                <a:spcPts val="0"/>
              </a:spcBef>
              <a:spcAft>
                <a:spcPts val="0"/>
              </a:spcAft>
              <a:buNone/>
            </a:pPr>
            <a:r>
              <a:rPr lang="fr-FR" dirty="0"/>
              <a:t>2. </a:t>
            </a:r>
            <a:r>
              <a:rPr lang="fr-FR" u="sng" dirty="0"/>
              <a:t>L'application du Partenariat pour les Standards Humanitaires </a:t>
            </a:r>
          </a:p>
          <a:p>
            <a:pPr marL="0" lvl="0" indent="0" algn="l" rtl="0">
              <a:spcBef>
                <a:spcPts val="0"/>
              </a:spcBef>
              <a:spcAft>
                <a:spcPts val="0"/>
              </a:spcAft>
              <a:buNone/>
            </a:pPr>
            <a:r>
              <a:rPr lang="fr-FR" dirty="0"/>
              <a:t>- C'est la deuxième application la plus populaire sur ce site après Sphère.</a:t>
            </a:r>
          </a:p>
          <a:p>
            <a:pPr marL="0" marR="0" lvl="0" indent="0" algn="l" rtl="0">
              <a:lnSpc>
                <a:spcPct val="100000"/>
              </a:lnSpc>
              <a:spcBef>
                <a:spcPts val="0"/>
              </a:spcBef>
              <a:spcAft>
                <a:spcPts val="0"/>
              </a:spcAft>
              <a:buClr>
                <a:schemeClr val="dk1"/>
              </a:buClr>
              <a:buSzPts val="1200"/>
              <a:buFont typeface="Calibri"/>
              <a:buNone/>
            </a:pPr>
            <a:endParaRPr lang="en-US" sz="1200"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r>
              <a:rPr lang="fr-FR" dirty="0"/>
              <a:t>DEMANDER : Quelles devraient être nos prochaines étapes en tant qu'équipe/agence/individu ?</a:t>
            </a:r>
          </a:p>
          <a:p>
            <a:pPr marL="0" lvl="0" indent="0" algn="l" rtl="0">
              <a:spcBef>
                <a:spcPts val="0"/>
              </a:spcBef>
              <a:spcAft>
                <a:spcPts val="0"/>
              </a:spcAft>
              <a:buNone/>
            </a:pPr>
            <a:r>
              <a:rPr lang="fr-FR" dirty="0"/>
              <a:t>(par exemple, vous pouvez prévoir une réunion plus longue pour assimiler les changements et créer un plan ; ou demander à des collègues de présenter certaines normes nouvelles/révisées et leurs implications pour le programme ; ou mettre en place une formation ou demander à la direction générale une réunion pour discuter de la responsabilité envers les enfants, </a:t>
            </a:r>
            <a:r>
              <a:rPr lang="fr-FR" dirty="0" err="1"/>
              <a:t>etc</a:t>
            </a:r>
            <a:r>
              <a:rPr lang="fr-FR" dirty="0"/>
              <a:t>).</a:t>
            </a:r>
          </a:p>
          <a:p>
            <a:pPr marL="0" lvl="0" indent="0" algn="l" rtl="0">
              <a:spcBef>
                <a:spcPts val="0"/>
              </a:spcBef>
              <a:spcAft>
                <a:spcPts val="0"/>
              </a:spcAft>
              <a:buNone/>
            </a:pPr>
            <a:r>
              <a:rPr lang="fr-FR" dirty="0"/>
              <a:t> </a:t>
            </a:r>
          </a:p>
          <a:p>
            <a:pPr marL="0" lvl="0" indent="0" algn="l" rtl="0">
              <a:spcBef>
                <a:spcPts val="0"/>
              </a:spcBef>
              <a:spcAft>
                <a:spcPts val="0"/>
              </a:spcAft>
              <a:buNone/>
            </a:pPr>
            <a:r>
              <a:rPr lang="fr-FR" dirty="0"/>
              <a:t>[Facilitateurs - </a:t>
            </a:r>
            <a:r>
              <a:rPr lang="fr-FR" u="sng" dirty="0"/>
              <a:t>Exemplaires imprimés </a:t>
            </a:r>
            <a:r>
              <a:rPr lang="fr-FR" dirty="0"/>
              <a:t>- l'Alliance mondiale dispose d'un petit stock du manuel et du résumé à Genève ; cependant, les pays et les régions sont encouragés à imprimer et à gérer leurs propres exemplaires localement. En général, cela se fait par le biais de la structure de coordination inter-agences. Sur demande, l'Alliance peut partager un PDF prêt à imprimer].</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Merci beaucoup de vous être réunis et d'avoir commencé à explorer le CPMS. J'assurerai le suivi des prochaines étapes dont nous avons discuté. Et c'est là l'essentiel - le CPMS est un cadeau qui ne cesse de donner à chaque fois que vous l'ouvrez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616625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62"/>
        <p:cNvGrpSpPr/>
        <p:nvPr/>
      </p:nvGrpSpPr>
      <p:grpSpPr>
        <a:xfrm>
          <a:off x="0" y="0"/>
          <a:ext cx="0" cy="0"/>
          <a:chOff x="0" y="0"/>
          <a:chExt cx="0" cy="0"/>
        </a:xfrm>
      </p:grpSpPr>
      <p:sp>
        <p:nvSpPr>
          <p:cNvPr id="63" name="Google Shape;63;p35"/>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200"/>
              <a:buFont typeface="Helvetica Neue"/>
              <a:buNone/>
              <a:defRPr sz="32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4" name="Google Shape;64;p35"/>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65" name="Google Shape;65;p35"/>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35"/>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35"/>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92857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2335403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1337129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939720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114870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 id="2147483683" r:id="rId2"/>
    <p:sldLayoutId id="2147483682"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3" r:id="rId13"/>
    <p:sldLayoutId id="2147483674" r:id="rId14"/>
    <p:sldLayoutId id="2147483675" r:id="rId15"/>
    <p:sldLayoutId id="2147483676" r:id="rId16"/>
    <p:sldLayoutId id="2147483677" r:id="rId17"/>
    <p:sldLayoutId id="2147483678" r:id="rId18"/>
    <p:sldLayoutId id="2147483679" r:id="rId19"/>
    <p:sldLayoutId id="2147483689" r:id="rId20"/>
    <p:sldLayoutId id="2147483693"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image" Target="../media/image1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7.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14.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175" y="4698206"/>
            <a:ext cx="6631373" cy="1655762"/>
          </a:xfrm>
        </p:spPr>
        <p:txBody>
          <a:bodyPr>
            <a:normAutofit/>
          </a:bodyPr>
          <a:lstStyle/>
          <a:p>
            <a:pPr algn="ctr"/>
            <a:r>
              <a:rPr lang="en-GB" sz="3200" dirty="0">
                <a:effectLst>
                  <a:outerShdw blurRad="38100" dist="38100" dir="2700000" algn="tl">
                    <a:srgbClr val="000000">
                      <a:alpha val="43137"/>
                    </a:srgbClr>
                  </a:outerShdw>
                </a:effectLst>
              </a:rPr>
              <a:t>INTRODUCTION</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208343"/>
            <a:ext cx="6630988" cy="3416279"/>
          </a:xfrm>
          <a:prstGeom prst="rect">
            <a:avLst/>
          </a:prstGeom>
          <a:noFill/>
          <a:ln>
            <a:noFill/>
          </a:ln>
        </p:spPr>
        <p:txBody>
          <a:bodyPr spcFirstLastPara="1" wrap="square" lIns="91425" tIns="45700" rIns="91425" bIns="45700" anchor="t" anchorCtr="0">
            <a:spAutoFit/>
          </a:bodyPr>
          <a:lstStyle/>
          <a:p>
            <a:pPr algn="ctr"/>
            <a:r>
              <a:rPr lang="fr-FR" sz="4800" b="0" dirty="0">
                <a:solidFill>
                  <a:schemeClr val="bg1">
                    <a:lumMod val="65000"/>
                  </a:schemeClr>
                </a:solidFill>
                <a:latin typeface="Calibri"/>
                <a:cs typeface="Calibri"/>
              </a:rPr>
              <a:t>Standards Minimums pour la Protection de l’Enfance dans l’Action</a:t>
            </a:r>
            <a:br>
              <a:rPr lang="fr-FR" sz="4800" b="0" dirty="0">
                <a:solidFill>
                  <a:schemeClr val="bg1">
                    <a:lumMod val="65000"/>
                  </a:schemeClr>
                </a:solidFill>
                <a:latin typeface="Calibri"/>
                <a:cs typeface="Calibri"/>
              </a:rPr>
            </a:br>
            <a:r>
              <a:rPr lang="es-ES" sz="4800" b="0" dirty="0" err="1">
                <a:solidFill>
                  <a:schemeClr val="bg1">
                    <a:lumMod val="65000"/>
                  </a:schemeClr>
                </a:solidFill>
                <a:latin typeface="Calibri"/>
                <a:cs typeface="Calibri"/>
              </a:rPr>
              <a:t>Humanitaire</a:t>
            </a:r>
            <a:r>
              <a:rPr lang="es-ES" sz="4800" b="0" dirty="0">
                <a:solidFill>
                  <a:schemeClr val="bg1">
                    <a:lumMod val="65000"/>
                  </a:schemeClr>
                </a:solidFill>
                <a:latin typeface="Calibri"/>
                <a:cs typeface="Calibri"/>
              </a:rPr>
              <a:t>.</a:t>
            </a:r>
            <a:br>
              <a:rPr lang="es-ES" sz="4800" b="0" dirty="0">
                <a:solidFill>
                  <a:schemeClr val="bg1">
                    <a:lumMod val="65000"/>
                  </a:schemeClr>
                </a:solidFill>
                <a:latin typeface="Calibri"/>
                <a:cs typeface="Calibri"/>
              </a:rPr>
            </a:br>
            <a:r>
              <a:rPr lang="es-ES" sz="4800" b="0" dirty="0">
                <a:solidFill>
                  <a:schemeClr val="bg1">
                    <a:lumMod val="65000"/>
                  </a:schemeClr>
                </a:solidFill>
                <a:latin typeface="Calibri"/>
                <a:cs typeface="Calibri"/>
              </a:rPr>
              <a:t>- SMPE -</a:t>
            </a:r>
            <a:endParaRPr sz="4800" b="0" dirty="0">
              <a:solidFill>
                <a:schemeClr val="bg1">
                  <a:lumMod val="65000"/>
                </a:schemeClr>
              </a:solidFill>
              <a:latin typeface="Calibri"/>
              <a:cs typeface="Calibri"/>
              <a:sym typeface="Arial"/>
            </a:endParaRPr>
          </a:p>
        </p:txBody>
      </p:sp>
      <p:pic>
        <p:nvPicPr>
          <p:cNvPr id="5" name="Image 4">
            <a:extLst>
              <a:ext uri="{FF2B5EF4-FFF2-40B4-BE49-F238E27FC236}">
                <a16:creationId xmlns:a16="http://schemas.microsoft.com/office/drawing/2014/main" id="{10FE2A77-7B6B-4F93-8896-CFC1B1D5A706}"/>
              </a:ext>
            </a:extLst>
          </p:cNvPr>
          <p:cNvPicPr>
            <a:picLocks noChangeAspect="1"/>
          </p:cNvPicPr>
          <p:nvPr/>
        </p:nvPicPr>
        <p:blipFill>
          <a:blip r:embed="rId3"/>
          <a:stretch>
            <a:fillRect/>
          </a:stretch>
        </p:blipFill>
        <p:spPr>
          <a:xfrm>
            <a:off x="7913654" y="5649657"/>
            <a:ext cx="3927894" cy="946034"/>
          </a:xfrm>
          <a:prstGeom prst="rect">
            <a:avLst/>
          </a:prstGeom>
        </p:spPr>
      </p:pic>
    </p:spTree>
    <p:extLst>
      <p:ext uri="{BB962C8B-B14F-4D97-AF65-F5344CB8AC3E}">
        <p14:creationId xmlns:p14="http://schemas.microsoft.com/office/powerpoint/2010/main" val="3829725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rPr>
              <a:t>But des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lvl="0">
              <a:spcBef>
                <a:spcPts val="0"/>
              </a:spcBef>
              <a:buSzPts val="2800"/>
              <a:buChar char="●"/>
            </a:pPr>
            <a:r>
              <a:rPr lang="fr-FR" dirty="0"/>
              <a:t>Référence pour le CPHA </a:t>
            </a:r>
          </a:p>
          <a:p>
            <a:pPr lvl="0">
              <a:spcBef>
                <a:spcPts val="0"/>
              </a:spcBef>
              <a:buSzPts val="2800"/>
              <a:buChar char="●"/>
            </a:pPr>
            <a:r>
              <a:rPr lang="fr-FR" dirty="0"/>
              <a:t>Outil de collaboration inter-agences </a:t>
            </a:r>
          </a:p>
          <a:p>
            <a:pPr lvl="0">
              <a:spcBef>
                <a:spcPts val="0"/>
              </a:spcBef>
              <a:buSzPts val="2800"/>
              <a:buChar char="●"/>
            </a:pPr>
            <a:r>
              <a:rPr lang="fr-FR" sz="2600" dirty="0"/>
              <a:t>Liens avec la Norme Humanitaire Fondamentale (CHS)</a:t>
            </a:r>
          </a:p>
          <a:p>
            <a:pPr lvl="0">
              <a:spcBef>
                <a:spcPts val="0"/>
              </a:spcBef>
              <a:buSzPts val="2800"/>
              <a:buChar char="●"/>
            </a:pPr>
            <a:r>
              <a:rPr lang="fr-FR" dirty="0"/>
              <a:t>Contextualisation pour l’appropriation locale</a:t>
            </a:r>
            <a:endParaRPr sz="2600" dirty="0"/>
          </a:p>
          <a:p>
            <a:pPr lvl="0">
              <a:buSzPts val="2800"/>
              <a:buChar char="●"/>
            </a:pPr>
            <a:r>
              <a:rPr lang="es-ES" dirty="0" err="1">
                <a:latin typeface="Calibri" panose="020F0502020204030204" pitchFamily="34" charset="0"/>
                <a:ea typeface="Calibri" panose="020F0502020204030204" pitchFamily="34" charset="0"/>
                <a:cs typeface="Arial" panose="020B0604020202020204" pitchFamily="34" charset="0"/>
              </a:rPr>
              <a:t>But</a:t>
            </a:r>
            <a:r>
              <a:rPr lang="en-US" sz="2600" dirty="0"/>
              <a:t>:</a:t>
            </a:r>
            <a:endParaRPr sz="2600" dirty="0"/>
          </a:p>
          <a:p>
            <a:pPr lvl="1" indent="-241300">
              <a:spcBef>
                <a:spcPts val="0"/>
              </a:spcBef>
              <a:buSzPts val="2600"/>
              <a:buChar char="○"/>
            </a:pPr>
            <a:r>
              <a:rPr lang="fr-FR" dirty="0"/>
              <a:t>qualité et </a:t>
            </a:r>
            <a:r>
              <a:rPr lang="es-ES" dirty="0" err="1"/>
              <a:t>redevabilité</a:t>
            </a:r>
            <a:r>
              <a:rPr lang="es-ES" dirty="0"/>
              <a:t> des </a:t>
            </a:r>
            <a:r>
              <a:rPr lang="es-ES" dirty="0" err="1"/>
              <a:t>programmes</a:t>
            </a:r>
            <a:endParaRPr lang="fr-FR" dirty="0"/>
          </a:p>
          <a:p>
            <a:pPr lvl="1" indent="-241300">
              <a:spcBef>
                <a:spcPts val="0"/>
              </a:spcBef>
              <a:buSzPts val="2600"/>
              <a:buChar char="○"/>
            </a:pPr>
            <a:r>
              <a:rPr lang="fr-FR" dirty="0"/>
              <a:t>impact sur la protection et le bien-être des enfants</a:t>
            </a:r>
            <a:endParaRPr dirty="0"/>
          </a:p>
        </p:txBody>
      </p:sp>
      <p:sp>
        <p:nvSpPr>
          <p:cNvPr id="8" name="ZoneTexte 7">
            <a:extLst>
              <a:ext uri="{FF2B5EF4-FFF2-40B4-BE49-F238E27FC236}">
                <a16:creationId xmlns:a16="http://schemas.microsoft.com/office/drawing/2014/main" id="{143A4369-295A-466B-8F96-3D762829B1E6}"/>
              </a:ext>
            </a:extLst>
          </p:cNvPr>
          <p:cNvSpPr txBox="1"/>
          <p:nvPr/>
        </p:nvSpPr>
        <p:spPr>
          <a:xfrm>
            <a:off x="3607410" y="4347692"/>
            <a:ext cx="7815528" cy="1200329"/>
          </a:xfrm>
          <a:prstGeom prst="rect">
            <a:avLst/>
          </a:prstGeom>
          <a:solidFill>
            <a:srgbClr val="934C83"/>
          </a:solidFill>
        </p:spPr>
        <p:txBody>
          <a:bodyPr wrap="square">
            <a:spAutoFit/>
          </a:bodyPr>
          <a:lstStyle/>
          <a:p>
            <a:pPr algn="ctr"/>
            <a:r>
              <a:rPr lang="fr-FR" sz="2400" dirty="0">
                <a:solidFill>
                  <a:schemeClr val="bg1"/>
                </a:solidFill>
              </a:rPr>
              <a:t>Les SMPE aspirent à opérationnaliser les droits des enfants et des adolescents dans la pratique de la réponse humanitaire. </a:t>
            </a:r>
            <a:endParaRPr lang="es-ES" sz="2400" dirty="0">
              <a:solidFill>
                <a:schemeClr val="bg1"/>
              </a:solidFill>
            </a:endParaRPr>
          </a:p>
        </p:txBody>
      </p:sp>
      <p:pic>
        <p:nvPicPr>
          <p:cNvPr id="7" name="Image 6">
            <a:extLst>
              <a:ext uri="{FF2B5EF4-FFF2-40B4-BE49-F238E27FC236}">
                <a16:creationId xmlns:a16="http://schemas.microsoft.com/office/drawing/2014/main" id="{54D5AEBC-8961-4009-AAE3-0B5012AE4768}"/>
              </a:ext>
            </a:extLst>
          </p:cNvPr>
          <p:cNvPicPr>
            <a:picLocks noChangeAspect="1"/>
          </p:cNvPicPr>
          <p:nvPr/>
        </p:nvPicPr>
        <p:blipFill>
          <a:blip r:embed="rId3"/>
          <a:stretch>
            <a:fillRect/>
          </a:stretch>
        </p:blipFill>
        <p:spPr>
          <a:xfrm>
            <a:off x="695176" y="1970821"/>
            <a:ext cx="2322974" cy="3229500"/>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EF22336C-8176-B5C3-88BF-57F6013B078C}"/>
              </a:ext>
            </a:extLst>
          </p:cNvPr>
          <p:cNvPicPr>
            <a:picLocks noChangeAspect="1"/>
          </p:cNvPicPr>
          <p:nvPr/>
        </p:nvPicPr>
        <p:blipFill>
          <a:blip r:embed="rId4"/>
          <a:stretch>
            <a:fillRect/>
          </a:stretch>
        </p:blipFill>
        <p:spPr>
          <a:xfrm>
            <a:off x="9661064" y="120246"/>
            <a:ext cx="2426773" cy="1753991"/>
          </a:xfrm>
          <a:prstGeom prst="rect">
            <a:avLst/>
          </a:prstGeom>
        </p:spPr>
      </p:pic>
    </p:spTree>
    <p:extLst>
      <p:ext uri="{BB962C8B-B14F-4D97-AF65-F5344CB8AC3E}">
        <p14:creationId xmlns:p14="http://schemas.microsoft.com/office/powerpoint/2010/main" val="490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975632" y="1072634"/>
            <a:ext cx="6098720" cy="707886"/>
          </a:xfrm>
          <a:prstGeom prst="rect">
            <a:avLst/>
          </a:prstGeom>
          <a:noFill/>
        </p:spPr>
        <p:txBody>
          <a:bodyPr wrap="square">
            <a:spAutoFit/>
          </a:bodyPr>
          <a:lstStyle/>
          <a:p>
            <a:r>
              <a:rPr lang="en-US" sz="4000" dirty="0"/>
              <a:t> </a:t>
            </a:r>
            <a:endParaRPr lang="fr-FR" dirty="0"/>
          </a:p>
        </p:txBody>
      </p:sp>
      <p:pic>
        <p:nvPicPr>
          <p:cNvPr id="4" name="Image 3">
            <a:extLst>
              <a:ext uri="{FF2B5EF4-FFF2-40B4-BE49-F238E27FC236}">
                <a16:creationId xmlns:a16="http://schemas.microsoft.com/office/drawing/2014/main" id="{1AC3D80B-3543-42FA-A5EE-5986600F74CA}"/>
              </a:ext>
            </a:extLst>
          </p:cNvPr>
          <p:cNvPicPr>
            <a:picLocks noChangeAspect="1"/>
          </p:cNvPicPr>
          <p:nvPr/>
        </p:nvPicPr>
        <p:blipFill>
          <a:blip r:embed="rId3"/>
          <a:stretch>
            <a:fillRect/>
          </a:stretch>
        </p:blipFill>
        <p:spPr>
          <a:xfrm>
            <a:off x="1913621" y="-144378"/>
            <a:ext cx="10321461" cy="6858000"/>
          </a:xfrm>
          <a:prstGeom prst="rect">
            <a:avLst/>
          </a:prstGeom>
        </p:spPr>
      </p:pic>
      <p:sp>
        <p:nvSpPr>
          <p:cNvPr id="5" name="Rectangle 4">
            <a:extLst>
              <a:ext uri="{FF2B5EF4-FFF2-40B4-BE49-F238E27FC236}">
                <a16:creationId xmlns:a16="http://schemas.microsoft.com/office/drawing/2014/main" id="{04689C39-7F9F-41B3-A224-927DFE2C5FF6}"/>
              </a:ext>
            </a:extLst>
          </p:cNvPr>
          <p:cNvSpPr/>
          <p:nvPr/>
        </p:nvSpPr>
        <p:spPr>
          <a:xfrm>
            <a:off x="2913586" y="621765"/>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 name="ZoneTexte 1">
            <a:extLst>
              <a:ext uri="{FF2B5EF4-FFF2-40B4-BE49-F238E27FC236}">
                <a16:creationId xmlns:a16="http://schemas.microsoft.com/office/drawing/2014/main" id="{6C940A96-BE16-458E-8AAD-FA40097A5AF6}"/>
              </a:ext>
            </a:extLst>
          </p:cNvPr>
          <p:cNvSpPr txBox="1"/>
          <p:nvPr/>
        </p:nvSpPr>
        <p:spPr>
          <a:xfrm rot="16200000">
            <a:off x="-694142" y="3127089"/>
            <a:ext cx="4693685" cy="584775"/>
          </a:xfrm>
          <a:prstGeom prst="rect">
            <a:avLst/>
          </a:prstGeom>
          <a:noFill/>
        </p:spPr>
        <p:txBody>
          <a:bodyPr wrap="square" rtlCol="0">
            <a:spAutoFit/>
          </a:bodyPr>
          <a:lstStyle/>
          <a:p>
            <a:pPr algn="ctr"/>
            <a:r>
              <a:rPr lang="es-ES" sz="3200" b="1" dirty="0">
                <a:solidFill>
                  <a:schemeClr val="accent1">
                    <a:lumMod val="75000"/>
                  </a:schemeClr>
                </a:solidFill>
                <a:latin typeface="Helvetica Neue"/>
                <a:sym typeface="Helvetica Neue"/>
              </a:rPr>
              <a:t>PRESENTATION</a:t>
            </a:r>
          </a:p>
        </p:txBody>
      </p:sp>
    </p:spTree>
    <p:extLst>
      <p:ext uri="{BB962C8B-B14F-4D97-AF65-F5344CB8AC3E}">
        <p14:creationId xmlns:p14="http://schemas.microsoft.com/office/powerpoint/2010/main" val="165252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xfrm>
            <a:off x="838199" y="365125"/>
            <a:ext cx="992256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Introduction </a:t>
            </a:r>
            <a:r>
              <a:rPr lang="en-US" dirty="0" err="1"/>
              <a:t>générale</a:t>
            </a:r>
            <a:r>
              <a:rPr lang="en-US" dirty="0"/>
              <a:t> au Standard 4 </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965691" y="1808645"/>
            <a:ext cx="8456425" cy="4351338"/>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spcBef>
                <a:spcPts val="0"/>
              </a:spcBef>
              <a:buClr>
                <a:schemeClr val="accent3"/>
              </a:buClr>
            </a:pPr>
            <a:r>
              <a:rPr lang="en-US" dirty="0" err="1">
                <a:solidFill>
                  <a:schemeClr val="bg2"/>
                </a:solidFill>
                <a:latin typeface="Helvetica Neue" panose="020B0604020202020204" charset="0"/>
              </a:rPr>
              <a:t>Partie</a:t>
            </a:r>
            <a:r>
              <a:rPr lang="en-US" dirty="0">
                <a:solidFill>
                  <a:schemeClr val="bg2"/>
                </a:solidFill>
                <a:latin typeface="Helvetica Neue" panose="020B0604020202020204" charset="0"/>
              </a:rPr>
              <a:t> du </a:t>
            </a:r>
            <a:r>
              <a:rPr lang="en-US" dirty="0" err="1">
                <a:solidFill>
                  <a:schemeClr val="bg2"/>
                </a:solidFill>
                <a:latin typeface="Helvetica Neue" panose="020B0604020202020204" charset="0"/>
              </a:rPr>
              <a:t>Pilier</a:t>
            </a:r>
            <a:r>
              <a:rPr lang="en-US" dirty="0">
                <a:solidFill>
                  <a:schemeClr val="bg2"/>
                </a:solidFill>
                <a:latin typeface="Helvetica Neue" panose="020B0604020202020204" charset="0"/>
              </a:rPr>
              <a:t> 1 </a:t>
            </a:r>
            <a:r>
              <a:rPr lang="fr-FR" dirty="0">
                <a:solidFill>
                  <a:schemeClr val="bg2"/>
                </a:solidFill>
                <a:latin typeface="Helvetica Neue" panose="020B0604020202020204" charset="0"/>
              </a:rPr>
              <a:t>sur la qualité des interventions </a:t>
            </a:r>
            <a:endParaRPr lang="en-US" dirty="0">
              <a:solidFill>
                <a:schemeClr val="bg2"/>
              </a:solidFill>
              <a:latin typeface="Helvetica Neue" panose="020B0604020202020204" charset="0"/>
            </a:endParaRPr>
          </a:p>
          <a:p>
            <a:pPr marL="342900" indent="-342900">
              <a:spcBef>
                <a:spcPts val="0"/>
              </a:spcBef>
              <a:buClr>
                <a:schemeClr val="accent3"/>
              </a:buClr>
            </a:pPr>
            <a:r>
              <a:rPr lang="fr-FR" dirty="0">
                <a:solidFill>
                  <a:schemeClr val="bg2"/>
                </a:solidFill>
                <a:latin typeface="Helvetica Neue" panose="020B0604020202020204" charset="0"/>
              </a:rPr>
              <a:t>A être utilisés avec tous les autres (7 - 28) &amp; les Principes SMPE</a:t>
            </a:r>
          </a:p>
          <a:p>
            <a:pPr marL="0" indent="0">
              <a:spcBef>
                <a:spcPts val="0"/>
              </a:spcBef>
              <a:buClr>
                <a:schemeClr val="accent3"/>
              </a:buClr>
              <a:buNone/>
            </a:pPr>
            <a:endParaRPr lang="fr-FR" dirty="0">
              <a:solidFill>
                <a:schemeClr val="bg2"/>
              </a:solidFill>
              <a:latin typeface="Helvetica Neue" panose="020B0604020202020204" charset="0"/>
            </a:endParaRPr>
          </a:p>
          <a:p>
            <a:pPr marL="342900" indent="-342900">
              <a:spcBef>
                <a:spcPts val="0"/>
              </a:spcBef>
              <a:buClr>
                <a:schemeClr val="accent3"/>
              </a:buClr>
            </a:pPr>
            <a:r>
              <a:rPr lang="fr-FR" dirty="0">
                <a:solidFill>
                  <a:schemeClr val="bg2"/>
                </a:solidFill>
                <a:latin typeface="Helvetica Neue" panose="020B0604020202020204" charset="0"/>
              </a:rPr>
              <a:t>CHS</a:t>
            </a:r>
          </a:p>
          <a:p>
            <a:pPr marL="0" indent="0">
              <a:spcBef>
                <a:spcPts val="0"/>
              </a:spcBef>
              <a:buClr>
                <a:schemeClr val="accent3"/>
              </a:buClr>
              <a:buNone/>
            </a:pPr>
            <a:endParaRPr lang="fr-FR" dirty="0">
              <a:solidFill>
                <a:schemeClr val="bg2"/>
              </a:solidFill>
              <a:latin typeface="Helvetica Neue" panose="020B0604020202020204" charset="0"/>
            </a:endParaRPr>
          </a:p>
          <a:p>
            <a:pPr marL="342900" indent="-342900">
              <a:lnSpc>
                <a:spcPct val="110000"/>
              </a:lnSpc>
              <a:buClr>
                <a:schemeClr val="accent3"/>
              </a:buClr>
              <a:buSzPct val="100000"/>
            </a:pPr>
            <a:r>
              <a:rPr lang="fr-FR" dirty="0">
                <a:solidFill>
                  <a:schemeClr val="bg2"/>
                </a:solidFill>
              </a:rPr>
              <a:t>Programmation orientée vers la protection de l’enfance</a:t>
            </a:r>
          </a:p>
          <a:p>
            <a:pPr marL="285750" indent="-285750">
              <a:buFont typeface="Arial" panose="020B0604020202020204" pitchFamily="34" charset="0"/>
              <a:buChar char="•"/>
            </a:pPr>
            <a:r>
              <a:rPr lang="fr-FR" dirty="0">
                <a:solidFill>
                  <a:schemeClr val="bg2"/>
                </a:solidFill>
              </a:rPr>
              <a:t>Processus et méthodologies de conception, planification et gestion</a:t>
            </a:r>
          </a:p>
          <a:p>
            <a:pPr marL="342900" indent="-342900">
              <a:lnSpc>
                <a:spcPct val="110000"/>
              </a:lnSpc>
              <a:buClr>
                <a:schemeClr val="accent3"/>
              </a:buClr>
              <a:buSzPct val="100000"/>
            </a:pPr>
            <a:r>
              <a:rPr lang="es-ES" dirty="0" err="1">
                <a:solidFill>
                  <a:schemeClr val="bg2"/>
                </a:solidFill>
              </a:rPr>
              <a:t>Apprentissage</a:t>
            </a:r>
            <a:r>
              <a:rPr lang="es-ES" dirty="0">
                <a:solidFill>
                  <a:schemeClr val="bg2"/>
                </a:solidFill>
              </a:rPr>
              <a:t> </a:t>
            </a:r>
            <a:r>
              <a:rPr lang="es-ES" dirty="0" err="1">
                <a:solidFill>
                  <a:schemeClr val="bg2"/>
                </a:solidFill>
              </a:rPr>
              <a:t>pour</a:t>
            </a:r>
            <a:r>
              <a:rPr lang="es-ES" dirty="0">
                <a:solidFill>
                  <a:schemeClr val="bg2"/>
                </a:solidFill>
              </a:rPr>
              <a:t> </a:t>
            </a:r>
            <a:r>
              <a:rPr lang="es-ES" dirty="0" err="1">
                <a:solidFill>
                  <a:schemeClr val="bg2"/>
                </a:solidFill>
              </a:rPr>
              <a:t>ajuster</a:t>
            </a:r>
            <a:r>
              <a:rPr lang="es-ES" dirty="0">
                <a:solidFill>
                  <a:schemeClr val="bg2"/>
                </a:solidFill>
              </a:rPr>
              <a:t> les </a:t>
            </a:r>
            <a:r>
              <a:rPr lang="es-ES" dirty="0" err="1">
                <a:solidFill>
                  <a:schemeClr val="bg2"/>
                </a:solidFill>
              </a:rPr>
              <a:t>programmes</a:t>
            </a:r>
            <a:r>
              <a:rPr lang="en-US" dirty="0">
                <a:solidFill>
                  <a:schemeClr val="bg2"/>
                </a:solidFill>
                <a:sym typeface="Arial"/>
              </a:rPr>
              <a:t> </a:t>
            </a:r>
          </a:p>
          <a:p>
            <a:pPr marL="342900" indent="-342900">
              <a:lnSpc>
                <a:spcPct val="110000"/>
              </a:lnSpc>
              <a:buClr>
                <a:schemeClr val="accent3"/>
              </a:buClr>
              <a:buSzPct val="100000"/>
            </a:pPr>
            <a:r>
              <a:rPr lang="en-US" dirty="0" err="1">
                <a:solidFill>
                  <a:schemeClr val="bg2"/>
                </a:solidFill>
                <a:sym typeface="Arial"/>
              </a:rPr>
              <a:t>Mécanismes</a:t>
            </a:r>
            <a:r>
              <a:rPr lang="en-US" dirty="0">
                <a:solidFill>
                  <a:schemeClr val="bg2"/>
                </a:solidFill>
                <a:sym typeface="Arial"/>
              </a:rPr>
              <a:t> de feedback et de </a:t>
            </a:r>
            <a:r>
              <a:rPr lang="en-US" dirty="0" err="1">
                <a:solidFill>
                  <a:schemeClr val="bg2"/>
                </a:solidFill>
                <a:sym typeface="Arial"/>
              </a:rPr>
              <a:t>plaintes</a:t>
            </a:r>
            <a:endParaRPr lang="fr-FR" dirty="0">
              <a:solidFill>
                <a:schemeClr val="bg2"/>
              </a:solidFill>
            </a:endParaRPr>
          </a:p>
          <a:p>
            <a:pPr marL="342900" indent="-342900">
              <a:spcBef>
                <a:spcPts val="0"/>
              </a:spcBef>
              <a:buClr>
                <a:schemeClr val="accent3"/>
              </a:buClr>
            </a:pPr>
            <a:endParaRPr lang="en-US" dirty="0">
              <a:solidFill>
                <a:schemeClr val="bg2"/>
              </a:solidFill>
              <a:latin typeface="Helvetica Neue" panose="020B0604020202020204" charset="0"/>
            </a:endParaRPr>
          </a:p>
        </p:txBody>
      </p:sp>
      <p:sp>
        <p:nvSpPr>
          <p:cNvPr id="8" name="ZoneTexte 7">
            <a:extLst>
              <a:ext uri="{FF2B5EF4-FFF2-40B4-BE49-F238E27FC236}">
                <a16:creationId xmlns:a16="http://schemas.microsoft.com/office/drawing/2014/main" id="{0EC33DF6-2955-4AAC-A461-4F75DED12DAE}"/>
              </a:ext>
            </a:extLst>
          </p:cNvPr>
          <p:cNvSpPr txBox="1"/>
          <p:nvPr/>
        </p:nvSpPr>
        <p:spPr>
          <a:xfrm>
            <a:off x="7991907" y="5518087"/>
            <a:ext cx="3234402" cy="1631216"/>
          </a:xfrm>
          <a:prstGeom prst="rect">
            <a:avLst/>
          </a:prstGeom>
          <a:noFill/>
        </p:spPr>
        <p:txBody>
          <a:bodyPr wrap="square">
            <a:spAutoFit/>
          </a:bodyPr>
          <a:lstStyle/>
          <a:p>
            <a:pPr marL="457200" lvl="1">
              <a:buClrTx/>
              <a:defRPr/>
            </a:pPr>
            <a:r>
              <a:rPr lang="fr-FR" sz="2400" dirty="0">
                <a:latin typeface="Ink Free" panose="03080402000500000000" pitchFamily="66" charset="0"/>
              </a:rPr>
              <a:t>Quelles sont les étapes principales de la GCP? </a:t>
            </a:r>
          </a:p>
          <a:p>
            <a:pPr algn="r"/>
            <a:r>
              <a:rPr lang="en-US" sz="2800" dirty="0">
                <a:latin typeface="Ink Free" panose="03080402000500000000" pitchFamily="66" charset="0"/>
                <a:ea typeface="Arial"/>
                <a:cs typeface="Arial"/>
                <a:sym typeface="Arial"/>
              </a:rPr>
              <a:t> </a:t>
            </a:r>
          </a:p>
        </p:txBody>
      </p:sp>
      <p:grpSp>
        <p:nvGrpSpPr>
          <p:cNvPr id="9" name="Groupe 8">
            <a:extLst>
              <a:ext uri="{FF2B5EF4-FFF2-40B4-BE49-F238E27FC236}">
                <a16:creationId xmlns:a16="http://schemas.microsoft.com/office/drawing/2014/main" id="{4AAED79B-10AC-41F7-B6E5-3A310716D70E}"/>
              </a:ext>
            </a:extLst>
          </p:cNvPr>
          <p:cNvGrpSpPr/>
          <p:nvPr/>
        </p:nvGrpSpPr>
        <p:grpSpPr>
          <a:xfrm rot="1415781">
            <a:off x="11062009" y="5170001"/>
            <a:ext cx="979340" cy="1040548"/>
            <a:chOff x="10883591" y="5571442"/>
            <a:chExt cx="979340" cy="1040548"/>
          </a:xfrm>
        </p:grpSpPr>
        <p:pic>
          <p:nvPicPr>
            <p:cNvPr id="10" name="Image 9">
              <a:extLst>
                <a:ext uri="{FF2B5EF4-FFF2-40B4-BE49-F238E27FC236}">
                  <a16:creationId xmlns:a16="http://schemas.microsoft.com/office/drawing/2014/main" id="{A701B369-6B50-4B8D-8819-2643674A294B}"/>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1" name="Graphique 10" descr="Point d’interrogation">
              <a:extLst>
                <a:ext uri="{FF2B5EF4-FFF2-40B4-BE49-F238E27FC236}">
                  <a16:creationId xmlns:a16="http://schemas.microsoft.com/office/drawing/2014/main" id="{824168B0-A07E-44EC-8EBF-C33744EF31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15" name="Google Shape;327;p14" descr="Screen Shot 2019-10-08 at 5.14.15 PM.png">
            <a:extLst>
              <a:ext uri="{FF2B5EF4-FFF2-40B4-BE49-F238E27FC236}">
                <a16:creationId xmlns:a16="http://schemas.microsoft.com/office/drawing/2014/main" id="{162E031D-B339-4E20-99D8-DA68BD6284C1}"/>
              </a:ext>
            </a:extLst>
          </p:cNvPr>
          <p:cNvPicPr preferRelativeResize="0"/>
          <p:nvPr/>
        </p:nvPicPr>
        <p:blipFill rotWithShape="1">
          <a:blip r:embed="rId6">
            <a:alphaModFix/>
          </a:blip>
          <a:srcRect/>
          <a:stretch/>
        </p:blipFill>
        <p:spPr>
          <a:xfrm>
            <a:off x="8844425" y="3940457"/>
            <a:ext cx="1313978" cy="1077034"/>
          </a:xfrm>
          <a:prstGeom prst="rect">
            <a:avLst/>
          </a:prstGeom>
          <a:noFill/>
          <a:ln>
            <a:noFill/>
          </a:ln>
        </p:spPr>
      </p:pic>
      <p:pic>
        <p:nvPicPr>
          <p:cNvPr id="3" name="Picture 2">
            <a:extLst>
              <a:ext uri="{FF2B5EF4-FFF2-40B4-BE49-F238E27FC236}">
                <a16:creationId xmlns:a16="http://schemas.microsoft.com/office/drawing/2014/main" id="{991C568B-CA98-EDD3-7C4F-A4736C8FD1D5}"/>
              </a:ext>
            </a:extLst>
          </p:cNvPr>
          <p:cNvPicPr>
            <a:picLocks noChangeAspect="1"/>
          </p:cNvPicPr>
          <p:nvPr/>
        </p:nvPicPr>
        <p:blipFill>
          <a:blip r:embed="rId7"/>
          <a:stretch>
            <a:fillRect/>
          </a:stretch>
        </p:blipFill>
        <p:spPr>
          <a:xfrm flipH="1">
            <a:off x="3617843" y="2587580"/>
            <a:ext cx="1103378" cy="1003555"/>
          </a:xfrm>
          <a:prstGeom prst="rect">
            <a:avLst/>
          </a:prstGeom>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267128" y="1382837"/>
            <a:ext cx="6076521" cy="3381667"/>
          </a:xfrm>
        </p:spPr>
        <p:txBody>
          <a:bodyPr>
            <a:normAutofit fontScale="85000" lnSpcReduction="20000"/>
          </a:bodyPr>
          <a:lstStyle/>
          <a:p>
            <a:pPr marL="50800" indent="0" algn="ctr">
              <a:buNone/>
            </a:pPr>
            <a:r>
              <a:rPr lang="en-US" sz="2400" dirty="0">
                <a:solidFill>
                  <a:schemeClr val="bg2"/>
                </a:solidFill>
              </a:rPr>
              <a:t>“</a:t>
            </a:r>
            <a:r>
              <a:rPr lang="fr-FR" dirty="0"/>
              <a:t>Tous les programmes de protection de l’enfance sont conçus, programmés, gérés, suivis et évalués à travers des </a:t>
            </a:r>
            <a:r>
              <a:rPr lang="fr-FR" b="1" dirty="0"/>
              <a:t>processus et des méthodologies </a:t>
            </a:r>
            <a:r>
              <a:rPr lang="fr-FR" dirty="0"/>
              <a:t>structurés qui renforcent les capacités et les ressources déjà existantes. Ils abordent également tous les nouveaux </a:t>
            </a:r>
            <a:r>
              <a:rPr lang="fr-FR" b="1" dirty="0"/>
              <a:t>risques</a:t>
            </a:r>
            <a:r>
              <a:rPr lang="fr-FR" dirty="0"/>
              <a:t> et prennent en considération les besoins en matière de protection de l’enfance et sont continuellement adaptés sur la base de </a:t>
            </a:r>
            <a:r>
              <a:rPr lang="fr-FR" b="1" dirty="0"/>
              <a:t>l’apprentissage et des données collectées</a:t>
            </a:r>
            <a:r>
              <a:rPr lang="fr-FR" dirty="0"/>
              <a:t>. »</a:t>
            </a:r>
            <a:endParaRPr lang="fr-FR" sz="2400" dirty="0">
              <a:solidFill>
                <a:schemeClr val="bg2"/>
              </a:solidFill>
            </a:endParaRPr>
          </a:p>
        </p:txBody>
      </p:sp>
      <p:pic>
        <p:nvPicPr>
          <p:cNvPr id="3" name="Image 2">
            <a:extLst>
              <a:ext uri="{FF2B5EF4-FFF2-40B4-BE49-F238E27FC236}">
                <a16:creationId xmlns:a16="http://schemas.microsoft.com/office/drawing/2014/main" id="{3961F6D5-C949-466F-9090-E47F4980A555}"/>
              </a:ext>
            </a:extLst>
          </p:cNvPr>
          <p:cNvPicPr>
            <a:picLocks noChangeAspect="1"/>
          </p:cNvPicPr>
          <p:nvPr/>
        </p:nvPicPr>
        <p:blipFill>
          <a:blip r:embed="rId3"/>
          <a:stretch>
            <a:fillRect/>
          </a:stretch>
        </p:blipFill>
        <p:spPr>
          <a:xfrm>
            <a:off x="1664796" y="549644"/>
            <a:ext cx="2939649" cy="784603"/>
          </a:xfrm>
          <a:prstGeom prst="rect">
            <a:avLst/>
          </a:prstGeom>
        </p:spPr>
      </p:pic>
      <p:sp>
        <p:nvSpPr>
          <p:cNvPr id="10" name="ZoneTexte 9">
            <a:extLst>
              <a:ext uri="{FF2B5EF4-FFF2-40B4-BE49-F238E27FC236}">
                <a16:creationId xmlns:a16="http://schemas.microsoft.com/office/drawing/2014/main" id="{368483B0-A8CE-4163-9037-2F1C4A48A5B7}"/>
              </a:ext>
            </a:extLst>
          </p:cNvPr>
          <p:cNvSpPr txBox="1"/>
          <p:nvPr/>
        </p:nvSpPr>
        <p:spPr>
          <a:xfrm>
            <a:off x="7078105" y="2993354"/>
            <a:ext cx="5425779" cy="3908762"/>
          </a:xfrm>
          <a:prstGeom prst="rect">
            <a:avLst/>
          </a:prstGeom>
          <a:noFill/>
        </p:spPr>
        <p:txBody>
          <a:bodyPr wrap="square">
            <a:spAutoFit/>
          </a:bodyPr>
          <a:lstStyle/>
          <a:p>
            <a:r>
              <a:rPr lang="fr-FR" sz="2800" b="1" dirty="0">
                <a:solidFill>
                  <a:schemeClr val="bg2"/>
                </a:solidFill>
              </a:rPr>
              <a:t>ETAPE 1: </a:t>
            </a:r>
            <a:r>
              <a:rPr lang="fr-FR" sz="2800" dirty="0">
                <a:solidFill>
                  <a:schemeClr val="bg2"/>
                </a:solidFill>
              </a:rPr>
              <a:t>Préparation </a:t>
            </a:r>
            <a:endParaRPr lang="fr-FR" sz="2800" b="1" dirty="0">
              <a:solidFill>
                <a:schemeClr val="bg2"/>
              </a:solidFill>
            </a:endParaRPr>
          </a:p>
          <a:p>
            <a:endParaRPr lang="fr-FR" sz="2800" b="1" dirty="0">
              <a:solidFill>
                <a:schemeClr val="bg2"/>
              </a:solidFill>
              <a:latin typeface="Helvetica Neue"/>
              <a:ea typeface="Helvetica Neue"/>
              <a:cs typeface="Helvetica Neue"/>
              <a:sym typeface="Helvetica Neue"/>
            </a:endParaRPr>
          </a:p>
          <a:p>
            <a:r>
              <a:rPr lang="fr-FR" sz="2400" dirty="0">
                <a:solidFill>
                  <a:schemeClr val="bg2"/>
                </a:solidFill>
                <a:latin typeface="Helvetica Neue" panose="020B0604020202020204" charset="0"/>
                <a:ea typeface="Helvetica Neue"/>
                <a:cs typeface="Helvetica Neue"/>
                <a:sym typeface="Helvetica Neue"/>
              </a:rPr>
              <a:t>Comprendre:</a:t>
            </a:r>
          </a:p>
          <a:p>
            <a:pPr marL="457200" indent="-457200">
              <a:buFontTx/>
              <a:buChar char="-"/>
            </a:pPr>
            <a:r>
              <a:rPr lang="fr-FR" sz="2400" dirty="0"/>
              <a:t>systèmes de protection de l'enfance </a:t>
            </a:r>
          </a:p>
          <a:p>
            <a:pPr marL="457200" indent="-457200">
              <a:buFontTx/>
              <a:buChar char="-"/>
            </a:pPr>
            <a:r>
              <a:rPr lang="fr-FR" sz="2400" dirty="0"/>
              <a:t>normes culturelles et sociales </a:t>
            </a:r>
          </a:p>
          <a:p>
            <a:pPr marL="457200" indent="-457200">
              <a:buFontTx/>
              <a:buChar char="-"/>
            </a:pPr>
            <a:r>
              <a:rPr lang="fr-FR" sz="2400" dirty="0"/>
              <a:t>capacités de protection communautaires </a:t>
            </a:r>
          </a:p>
          <a:p>
            <a:pPr marL="457200" indent="-457200">
              <a:buFontTx/>
              <a:buChar char="-"/>
            </a:pPr>
            <a:r>
              <a:rPr lang="fr-FR" sz="2400" dirty="0"/>
              <a:t>lois et politiques</a:t>
            </a:r>
          </a:p>
          <a:p>
            <a:r>
              <a:rPr lang="fr-FR" sz="2400" dirty="0">
                <a:solidFill>
                  <a:schemeClr val="bg2"/>
                </a:solidFill>
                <a:latin typeface="Helvetica Neue" panose="020B0604020202020204" charset="0"/>
                <a:ea typeface="Helvetica Neue"/>
                <a:cs typeface="Helvetica Neue"/>
                <a:sym typeface="Helvetica Neue"/>
              </a:rPr>
              <a:t> -&gt; risques, besoins &amp; capacités</a:t>
            </a:r>
          </a:p>
        </p:txBody>
      </p:sp>
      <p:pic>
        <p:nvPicPr>
          <p:cNvPr id="5" name="Image 4">
            <a:extLst>
              <a:ext uri="{FF2B5EF4-FFF2-40B4-BE49-F238E27FC236}">
                <a16:creationId xmlns:a16="http://schemas.microsoft.com/office/drawing/2014/main" id="{ECFD4CCE-388E-402F-9FA0-C0EAEE5D98C9}"/>
              </a:ext>
            </a:extLst>
          </p:cNvPr>
          <p:cNvPicPr>
            <a:picLocks noChangeAspect="1"/>
          </p:cNvPicPr>
          <p:nvPr/>
        </p:nvPicPr>
        <p:blipFill>
          <a:blip r:embed="rId4"/>
          <a:stretch>
            <a:fillRect/>
          </a:stretch>
        </p:blipFill>
        <p:spPr>
          <a:xfrm>
            <a:off x="6999999" y="173923"/>
            <a:ext cx="2939650" cy="2833580"/>
          </a:xfrm>
          <a:prstGeom prst="rect">
            <a:avLst/>
          </a:prstGeom>
        </p:spPr>
      </p:pic>
      <p:pic>
        <p:nvPicPr>
          <p:cNvPr id="9" name="Image 8">
            <a:extLst>
              <a:ext uri="{FF2B5EF4-FFF2-40B4-BE49-F238E27FC236}">
                <a16:creationId xmlns:a16="http://schemas.microsoft.com/office/drawing/2014/main" id="{E3CE02C0-7583-4B93-8FE4-249C8C2B86D3}"/>
              </a:ext>
            </a:extLst>
          </p:cNvPr>
          <p:cNvPicPr>
            <a:picLocks noChangeAspect="1"/>
          </p:cNvPicPr>
          <p:nvPr/>
        </p:nvPicPr>
        <p:blipFill>
          <a:blip r:embed="rId5"/>
          <a:stretch>
            <a:fillRect/>
          </a:stretch>
        </p:blipFill>
        <p:spPr>
          <a:xfrm>
            <a:off x="2974241" y="4813094"/>
            <a:ext cx="1305464" cy="18149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9" name="ZoneTexte 8">
            <a:extLst>
              <a:ext uri="{FF2B5EF4-FFF2-40B4-BE49-F238E27FC236}">
                <a16:creationId xmlns:a16="http://schemas.microsoft.com/office/drawing/2014/main" id="{572F60FB-6B88-4C0C-A1EB-7A0853EB6B5C}"/>
              </a:ext>
            </a:extLst>
          </p:cNvPr>
          <p:cNvSpPr txBox="1"/>
          <p:nvPr/>
        </p:nvSpPr>
        <p:spPr>
          <a:xfrm>
            <a:off x="5570850" y="315122"/>
            <a:ext cx="4556412" cy="3170099"/>
          </a:xfrm>
          <a:prstGeom prst="rect">
            <a:avLst/>
          </a:prstGeom>
          <a:noFill/>
        </p:spPr>
        <p:txBody>
          <a:bodyPr wrap="square">
            <a:spAutoFit/>
          </a:bodyPr>
          <a:lstStyle/>
          <a:p>
            <a:r>
              <a:rPr lang="fr-FR" sz="2800" b="1" dirty="0">
                <a:solidFill>
                  <a:schemeClr val="bg2"/>
                </a:solidFill>
              </a:rPr>
              <a:t>ETAPE</a:t>
            </a:r>
            <a:r>
              <a:rPr lang="fr-FR" sz="2800" b="1" dirty="0">
                <a:solidFill>
                  <a:schemeClr val="bg2"/>
                </a:solidFill>
                <a:latin typeface="Helvetica Neue" panose="020B0604020202020204" charset="0"/>
              </a:rPr>
              <a:t> 3: </a:t>
            </a:r>
            <a:r>
              <a:rPr lang="fr-FR" sz="2800" dirty="0">
                <a:solidFill>
                  <a:schemeClr val="bg2"/>
                </a:solidFill>
                <a:latin typeface="Helvetica Neue" panose="020B0604020202020204" charset="0"/>
              </a:rPr>
              <a:t>Conception &amp; Planification </a:t>
            </a:r>
            <a:endParaRPr lang="fr-FR" sz="2800" b="1" dirty="0">
              <a:solidFill>
                <a:schemeClr val="bg2"/>
              </a:solidFill>
              <a:latin typeface="Helvetica Neue" panose="020B0604020202020204" charset="0"/>
            </a:endParaRPr>
          </a:p>
          <a:p>
            <a:pPr marL="457200" indent="-457200">
              <a:buFont typeface="Arial" panose="020B0604020202020204" pitchFamily="34" charset="0"/>
              <a:buChar char="•"/>
            </a:pPr>
            <a:r>
              <a:rPr lang="fr-FR" sz="2400" dirty="0"/>
              <a:t>Besoins de PE non satisfaits</a:t>
            </a:r>
          </a:p>
          <a:p>
            <a:pPr marL="457200" indent="-457200">
              <a:buFont typeface="Arial" panose="020B0604020202020204" pitchFamily="34" charset="0"/>
              <a:buChar char="•"/>
            </a:pPr>
            <a:r>
              <a:rPr lang="fr-FR" sz="2400" dirty="0"/>
              <a:t>Stratégies de réponses </a:t>
            </a:r>
            <a:r>
              <a:rPr lang="en-US" sz="2400" dirty="0">
                <a:latin typeface="Helvetica Neue" panose="020B0604020202020204" charset="0"/>
              </a:rPr>
              <a:t>(St.15-18)</a:t>
            </a:r>
          </a:p>
          <a:p>
            <a:pPr marL="457200" indent="-457200">
              <a:buFont typeface="Arial" panose="020B0604020202020204" pitchFamily="34" charset="0"/>
              <a:buChar char="•"/>
            </a:pPr>
            <a:r>
              <a:rPr lang="en-US" sz="2400" dirty="0" err="1">
                <a:latin typeface="Helvetica Neue" panose="020B0604020202020204" charset="0"/>
                <a:sym typeface="Helvetica Neue"/>
              </a:rPr>
              <a:t>Complementarité</a:t>
            </a:r>
            <a:endParaRPr lang="en-US" sz="2400" dirty="0">
              <a:latin typeface="Helvetica Neue" panose="020B0604020202020204" charset="0"/>
              <a:sym typeface="Helvetica Neue"/>
            </a:endParaRPr>
          </a:p>
          <a:p>
            <a:pPr marL="457200" indent="-457200">
              <a:buFont typeface="Arial" panose="020B0604020202020204" pitchFamily="34" charset="0"/>
              <a:buChar char="•"/>
            </a:pPr>
            <a:r>
              <a:rPr lang="fr-FR" sz="2400" dirty="0"/>
              <a:t>Orientation du programme</a:t>
            </a:r>
          </a:p>
          <a:p>
            <a:pPr marL="457200" indent="-457200">
              <a:buFont typeface="Arial" panose="020B0604020202020204" pitchFamily="34" charset="0"/>
              <a:buChar char="•"/>
            </a:pPr>
            <a:r>
              <a:rPr lang="en-US" sz="2400" dirty="0" err="1">
                <a:latin typeface="Helvetica Neue" panose="020B0604020202020204" charset="0"/>
                <a:sym typeface="Helvetica Neue"/>
              </a:rPr>
              <a:t>Résultat</a:t>
            </a:r>
            <a:r>
              <a:rPr lang="en-US" sz="2400" dirty="0">
                <a:latin typeface="Helvetica Neue" panose="020B0604020202020204" charset="0"/>
                <a:sym typeface="Helvetica Neue"/>
              </a:rPr>
              <a:t>(s) &amp; Budget</a:t>
            </a:r>
          </a:p>
        </p:txBody>
      </p:sp>
      <p:sp>
        <p:nvSpPr>
          <p:cNvPr id="8" name="ZoneTexte 7">
            <a:extLst>
              <a:ext uri="{FF2B5EF4-FFF2-40B4-BE49-F238E27FC236}">
                <a16:creationId xmlns:a16="http://schemas.microsoft.com/office/drawing/2014/main" id="{CFC901AB-17DC-4651-8452-5C81832F17E0}"/>
              </a:ext>
            </a:extLst>
          </p:cNvPr>
          <p:cNvSpPr txBox="1"/>
          <p:nvPr/>
        </p:nvSpPr>
        <p:spPr>
          <a:xfrm>
            <a:off x="7176229" y="3771812"/>
            <a:ext cx="5444865" cy="4401205"/>
          </a:xfrm>
          <a:prstGeom prst="rect">
            <a:avLst/>
          </a:prstGeom>
          <a:noFill/>
        </p:spPr>
        <p:txBody>
          <a:bodyPr wrap="square">
            <a:spAutoFit/>
          </a:bodyPr>
          <a:lstStyle/>
          <a:p>
            <a:r>
              <a:rPr lang="fr-FR" sz="2800" b="1" dirty="0">
                <a:solidFill>
                  <a:schemeClr val="bg2"/>
                </a:solidFill>
              </a:rPr>
              <a:t>ETAPE</a:t>
            </a:r>
            <a:r>
              <a:rPr lang="fr-FR" sz="2800" b="1" dirty="0">
                <a:latin typeface="Helvetica Neue" panose="020B0604020202020204" charset="0"/>
              </a:rPr>
              <a:t> 4: </a:t>
            </a:r>
            <a:r>
              <a:rPr lang="fr-FR" sz="2800" dirty="0">
                <a:latin typeface="Helvetica Neue" panose="020B0604020202020204" charset="0"/>
              </a:rPr>
              <a:t>Mise en </a:t>
            </a:r>
            <a:r>
              <a:rPr lang="fr-FR" sz="2800" dirty="0" err="1">
                <a:latin typeface="Helvetica Neue" panose="020B0604020202020204" charset="0"/>
              </a:rPr>
              <a:t>oeuvre</a:t>
            </a:r>
            <a:r>
              <a:rPr lang="fr-FR" sz="2800" dirty="0">
                <a:latin typeface="Helvetica Neue" panose="020B0604020202020204" charset="0"/>
              </a:rPr>
              <a:t> </a:t>
            </a:r>
          </a:p>
          <a:p>
            <a:r>
              <a:rPr lang="fr-FR" sz="2800" dirty="0">
                <a:latin typeface="Helvetica Neue" panose="020B0604020202020204" charset="0"/>
              </a:rPr>
              <a:t>/ Suivi</a:t>
            </a:r>
            <a:endParaRPr lang="fr-FR" sz="2800" b="1" dirty="0">
              <a:latin typeface="Helvetica Neue" panose="020B0604020202020204" charset="0"/>
            </a:endParaRPr>
          </a:p>
          <a:p>
            <a:pPr marL="457200" indent="-457200">
              <a:buFont typeface="Arial" panose="020B0604020202020204" pitchFamily="34" charset="0"/>
              <a:buChar char="•"/>
            </a:pPr>
            <a:r>
              <a:rPr lang="fr-FR" sz="2400" dirty="0"/>
              <a:t>Résultats et effets </a:t>
            </a:r>
          </a:p>
          <a:p>
            <a:pPr marL="457200" indent="-457200">
              <a:buFont typeface="Arial" panose="020B0604020202020204" pitchFamily="34" charset="0"/>
              <a:buChar char="•"/>
            </a:pPr>
            <a:r>
              <a:rPr lang="en-US" sz="2400" dirty="0" err="1">
                <a:solidFill>
                  <a:schemeClr val="bg2"/>
                </a:solidFill>
                <a:latin typeface="Helvetica Neue" panose="020B0604020202020204" charset="0"/>
                <a:ea typeface="Helvetica Neue"/>
                <a:cs typeface="Helvetica Neue"/>
              </a:rPr>
              <a:t>Qualité</a:t>
            </a:r>
            <a:r>
              <a:rPr lang="en-US" sz="2400" dirty="0">
                <a:solidFill>
                  <a:schemeClr val="bg2"/>
                </a:solidFill>
                <a:latin typeface="Helvetica Neue" panose="020B0604020202020204" charset="0"/>
                <a:ea typeface="Helvetica Neue"/>
                <a:cs typeface="Helvetica Neue"/>
              </a:rPr>
              <a:t> (St. 1-6)</a:t>
            </a:r>
          </a:p>
          <a:p>
            <a:pPr marL="457200" indent="-457200">
              <a:buFont typeface="Arial" panose="020B0604020202020204" pitchFamily="34" charset="0"/>
              <a:buChar char="•"/>
            </a:pPr>
            <a:r>
              <a:rPr lang="en-US" sz="2400" dirty="0" err="1">
                <a:solidFill>
                  <a:schemeClr val="bg2"/>
                </a:solidFill>
                <a:latin typeface="Helvetica Neue" panose="020B0604020202020204" charset="0"/>
                <a:ea typeface="Helvetica Neue"/>
                <a:cs typeface="Helvetica Neue"/>
              </a:rPr>
              <a:t>Sauvegarde</a:t>
            </a:r>
            <a:endParaRPr lang="en-US" sz="2400" dirty="0">
              <a:solidFill>
                <a:schemeClr val="bg2"/>
              </a:solidFill>
              <a:latin typeface="Helvetica Neue" panose="020B0604020202020204" charset="0"/>
              <a:ea typeface="Helvetica Neue"/>
              <a:cs typeface="Helvetica Neue"/>
            </a:endParaRPr>
          </a:p>
          <a:p>
            <a:pPr marL="457200" indent="-457200">
              <a:buFont typeface="Arial" panose="020B0604020202020204" pitchFamily="34" charset="0"/>
              <a:buChar char="•"/>
            </a:pPr>
            <a:r>
              <a:rPr lang="en-US" sz="2400" dirty="0">
                <a:solidFill>
                  <a:schemeClr val="bg2"/>
                </a:solidFill>
                <a:latin typeface="Helvetica Neue" panose="020B0604020202020204" charset="0"/>
                <a:ea typeface="Helvetica Neue"/>
                <a:cs typeface="Helvetica Neue"/>
              </a:rPr>
              <a:t>Ne pas porter </a:t>
            </a:r>
            <a:r>
              <a:rPr lang="en-US" sz="2400" dirty="0" err="1">
                <a:solidFill>
                  <a:schemeClr val="bg2"/>
                </a:solidFill>
                <a:latin typeface="Helvetica Neue" panose="020B0604020202020204" charset="0"/>
                <a:ea typeface="Helvetica Neue"/>
                <a:cs typeface="Helvetica Neue"/>
              </a:rPr>
              <a:t>préjudice</a:t>
            </a:r>
            <a:endParaRPr lang="en-US" sz="2400" dirty="0">
              <a:solidFill>
                <a:schemeClr val="bg2"/>
              </a:solidFill>
              <a:latin typeface="Helvetica Neue" panose="020B0604020202020204" charset="0"/>
              <a:ea typeface="Helvetica Neue"/>
              <a:cs typeface="Helvetica Neue"/>
            </a:endParaRPr>
          </a:p>
          <a:p>
            <a:r>
              <a:rPr lang="en-US" sz="2400" dirty="0">
                <a:solidFill>
                  <a:schemeClr val="bg2"/>
                </a:solidFill>
                <a:latin typeface="Helvetica Neue" panose="020B0604020202020204" charset="0"/>
                <a:ea typeface="Helvetica Neue"/>
                <a:cs typeface="Helvetica Neue"/>
              </a:rPr>
              <a:t> </a:t>
            </a:r>
          </a:p>
          <a:p>
            <a:pPr marL="457200" indent="-457200">
              <a:buFont typeface="Arial" panose="020B0604020202020204" pitchFamily="34" charset="0"/>
              <a:buChar char="•"/>
            </a:pPr>
            <a:endParaRPr lang="en-US" sz="2400" dirty="0">
              <a:solidFill>
                <a:schemeClr val="bg2"/>
              </a:solidFill>
              <a:latin typeface="Helvetica Neue" panose="020B0604020202020204" charset="0"/>
              <a:ea typeface="Helvetica Neue"/>
              <a:cs typeface="Helvetica Neue"/>
            </a:endParaRPr>
          </a:p>
          <a:p>
            <a:pPr marL="457200" indent="-457200">
              <a:buFont typeface="Arial" panose="020B0604020202020204" pitchFamily="34" charset="0"/>
              <a:buChar char="•"/>
            </a:pPr>
            <a:endParaRPr lang="en-US" sz="2800" dirty="0">
              <a:latin typeface="Helvetica Neue" panose="020B0604020202020204" charset="0"/>
            </a:endParaRPr>
          </a:p>
          <a:p>
            <a:endParaRPr lang="fr-FR" sz="2800" b="1" dirty="0">
              <a:solidFill>
                <a:schemeClr val="dk1"/>
              </a:solidFill>
              <a:latin typeface="Helvetica Neue" panose="020B0604020202020204" charset="0"/>
              <a:ea typeface="Helvetica Neue"/>
              <a:cs typeface="Helvetica Neue"/>
              <a:sym typeface="Helvetica Neue"/>
            </a:endParaRPr>
          </a:p>
          <a:p>
            <a:pPr marL="457200" indent="-457200">
              <a:buFont typeface="Arial" panose="020B0604020202020204" pitchFamily="34" charset="0"/>
              <a:buChar char="•"/>
            </a:pPr>
            <a:endParaRPr lang="fr-FR" sz="2400" b="1" dirty="0">
              <a:latin typeface="Helvetica Neue" panose="020B0604020202020204" charset="0"/>
            </a:endParaRPr>
          </a:p>
        </p:txBody>
      </p:sp>
      <p:sp>
        <p:nvSpPr>
          <p:cNvPr id="10" name="ZoneTexte 9">
            <a:extLst>
              <a:ext uri="{FF2B5EF4-FFF2-40B4-BE49-F238E27FC236}">
                <a16:creationId xmlns:a16="http://schemas.microsoft.com/office/drawing/2014/main" id="{D4F017FA-3C92-473D-BC74-42BF52D9D404}"/>
              </a:ext>
            </a:extLst>
          </p:cNvPr>
          <p:cNvSpPr txBox="1"/>
          <p:nvPr/>
        </p:nvSpPr>
        <p:spPr>
          <a:xfrm>
            <a:off x="1429023" y="4015314"/>
            <a:ext cx="5747206" cy="3170099"/>
          </a:xfrm>
          <a:prstGeom prst="rect">
            <a:avLst/>
          </a:prstGeom>
          <a:noFill/>
        </p:spPr>
        <p:txBody>
          <a:bodyPr wrap="square">
            <a:spAutoFit/>
          </a:bodyPr>
          <a:lstStyle/>
          <a:p>
            <a:r>
              <a:rPr lang="fr-FR" sz="2800" b="1" dirty="0">
                <a:solidFill>
                  <a:schemeClr val="bg2"/>
                </a:solidFill>
              </a:rPr>
              <a:t>ETAPE</a:t>
            </a:r>
            <a:r>
              <a:rPr lang="fr-FR" sz="2800" b="1" dirty="0">
                <a:latin typeface="Helvetica Neue" panose="020B0604020202020204" charset="0"/>
              </a:rPr>
              <a:t> 5: </a:t>
            </a:r>
            <a:r>
              <a:rPr lang="fr-FR" sz="2800" dirty="0">
                <a:latin typeface="Helvetica Neue" panose="020B0604020202020204" charset="0"/>
              </a:rPr>
              <a:t>Evaluation &amp; Apprentissage</a:t>
            </a:r>
            <a:endParaRPr lang="fr-FR" sz="2800" b="1" dirty="0">
              <a:latin typeface="Helvetica Neue" panose="020B0604020202020204" charset="0"/>
            </a:endParaRPr>
          </a:p>
          <a:p>
            <a:pPr marL="457200" indent="-457200">
              <a:buFont typeface="Arial" panose="020B0604020202020204" pitchFamily="34" charset="0"/>
              <a:buChar char="•"/>
            </a:pPr>
            <a:r>
              <a:rPr lang="fr-FR" sz="2400" dirty="0">
                <a:solidFill>
                  <a:schemeClr val="bg2"/>
                </a:solidFill>
                <a:latin typeface="Helvetica Neue" panose="020B0604020202020204" charset="0"/>
                <a:ea typeface="Helvetica Neue"/>
                <a:cs typeface="Helvetica Neue"/>
                <a:sym typeface="Helvetica Neue"/>
              </a:rPr>
              <a:t>SMPE comme guide du processus</a:t>
            </a:r>
          </a:p>
          <a:p>
            <a:pPr marL="457200" indent="-457200">
              <a:buFont typeface="Arial" panose="020B0604020202020204" pitchFamily="34" charset="0"/>
              <a:buChar char="•"/>
            </a:pPr>
            <a:r>
              <a:rPr lang="en-US" sz="2400" dirty="0">
                <a:solidFill>
                  <a:schemeClr val="bg2"/>
                </a:solidFill>
                <a:latin typeface="Helvetica Neue" panose="020B0604020202020204" charset="0"/>
              </a:rPr>
              <a:t>Participation des enfants/</a:t>
            </a:r>
            <a:r>
              <a:rPr lang="en-US" sz="2400" dirty="0" err="1">
                <a:solidFill>
                  <a:schemeClr val="bg2"/>
                </a:solidFill>
                <a:latin typeface="Helvetica Neue" panose="020B0604020202020204" charset="0"/>
              </a:rPr>
              <a:t>personnes</a:t>
            </a:r>
            <a:r>
              <a:rPr lang="en-US" sz="2400" dirty="0">
                <a:solidFill>
                  <a:schemeClr val="bg2"/>
                </a:solidFill>
                <a:latin typeface="Helvetica Neue" panose="020B0604020202020204" charset="0"/>
              </a:rPr>
              <a:t> </a:t>
            </a:r>
            <a:r>
              <a:rPr lang="en-US" sz="2400" dirty="0" err="1">
                <a:solidFill>
                  <a:schemeClr val="bg2"/>
                </a:solidFill>
                <a:latin typeface="Helvetica Neue" panose="020B0604020202020204" charset="0"/>
              </a:rPr>
              <a:t>concerne</a:t>
            </a:r>
            <a:r>
              <a:rPr lang="fr-FR" sz="2400" dirty="0" err="1">
                <a:latin typeface="Helvetica Neue" panose="020B0604020202020204" charset="0"/>
              </a:rPr>
              <a:t>és</a:t>
            </a:r>
            <a:endParaRPr lang="en-US" sz="2400" dirty="0">
              <a:solidFill>
                <a:schemeClr val="bg2"/>
              </a:solidFill>
              <a:latin typeface="Helvetica Neue" panose="020B0604020202020204" charset="0"/>
            </a:endParaRPr>
          </a:p>
          <a:p>
            <a:pPr marL="457200" indent="-457200">
              <a:buFont typeface="Arial" panose="020B0604020202020204" pitchFamily="34" charset="0"/>
              <a:buChar char="•"/>
            </a:pPr>
            <a:r>
              <a:rPr lang="en-US" sz="2400" dirty="0">
                <a:solidFill>
                  <a:schemeClr val="bg2"/>
                </a:solidFill>
                <a:latin typeface="Helvetica Neue" panose="020B0604020202020204" charset="0"/>
              </a:rPr>
              <a:t>Initiatives </a:t>
            </a:r>
            <a:r>
              <a:rPr lang="en-US" sz="2400" dirty="0" err="1">
                <a:solidFill>
                  <a:schemeClr val="bg2"/>
                </a:solidFill>
                <a:latin typeface="Helvetica Neue" panose="020B0604020202020204" charset="0"/>
              </a:rPr>
              <a:t>d’apprentissage</a:t>
            </a:r>
            <a:r>
              <a:rPr lang="en-US" sz="2400" dirty="0">
                <a:solidFill>
                  <a:schemeClr val="bg2"/>
                </a:solidFill>
                <a:latin typeface="Helvetica Neue" panose="020B0604020202020204" charset="0"/>
              </a:rPr>
              <a:t> </a:t>
            </a:r>
            <a:r>
              <a:rPr lang="en-US" sz="2400" dirty="0" err="1">
                <a:solidFill>
                  <a:schemeClr val="bg2"/>
                </a:solidFill>
                <a:latin typeface="Helvetica Neue" panose="020B0604020202020204" charset="0"/>
              </a:rPr>
              <a:t>conjointes</a:t>
            </a:r>
            <a:endParaRPr lang="en-US" sz="2400" dirty="0">
              <a:solidFill>
                <a:schemeClr val="bg2"/>
              </a:solidFill>
              <a:latin typeface="Helvetica Neue" panose="020B0604020202020204" charset="0"/>
            </a:endParaRPr>
          </a:p>
          <a:p>
            <a:pPr marL="457200" indent="-457200">
              <a:buFont typeface="Arial" panose="020B0604020202020204" pitchFamily="34" charset="0"/>
              <a:buChar char="•"/>
            </a:pPr>
            <a:r>
              <a:rPr lang="en-US" sz="2400" dirty="0" err="1">
                <a:solidFill>
                  <a:schemeClr val="bg2"/>
                </a:solidFill>
                <a:latin typeface="Helvetica Neue" panose="020B0604020202020204" charset="0"/>
                <a:ea typeface="Helvetica Neue"/>
                <a:cs typeface="Helvetica Neue"/>
                <a:sym typeface="Helvetica Neue"/>
              </a:rPr>
              <a:t>Flexibilit</a:t>
            </a:r>
            <a:r>
              <a:rPr lang="fr-FR" sz="2400" dirty="0">
                <a:latin typeface="Helvetica Neue" panose="020B0604020202020204" charset="0"/>
              </a:rPr>
              <a:t>é</a:t>
            </a:r>
            <a:r>
              <a:rPr lang="en-US" sz="2400" dirty="0">
                <a:solidFill>
                  <a:schemeClr val="bg2"/>
                </a:solidFill>
                <a:latin typeface="Helvetica Neue" panose="020B0604020202020204" charset="0"/>
                <a:ea typeface="Helvetica Neue"/>
                <a:cs typeface="Helvetica Neue"/>
                <a:sym typeface="Helvetica Neue"/>
              </a:rPr>
              <a:t> dans la </a:t>
            </a:r>
            <a:r>
              <a:rPr lang="en-US" sz="2400" dirty="0" err="1">
                <a:solidFill>
                  <a:schemeClr val="bg2"/>
                </a:solidFill>
                <a:latin typeface="Helvetica Neue" panose="020B0604020202020204" charset="0"/>
                <a:ea typeface="Helvetica Neue"/>
                <a:cs typeface="Helvetica Neue"/>
                <a:sym typeface="Helvetica Neue"/>
              </a:rPr>
              <a:t>programmation</a:t>
            </a:r>
            <a:endParaRPr lang="fr-FR" sz="2400" dirty="0">
              <a:solidFill>
                <a:schemeClr val="bg2"/>
              </a:solidFill>
              <a:latin typeface="Helvetica Neue" panose="020B0604020202020204" charset="0"/>
              <a:ea typeface="Helvetica Neue"/>
              <a:cs typeface="Helvetica Neue"/>
              <a:sym typeface="Helvetica Neue"/>
            </a:endParaRPr>
          </a:p>
          <a:p>
            <a:pPr marL="457200" indent="-457200">
              <a:buFont typeface="Arial" panose="020B0604020202020204" pitchFamily="34" charset="0"/>
              <a:buChar char="•"/>
            </a:pPr>
            <a:endParaRPr lang="fr-FR" sz="2400" dirty="0">
              <a:solidFill>
                <a:schemeClr val="bg2"/>
              </a:solidFill>
              <a:latin typeface="Helvetica Neue" panose="020B0604020202020204" charset="0"/>
              <a:ea typeface="Helvetica Neue"/>
              <a:cs typeface="Helvetica Neue"/>
            </a:endParaRPr>
          </a:p>
        </p:txBody>
      </p:sp>
      <p:pic>
        <p:nvPicPr>
          <p:cNvPr id="6" name="Image 5">
            <a:extLst>
              <a:ext uri="{FF2B5EF4-FFF2-40B4-BE49-F238E27FC236}">
                <a16:creationId xmlns:a16="http://schemas.microsoft.com/office/drawing/2014/main" id="{A6090054-34BF-462F-9B78-D2F843326DB4}"/>
              </a:ext>
            </a:extLst>
          </p:cNvPr>
          <p:cNvPicPr>
            <a:picLocks noChangeAspect="1"/>
          </p:cNvPicPr>
          <p:nvPr/>
        </p:nvPicPr>
        <p:blipFill>
          <a:blip r:embed="rId3"/>
          <a:stretch>
            <a:fillRect/>
          </a:stretch>
        </p:blipFill>
        <p:spPr>
          <a:xfrm>
            <a:off x="6158060" y="3583527"/>
            <a:ext cx="828944" cy="1124997"/>
          </a:xfrm>
          <a:prstGeom prst="rect">
            <a:avLst/>
          </a:prstGeom>
        </p:spPr>
      </p:pic>
      <p:pic>
        <p:nvPicPr>
          <p:cNvPr id="12" name="Image 11">
            <a:extLst>
              <a:ext uri="{FF2B5EF4-FFF2-40B4-BE49-F238E27FC236}">
                <a16:creationId xmlns:a16="http://schemas.microsoft.com/office/drawing/2014/main" id="{9B45A674-45D2-44D8-8F1A-14329D6B5DE5}"/>
              </a:ext>
            </a:extLst>
          </p:cNvPr>
          <p:cNvPicPr>
            <a:picLocks noChangeAspect="1"/>
          </p:cNvPicPr>
          <p:nvPr/>
        </p:nvPicPr>
        <p:blipFill>
          <a:blip r:embed="rId4"/>
          <a:stretch>
            <a:fillRect/>
          </a:stretch>
        </p:blipFill>
        <p:spPr>
          <a:xfrm>
            <a:off x="10991861" y="5600364"/>
            <a:ext cx="1196986" cy="1252232"/>
          </a:xfrm>
          <a:prstGeom prst="rect">
            <a:avLst/>
          </a:prstGeom>
        </p:spPr>
      </p:pic>
      <p:sp>
        <p:nvSpPr>
          <p:cNvPr id="11" name="ZoneTexte 10">
            <a:extLst>
              <a:ext uri="{FF2B5EF4-FFF2-40B4-BE49-F238E27FC236}">
                <a16:creationId xmlns:a16="http://schemas.microsoft.com/office/drawing/2014/main" id="{AB517D69-C293-479D-8F24-F40B355E2B8C}"/>
              </a:ext>
            </a:extLst>
          </p:cNvPr>
          <p:cNvSpPr txBox="1"/>
          <p:nvPr/>
        </p:nvSpPr>
        <p:spPr>
          <a:xfrm>
            <a:off x="417611" y="413428"/>
            <a:ext cx="4774626" cy="3170099"/>
          </a:xfrm>
          <a:prstGeom prst="rect">
            <a:avLst/>
          </a:prstGeom>
          <a:noFill/>
        </p:spPr>
        <p:txBody>
          <a:bodyPr wrap="square">
            <a:spAutoFit/>
          </a:bodyPr>
          <a:lstStyle/>
          <a:p>
            <a:r>
              <a:rPr lang="fr-FR" sz="2800" b="1" dirty="0">
                <a:solidFill>
                  <a:schemeClr val="bg2"/>
                </a:solidFill>
              </a:rPr>
              <a:t>ETAPE</a:t>
            </a:r>
            <a:r>
              <a:rPr lang="fr-FR" sz="2800" b="1" dirty="0">
                <a:latin typeface="Helvetica Neue" panose="020B0604020202020204" charset="0"/>
              </a:rPr>
              <a:t> 2: </a:t>
            </a:r>
            <a:r>
              <a:rPr lang="fr-FR" sz="2800" dirty="0">
                <a:latin typeface="Helvetica Neue" panose="020B0604020202020204" charset="0"/>
              </a:rPr>
              <a:t>Evaluation de besoin / Analyse </a:t>
            </a:r>
            <a:endParaRPr lang="fr-FR" sz="2800" b="1" dirty="0">
              <a:solidFill>
                <a:schemeClr val="dk1"/>
              </a:solidFill>
              <a:latin typeface="Helvetica Neue" panose="020B0604020202020204" charset="0"/>
              <a:ea typeface="Helvetica Neue"/>
              <a:cs typeface="Helvetica Neue"/>
              <a:sym typeface="Helvetica Neue"/>
            </a:endParaRPr>
          </a:p>
          <a:p>
            <a:pPr marL="457200" indent="-457200">
              <a:buFont typeface="Arial" panose="020B0604020202020204" pitchFamily="34" charset="0"/>
              <a:buChar char="•"/>
            </a:pPr>
            <a:r>
              <a:rPr lang="en-US" sz="2400" dirty="0" err="1">
                <a:latin typeface="Helvetica Neue" panose="020B0604020202020204" charset="0"/>
              </a:rPr>
              <a:t>Contexte</a:t>
            </a:r>
            <a:r>
              <a:rPr lang="en-US" sz="2400" dirty="0">
                <a:latin typeface="Helvetica Neue" panose="020B0604020202020204" charset="0"/>
              </a:rPr>
              <a:t>, parties </a:t>
            </a:r>
            <a:r>
              <a:rPr lang="en-US" sz="2400" dirty="0" err="1">
                <a:latin typeface="Helvetica Neue" panose="020B0604020202020204" charset="0"/>
              </a:rPr>
              <a:t>prenantes</a:t>
            </a:r>
            <a:r>
              <a:rPr lang="en-US" sz="2400" dirty="0">
                <a:latin typeface="Helvetica Neue" panose="020B0604020202020204" charset="0"/>
              </a:rPr>
              <a:t>, </a:t>
            </a:r>
            <a:r>
              <a:rPr lang="en-US" sz="2400" dirty="0" err="1">
                <a:latin typeface="Helvetica Neue" panose="020B0604020202020204" charset="0"/>
              </a:rPr>
              <a:t>besoins</a:t>
            </a:r>
            <a:r>
              <a:rPr lang="en-US" sz="2400" dirty="0">
                <a:latin typeface="Helvetica Neue" panose="020B0604020202020204" charset="0"/>
              </a:rPr>
              <a:t>, </a:t>
            </a:r>
            <a:r>
              <a:rPr lang="en-US" sz="2400" dirty="0" err="1">
                <a:latin typeface="Helvetica Neue" panose="020B0604020202020204" charset="0"/>
              </a:rPr>
              <a:t>vulnérabilités</a:t>
            </a:r>
            <a:r>
              <a:rPr lang="en-US" sz="2400" dirty="0">
                <a:latin typeface="Helvetica Neue" panose="020B0604020202020204" charset="0"/>
              </a:rPr>
              <a:t> et </a:t>
            </a:r>
            <a:r>
              <a:rPr lang="en-US" sz="2400" dirty="0" err="1">
                <a:latin typeface="Helvetica Neue" panose="020B0604020202020204" charset="0"/>
              </a:rPr>
              <a:t>capacités</a:t>
            </a:r>
            <a:endParaRPr lang="en-US" sz="2400" dirty="0">
              <a:latin typeface="Helvetica Neue" panose="020B0604020202020204" charset="0"/>
            </a:endParaRPr>
          </a:p>
          <a:p>
            <a:pPr marL="457200" indent="-457200">
              <a:buFont typeface="Arial" panose="020B0604020202020204" pitchFamily="34" charset="0"/>
              <a:buChar char="•"/>
            </a:pPr>
            <a:r>
              <a:rPr lang="fr-FR" sz="2400" dirty="0">
                <a:latin typeface="Helvetica Neue" panose="020B0604020202020204" charset="0"/>
              </a:rPr>
              <a:t>Base de preuves pour la planification stratégique </a:t>
            </a:r>
          </a:p>
          <a:p>
            <a:pPr marL="457200" indent="-457200">
              <a:buFont typeface="Arial" panose="020B0604020202020204" pitchFamily="34" charset="0"/>
              <a:buChar char="•"/>
            </a:pPr>
            <a:r>
              <a:rPr lang="fr-FR" sz="2400" dirty="0">
                <a:latin typeface="Helvetica Neue" panose="020B0604020202020204" charset="0"/>
              </a:rPr>
              <a:t>Processus de qualité </a:t>
            </a:r>
          </a:p>
        </p:txBody>
      </p:sp>
    </p:spTree>
    <p:extLst>
      <p:ext uri="{BB962C8B-B14F-4D97-AF65-F5344CB8AC3E}">
        <p14:creationId xmlns:p14="http://schemas.microsoft.com/office/powerpoint/2010/main" val="247123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err="1"/>
              <a:t>Exemples</a:t>
            </a:r>
            <a:r>
              <a:rPr lang="en-GB" dirty="0"/>
              <a:t> de la </a:t>
            </a:r>
            <a:r>
              <a:rPr lang="en-GB" dirty="0" err="1"/>
              <a:t>Régi</a:t>
            </a:r>
            <a:r>
              <a:rPr lang="es-ES" dirty="0"/>
              <a:t>o</a:t>
            </a:r>
            <a:r>
              <a:rPr lang="en-GB" dirty="0"/>
              <a:t>n</a:t>
            </a:r>
          </a:p>
        </p:txBody>
      </p:sp>
      <p:sp>
        <p:nvSpPr>
          <p:cNvPr id="8" name="TextBox 7">
            <a:extLst>
              <a:ext uri="{FF2B5EF4-FFF2-40B4-BE49-F238E27FC236}">
                <a16:creationId xmlns:a16="http://schemas.microsoft.com/office/drawing/2014/main" id="{91A1A334-6B7B-4644-A374-008FFE228989}"/>
              </a:ext>
            </a:extLst>
          </p:cNvPr>
          <p:cNvSpPr txBox="1"/>
          <p:nvPr/>
        </p:nvSpPr>
        <p:spPr>
          <a:xfrm>
            <a:off x="678402" y="3709169"/>
            <a:ext cx="3118010" cy="181588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pic>
        <p:nvPicPr>
          <p:cNvPr id="6" name="Image 5">
            <a:extLst>
              <a:ext uri="{FF2B5EF4-FFF2-40B4-BE49-F238E27FC236}">
                <a16:creationId xmlns:a16="http://schemas.microsoft.com/office/drawing/2014/main" id="{DF4E8611-0B5B-47D3-A7FD-F34FB7B7487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4997080" y="1586781"/>
            <a:ext cx="1897565" cy="2026068"/>
          </a:xfrm>
          <a:prstGeom prst="rect">
            <a:avLst/>
          </a:prstGeom>
        </p:spPr>
      </p:pic>
      <p:pic>
        <p:nvPicPr>
          <p:cNvPr id="9" name="Image 8">
            <a:extLst>
              <a:ext uri="{FF2B5EF4-FFF2-40B4-BE49-F238E27FC236}">
                <a16:creationId xmlns:a16="http://schemas.microsoft.com/office/drawing/2014/main" id="{6B9B39F7-03EE-4985-8C9C-F0EDC347484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9586403" y="1044755"/>
            <a:ext cx="1456316" cy="2451640"/>
          </a:xfrm>
          <a:prstGeom prst="rect">
            <a:avLst/>
          </a:prstGeom>
        </p:spPr>
      </p:pic>
      <p:pic>
        <p:nvPicPr>
          <p:cNvPr id="11" name="Image 10">
            <a:extLst>
              <a:ext uri="{FF2B5EF4-FFF2-40B4-BE49-F238E27FC236}">
                <a16:creationId xmlns:a16="http://schemas.microsoft.com/office/drawing/2014/main" id="{18C8B574-A740-4181-A49F-F98C13432B45}"/>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Lst>
          </a:blip>
          <a:stretch>
            <a:fillRect/>
          </a:stretch>
        </p:blipFill>
        <p:spPr>
          <a:xfrm>
            <a:off x="798880" y="1633672"/>
            <a:ext cx="2572127" cy="1702528"/>
          </a:xfrm>
          <a:prstGeom prst="rect">
            <a:avLst/>
          </a:prstGeom>
        </p:spPr>
      </p:pic>
      <p:sp>
        <p:nvSpPr>
          <p:cNvPr id="10" name="TextBox 7">
            <a:extLst>
              <a:ext uri="{FF2B5EF4-FFF2-40B4-BE49-F238E27FC236}">
                <a16:creationId xmlns:a16="http://schemas.microsoft.com/office/drawing/2014/main" id="{A2247DD4-E35B-45CF-9E8C-41A766DC29E4}"/>
              </a:ext>
            </a:extLst>
          </p:cNvPr>
          <p:cNvSpPr txBox="1"/>
          <p:nvPr/>
        </p:nvSpPr>
        <p:spPr>
          <a:xfrm>
            <a:off x="4536995" y="3812670"/>
            <a:ext cx="3118010" cy="181588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
        <p:nvSpPr>
          <p:cNvPr id="12" name="TextBox 7">
            <a:extLst>
              <a:ext uri="{FF2B5EF4-FFF2-40B4-BE49-F238E27FC236}">
                <a16:creationId xmlns:a16="http://schemas.microsoft.com/office/drawing/2014/main" id="{269797CA-D2BB-4A54-8D61-5C98D74A2A0F}"/>
              </a:ext>
            </a:extLst>
          </p:cNvPr>
          <p:cNvSpPr txBox="1"/>
          <p:nvPr/>
        </p:nvSpPr>
        <p:spPr>
          <a:xfrm>
            <a:off x="8644470" y="3812670"/>
            <a:ext cx="3118010" cy="181588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Tree>
    <p:extLst>
      <p:ext uri="{BB962C8B-B14F-4D97-AF65-F5344CB8AC3E}">
        <p14:creationId xmlns:p14="http://schemas.microsoft.com/office/powerpoint/2010/main" val="430287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fr-FR" sz="4100" dirty="0"/>
              <a:t>Vous avez besoin de plus </a:t>
            </a:r>
            <a:r>
              <a:rPr lang="fr-FR" sz="4100"/>
              <a:t>que </a:t>
            </a:r>
            <a:br>
              <a:rPr lang="fr-FR" sz="4100"/>
            </a:br>
            <a:r>
              <a:rPr lang="fr-FR" sz="4100"/>
              <a:t>la version papier</a:t>
            </a:r>
            <a:r>
              <a:rPr lang="en-US" sz="4100" dirty="0"/>
              <a:t>?</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endParaRPr lang="en-GB" sz="2400" dirty="0"/>
          </a:p>
          <a:p>
            <a:pPr marL="0" lvl="0" indent="0">
              <a:spcAft>
                <a:spcPts val="1200"/>
              </a:spcAft>
              <a:buSzPts val="2800"/>
              <a:buNone/>
            </a:pPr>
            <a:r>
              <a:rPr lang="en-GB" sz="2400" dirty="0"/>
              <a:t>Sur le site de </a:t>
            </a:r>
            <a:r>
              <a:rPr lang="en-GB" sz="2400" dirty="0" err="1"/>
              <a:t>l’Alliance</a:t>
            </a:r>
            <a:r>
              <a:rPr lang="en-GB" sz="2400" dirty="0"/>
              <a:t> </a:t>
            </a:r>
          </a:p>
          <a:p>
            <a:pPr marL="985838" lvl="1" indent="-312738">
              <a:buFont typeface="Wingdings" pitchFamily="2" charset="2"/>
              <a:buChar char="Ø"/>
            </a:pPr>
            <a:r>
              <a:rPr lang="en-GB" sz="1600" dirty="0"/>
              <a:t>Version PDF</a:t>
            </a:r>
          </a:p>
          <a:p>
            <a:pPr marL="985838" lvl="1" indent="-312738">
              <a:buFont typeface="Wingdings" pitchFamily="2" charset="2"/>
              <a:buChar char="Ø"/>
            </a:pPr>
            <a:r>
              <a:rPr lang="fr-FR" sz="1600" dirty="0"/>
              <a:t>Briefing &amp; Pack de mise en œuvre</a:t>
            </a:r>
            <a:endParaRPr lang="en-GB" sz="1600" dirty="0"/>
          </a:p>
          <a:p>
            <a:pPr marL="985838" lvl="1" indent="-312738">
              <a:buFont typeface="Wingdings" pitchFamily="2" charset="2"/>
              <a:buChar char="Ø"/>
            </a:pPr>
            <a:r>
              <a:rPr lang="en-GB" sz="1600" dirty="0"/>
              <a:t>Résumé de 25 pages</a:t>
            </a:r>
          </a:p>
          <a:p>
            <a:pPr marL="985838" lvl="1" indent="-312738">
              <a:buFont typeface="Wingdings" pitchFamily="2" charset="2"/>
              <a:buChar char="Ø"/>
            </a:pPr>
            <a:r>
              <a:rPr lang="en-GB" sz="1600" dirty="0" err="1"/>
              <a:t>Cours</a:t>
            </a:r>
            <a:r>
              <a:rPr lang="en-GB" sz="1600" dirty="0"/>
              <a:t> </a:t>
            </a:r>
            <a:r>
              <a:rPr lang="en-GB" sz="1600" dirty="0" err="1"/>
              <a:t>en</a:t>
            </a:r>
            <a:r>
              <a:rPr lang="en-GB" sz="1600" dirty="0"/>
              <a:t> </a:t>
            </a:r>
            <a:r>
              <a:rPr lang="en-GB" sz="1600" dirty="0" err="1"/>
              <a:t>ligne</a:t>
            </a:r>
            <a:endParaRPr lang="en-GB" sz="1600" dirty="0"/>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fr-FR" sz="1600" dirty="0"/>
              <a:t>Une galerie de standards illustrés</a:t>
            </a:r>
            <a:endParaRPr lang="en-GB" sz="1600" dirty="0"/>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fr-FR" sz="2400" dirty="0"/>
              <a:t>Sur le site du</a:t>
            </a:r>
            <a:r>
              <a:rPr lang="en-GB" sz="2400" dirty="0"/>
              <a:t> </a:t>
            </a:r>
            <a:r>
              <a:rPr lang="en-GB" sz="2400" dirty="0" err="1"/>
              <a:t>Partenariat</a:t>
            </a:r>
            <a:r>
              <a:rPr lang="en-GB" sz="2400" dirty="0"/>
              <a:t> pour les </a:t>
            </a:r>
            <a:r>
              <a:rPr lang="en-GB" sz="2400" dirty="0" err="1"/>
              <a:t>normes</a:t>
            </a:r>
            <a:r>
              <a:rPr lang="en-GB" sz="2400" dirty="0"/>
              <a:t> </a:t>
            </a:r>
            <a:r>
              <a:rPr lang="en-GB" sz="2400" dirty="0" err="1"/>
              <a:t>humanitaires</a:t>
            </a:r>
            <a:endParaRPr lang="en-GB" sz="2400" dirty="0"/>
          </a:p>
          <a:p>
            <a:pPr marL="295275" lvl="1" indent="-285750">
              <a:spcBef>
                <a:spcPts val="1200"/>
              </a:spcBef>
              <a:tabLst>
                <a:tab pos="703263" algn="l"/>
              </a:tabLst>
            </a:pPr>
            <a:r>
              <a:rPr lang="en-GB" sz="1600" dirty="0"/>
              <a:t>HSP Applications pour telephones et </a:t>
            </a:r>
            <a:r>
              <a:rPr lang="en-GB" sz="1600" dirty="0" err="1"/>
              <a:t>tablettes</a:t>
            </a:r>
            <a:endParaRPr lang="en-GB" sz="1600" dirty="0"/>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8" name="Image 6">
            <a:extLst>
              <a:ext uri="{FF2B5EF4-FFF2-40B4-BE49-F238E27FC236}">
                <a16:creationId xmlns:a16="http://schemas.microsoft.com/office/drawing/2014/main" id="{1C868B68-BBF2-169C-E237-1C0286216D35}"/>
              </a:ext>
            </a:extLst>
          </p:cNvPr>
          <p:cNvPicPr>
            <a:picLocks noChangeAspect="1"/>
          </p:cNvPicPr>
          <p:nvPr/>
        </p:nvPicPr>
        <p:blipFill>
          <a:blip r:embed="rId5"/>
          <a:stretch>
            <a:fillRect/>
          </a:stretch>
        </p:blipFill>
        <p:spPr>
          <a:xfrm rot="822444">
            <a:off x="6375187" y="1261421"/>
            <a:ext cx="1705541" cy="2371118"/>
          </a:xfrm>
          <a:prstGeom prst="rect">
            <a:avLst/>
          </a:prstGeom>
        </p:spPr>
      </p:pic>
      <p:pic>
        <p:nvPicPr>
          <p:cNvPr id="2" name="Google Shape;206;g145e159448a_0_0">
            <a:extLst>
              <a:ext uri="{FF2B5EF4-FFF2-40B4-BE49-F238E27FC236}">
                <a16:creationId xmlns:a16="http://schemas.microsoft.com/office/drawing/2014/main" id="{D8CED84A-7027-573B-58F6-556240DE123F}"/>
              </a:ext>
            </a:extLst>
          </p:cNvPr>
          <p:cNvPicPr preferRelativeResize="0"/>
          <p:nvPr/>
        </p:nvPicPr>
        <p:blipFill>
          <a:blip r:embed="rId6">
            <a:alphaModFix/>
          </a:blip>
          <a:stretch>
            <a:fillRect/>
          </a:stretch>
        </p:blipFill>
        <p:spPr>
          <a:xfrm>
            <a:off x="9535849" y="2904584"/>
            <a:ext cx="3020629" cy="2195589"/>
          </a:xfrm>
          <a:prstGeom prst="rect">
            <a:avLst/>
          </a:prstGeom>
          <a:noFill/>
          <a:ln>
            <a:noFill/>
          </a:ln>
        </p:spPr>
      </p:pic>
    </p:spTree>
    <p:extLst>
      <p:ext uri="{BB962C8B-B14F-4D97-AF65-F5344CB8AC3E}">
        <p14:creationId xmlns:p14="http://schemas.microsoft.com/office/powerpoint/2010/main" val="3417491243"/>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1906</TotalTime>
  <Words>3252</Words>
  <Application>Microsoft Office PowerPoint</Application>
  <PresentationFormat>Widescreen</PresentationFormat>
  <Paragraphs>209</Paragraphs>
  <Slides>8</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Ink Free</vt:lpstr>
      <vt:lpstr>HelveticaNeue-Light-Identity-H</vt:lpstr>
      <vt:lpstr>Arial</vt:lpstr>
      <vt:lpstr>Symbol</vt:lpstr>
      <vt:lpstr>HelveticaNeue-Roman-Identity-H</vt:lpstr>
      <vt:lpstr>Calibri</vt:lpstr>
      <vt:lpstr>Helvetica Neue</vt:lpstr>
      <vt:lpstr>Times New Roman</vt:lpstr>
      <vt:lpstr>Wingdings</vt:lpstr>
      <vt:lpstr>Office Theme</vt:lpstr>
      <vt:lpstr>Standards Minimums pour la Protection de l’Enfance dans l’Action Humanitaire. - SMPE -</vt:lpstr>
      <vt:lpstr>But des Standards </vt:lpstr>
      <vt:lpstr>PowerPoint Presentation</vt:lpstr>
      <vt:lpstr>Introduction générale au Standard 4 </vt:lpstr>
      <vt:lpstr>PowerPoint Presentation</vt:lpstr>
      <vt:lpstr>PowerPoint Presentation</vt:lpstr>
      <vt:lpstr>Exemples de la Région</vt:lpstr>
      <vt:lpstr>Vous avez besoin de plus que  la version papier?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Joanna Wedge</cp:lastModifiedBy>
  <cp:revision>143</cp:revision>
  <dcterms:created xsi:type="dcterms:W3CDTF">2017-12-20T18:51:03Z</dcterms:created>
  <dcterms:modified xsi:type="dcterms:W3CDTF">2022-12-07T17:46:28Z</dcterms:modified>
</cp:coreProperties>
</file>