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10"/>
  </p:notesMasterIdLst>
  <p:sldIdLst>
    <p:sldId id="285" r:id="rId2"/>
    <p:sldId id="291" r:id="rId3"/>
    <p:sldId id="292" r:id="rId4"/>
    <p:sldId id="288" r:id="rId5"/>
    <p:sldId id="261" r:id="rId6"/>
    <p:sldId id="290" r:id="rId7"/>
    <p:sldId id="293" r:id="rId8"/>
    <p:sldId id="294"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12" clrIdx="0">
    <p:extLst>
      <p:ext uri="{19B8F6BF-5375-455C-9EA6-DF929625EA0E}">
        <p15:presenceInfo xmlns:p15="http://schemas.microsoft.com/office/powerpoint/2012/main" userId="f7ee976ae110c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9" autoAdjust="0"/>
    <p:restoredTop sz="91565" autoAdjust="0"/>
  </p:normalViewPr>
  <p:slideViewPr>
    <p:cSldViewPr snapToGrid="0">
      <p:cViewPr varScale="1">
        <p:scale>
          <a:sx n="112" d="100"/>
          <a:sy n="112" d="100"/>
        </p:scale>
        <p:origin x="1320" y="192"/>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slide" Target="slides/slide6.xml"/><Relationship Id="rId38" Type="http://schemas.openxmlformats.org/officeDocument/2006/relationships/commentAuthors" Target="commentAuthors.xml"/><Relationship Id="rId2" Type="http://schemas.openxmlformats.org/officeDocument/2006/relationships/slide" Target="slides/slide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open.edu/openlearncreate/mod/resource/view.php?id=53750" TargetMode="External"/><Relationship Id="rId7" Type="http://schemas.openxmlformats.org/officeDocument/2006/relationships/hyperlink" Target="https://www.popcouncil.org/uploads/pdfs/horizons/childrenethics.pdf"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resourcecentre.savethechildren.net/library/nine-basic-requirements-meaningful-and-ethical-childrens-participation" TargetMode="External"/><Relationship Id="rId5" Type="http://schemas.openxmlformats.org/officeDocument/2006/relationships/hyperlink" Target="https://sites.unicef.org/cbsc/index_42148.html" TargetMode="External"/><Relationship Id="rId4" Type="http://schemas.openxmlformats.org/officeDocument/2006/relationships/hyperlink" Target="https://www.unicef.org/rosa/media/2436/file/ROSA%20C4D%20Strategic%20Framework.pdf"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ites.unicef.org/cbsc/index_42148.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handbook.spherestandards.org/en/cpms/#ch047"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file:///C:/Users/Caudy/Desktop/CPMS%20ref%20group%20comments/CPMS%20complete%20for%20final%20delivery%20with%20ref%20group%20comments%20included.docx#_vx1227"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lvl="0" indent="0" algn="r" rtl="0">
              <a:spcBef>
                <a:spcPts val="0"/>
              </a:spcBef>
              <a:spcAft>
                <a:spcPts val="0"/>
              </a:spcAft>
              <a:buNone/>
            </a:pPr>
            <a:r>
              <a:rPr lang="ar" b="1" dirty="0"/>
              <a:t>للميسّرين:</a:t>
            </a:r>
            <a:endParaRPr lang="en-US" dirty="0"/>
          </a:p>
          <a:p>
            <a:pPr marL="0" lvl="0" indent="0" algn="r" rtl="0">
              <a:spcBef>
                <a:spcPts val="0"/>
              </a:spcBef>
              <a:spcAft>
                <a:spcPts val="0"/>
              </a:spcAft>
              <a:buNone/>
            </a:pPr>
            <a:r>
              <a:rPr lang="ar-SA" sz="1800" dirty="0">
                <a:effectLst/>
                <a:latin typeface="Calibri" panose="020F0502020204030204" pitchFamily="34" charset="0"/>
                <a:ea typeface="MS Mincho" panose="02020609040205080304" pitchFamily="49" charset="-128"/>
                <a:cs typeface="Arial" panose="020B0604020202020204" pitchFamily="34" charset="0"/>
              </a:rPr>
              <a:t>تتوجّه هذه الإحاطة إلى </a:t>
            </a:r>
            <a:r>
              <a:rPr lang="ar-SA" sz="1800" u="sng" dirty="0">
                <a:effectLst/>
                <a:latin typeface="Calibri" panose="020F0502020204030204" pitchFamily="34" charset="0"/>
                <a:ea typeface="MS Mincho" panose="02020609040205080304" pitchFamily="49" charset="-128"/>
                <a:cs typeface="Arial" panose="020B0604020202020204" pitchFamily="34" charset="0"/>
              </a:rPr>
              <a:t>أيّ مستخدم محتمل</a:t>
            </a:r>
            <a:r>
              <a:rPr lang="ar-SA" sz="1800" dirty="0">
                <a:effectLst/>
                <a:latin typeface="Calibri" panose="020F0502020204030204" pitchFamily="34" charset="0"/>
                <a:ea typeface="MS Mincho" panose="02020609040205080304" pitchFamily="49" charset="-128"/>
                <a:cs typeface="Arial" panose="020B0604020202020204" pitchFamily="34" charset="0"/>
              </a:rPr>
              <a:t> للمعايير الدنيا لحماية الطفل</a:t>
            </a:r>
            <a:r>
              <a:rPr lang="ar-LB" sz="1800" dirty="0">
                <a:effectLst/>
                <a:latin typeface="Calibri" panose="020F0502020204030204" pitchFamily="34" charset="0"/>
                <a:ea typeface="MS Mincho" panose="02020609040205080304" pitchFamily="49" charset="-128"/>
                <a:cs typeface="Arial" panose="020B0604020202020204" pitchFamily="34" charset="0"/>
              </a:rPr>
              <a:t>. </a:t>
            </a:r>
            <a:r>
              <a:rPr lang="ar-SA" sz="1800" dirty="0">
                <a:effectLst/>
                <a:latin typeface="Calibri" panose="020F0502020204030204" pitchFamily="34" charset="0"/>
                <a:ea typeface="MS Mincho" panose="02020609040205080304" pitchFamily="49" charset="-128"/>
                <a:cs typeface="Arial" panose="020B0604020202020204" pitchFamily="34" charset="0"/>
              </a:rPr>
              <a:t>وهي موجّهة بشكل أساسي إلى</a:t>
            </a:r>
            <a:r>
              <a:rPr lang="ar-LB" sz="1800" dirty="0">
                <a:effectLst/>
                <a:latin typeface="Calibri" panose="020F0502020204030204" pitchFamily="34" charset="0"/>
                <a:ea typeface="MS Mincho" panose="02020609040205080304" pitchFamily="49" charset="-128"/>
                <a:cs typeface="Arial" panose="020B0604020202020204" pitchFamily="34" charset="0"/>
              </a:rPr>
              <a:t> الموّظفين</a:t>
            </a:r>
            <a:r>
              <a:rPr lang="ar-SA" sz="1800" dirty="0">
                <a:effectLst/>
                <a:latin typeface="Calibri" panose="020F0502020204030204" pitchFamily="34" charset="0"/>
                <a:ea typeface="MS Mincho" panose="02020609040205080304" pitchFamily="49" charset="-128"/>
                <a:cs typeface="Arial" panose="020B0604020202020204" pitchFamily="34" charset="0"/>
              </a:rPr>
              <a:t> العاملين في مجال حماية الطفل، لذلك، فكّروا في توسيع إطار بعض الأسئلة أو إعطاء تفاصيل أكثر، في حال انضمّ إليكم زملاء من قطاعات أخرى.</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r>
              <a:rPr lang="ar-SA" sz="1800" dirty="0">
                <a:effectLst/>
                <a:latin typeface="Calibri" panose="020F0502020204030204" pitchFamily="34" charset="0"/>
                <a:ea typeface="MS Mincho" panose="02020609040205080304" pitchFamily="49" charset="-128"/>
                <a:cs typeface="Arial" panose="020B0604020202020204" pitchFamily="34" charset="0"/>
              </a:rPr>
              <a:t>نفترض أنّ كلّ مجموعة ستتألّف من 20 شخصًا تقريبًا، وأنّ جميع الحاضرين في القاعة يعرفون بعضهم البعض (ربّما يكونون زملاء من وكالتكم أو من مجموعة تنسيق حماية الطفل). إذا كانوا لا يعرفون بعضهم البعض، أضيفوا 5 دقائق للتعارف السريع.</a:t>
            </a: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r>
              <a:rPr lang="ar-LB" sz="1800" dirty="0">
                <a:effectLst/>
                <a:latin typeface="Calibri" panose="020F0502020204030204" pitchFamily="34" charset="0"/>
                <a:ea typeface="MS Mincho" panose="02020609040205080304" pitchFamily="49" charset="-128"/>
                <a:cs typeface="Arial" panose="020B0604020202020204" pitchFamily="34" charset="0"/>
              </a:rPr>
              <a:t>حضروا: لوح</a:t>
            </a:r>
            <a:r>
              <a:rPr lang="ar-SA" sz="1800" dirty="0">
                <a:effectLst/>
                <a:latin typeface="Calibri" panose="020F0502020204030204" pitchFamily="34" charset="0"/>
                <a:ea typeface="MS Mincho" panose="02020609040205080304" pitchFamily="49" charset="-128"/>
                <a:cs typeface="Arial" panose="020B0604020202020204" pitchFamily="34" charset="0"/>
              </a:rPr>
              <a:t> قلاّب </a:t>
            </a:r>
            <a:r>
              <a:rPr lang="ar-LB" sz="1800" dirty="0">
                <a:effectLst/>
                <a:latin typeface="Calibri" panose="020F0502020204030204" pitchFamily="34" charset="0"/>
                <a:ea typeface="MS Mincho" panose="02020609040205080304" pitchFamily="49" charset="-128"/>
                <a:cs typeface="Arial" panose="020B0604020202020204" pitchFamily="34" charset="0"/>
              </a:rPr>
              <a:t>ي</a:t>
            </a:r>
            <a:r>
              <a:rPr lang="ar-SA" sz="1800" dirty="0">
                <a:effectLst/>
                <a:latin typeface="Calibri" panose="020F0502020204030204" pitchFamily="34" charset="0"/>
                <a:ea typeface="MS Mincho" panose="02020609040205080304" pitchFamily="49" charset="-128"/>
                <a:cs typeface="Arial" panose="020B0604020202020204" pitchFamily="34" charset="0"/>
              </a:rPr>
              <a:t>بيّن </a:t>
            </a:r>
            <a:r>
              <a:rPr lang="ar-SA" sz="1800" b="1" dirty="0">
                <a:effectLst/>
                <a:latin typeface="Calibri" panose="020F0502020204030204" pitchFamily="34" charset="0"/>
                <a:ea typeface="MS Mincho" panose="02020609040205080304" pitchFamily="49" charset="-128"/>
                <a:cs typeface="Arial" panose="020B0604020202020204" pitchFamily="34" charset="0"/>
              </a:rPr>
              <a:t>أهداف</a:t>
            </a:r>
            <a:r>
              <a:rPr lang="ar-SA" sz="1800" dirty="0">
                <a:effectLst/>
                <a:latin typeface="Calibri" panose="020F0502020204030204" pitchFamily="34" charset="0"/>
                <a:ea typeface="MS Mincho" panose="02020609040205080304" pitchFamily="49" charset="-128"/>
                <a:cs typeface="Arial" panose="020B0604020202020204" pitchFamily="34" charset="0"/>
              </a:rPr>
              <a:t> الجلسة </a:t>
            </a:r>
            <a:endParaRPr lang="ar-LB" sz="1800" b="0" i="0" dirty="0">
              <a:solidFill>
                <a:srgbClr val="1B2733"/>
              </a:solidFill>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b="0" i="0" dirty="0">
              <a:solidFill>
                <a:srgbClr val="1B2733"/>
              </a:solidFill>
              <a:effectLst/>
              <a:latin typeface="Calibri" panose="020F0502020204030204" pitchFamily="34" charset="0"/>
              <a:cs typeface="Calibri" panose="020F0502020204030204" pitchFamily="34" charset="0"/>
            </a:endParaRPr>
          </a:p>
          <a:p>
            <a:pPr marL="0" lvl="0" indent="0" algn="r" rtl="0">
              <a:spcBef>
                <a:spcPts val="0"/>
              </a:spcBef>
              <a:spcAft>
                <a:spcPts val="0"/>
              </a:spcAft>
              <a:buNone/>
            </a:pPr>
            <a:r>
              <a:rPr lang="ar" b="0" i="0" dirty="0">
                <a:solidFill>
                  <a:srgbClr val="1B2733"/>
                </a:solidFill>
                <a:effectLst/>
                <a:latin typeface="Calibri" panose="020F0502020204030204" pitchFamily="34" charset="0"/>
                <a:cs typeface="Calibri" panose="020F0502020204030204" pitchFamily="34" charset="0"/>
              </a:rPr>
              <a:t>في نهاية هذه الجلسة، سيكون المشاركون قادرين على:</a:t>
            </a:r>
            <a:endParaRPr lang="en-US" dirty="0">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 b="0" i="0" dirty="0">
                <a:solidFill>
                  <a:srgbClr val="1B2733"/>
                </a:solidFill>
                <a:effectLst/>
                <a:latin typeface="Calibri" panose="020F0502020204030204" pitchFamily="34" charset="0"/>
                <a:cs typeface="Calibri" panose="020F0502020204030204" pitchFamily="34" charset="0"/>
              </a:rPr>
              <a:t>وصف محتوى </a:t>
            </a:r>
            <a:r>
              <a:rPr lang="ar-LB" b="0" i="0" dirty="0">
                <a:solidFill>
                  <a:srgbClr val="1B2733"/>
                </a:solidFill>
                <a:effectLst/>
                <a:latin typeface="Calibri" panose="020F0502020204030204" pitchFamily="34" charset="0"/>
                <a:cs typeface="Calibri" panose="020F0502020204030204" pitchFamily="34" charset="0"/>
              </a:rPr>
              <a:t>المعيار </a:t>
            </a:r>
            <a:r>
              <a:rPr lang="en-US" b="0" i="0" dirty="0">
                <a:solidFill>
                  <a:srgbClr val="1B2733"/>
                </a:solidFill>
                <a:effectLst/>
                <a:latin typeface="Calibri" panose="020F0502020204030204" pitchFamily="34" charset="0"/>
                <a:cs typeface="Calibri" panose="020F0502020204030204" pitchFamily="34" charset="0"/>
              </a:rPr>
              <a:t>3</a:t>
            </a:r>
            <a:endParaRPr lang="ar-LB" b="0" i="0" dirty="0">
              <a:solidFill>
                <a:srgbClr val="1B2733"/>
              </a:solidFill>
              <a:effectLst/>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LB" b="0" i="0" dirty="0">
                <a:solidFill>
                  <a:srgbClr val="1B2733"/>
                </a:solidFill>
                <a:effectLst/>
                <a:latin typeface="Calibri" panose="020F0502020204030204" pitchFamily="34" charset="0"/>
                <a:cs typeface="Calibri" panose="020F0502020204030204" pitchFamily="34" charset="0"/>
              </a:rPr>
              <a:t>شرح وتشارك الرسائل الأساسية</a:t>
            </a:r>
            <a:endParaRPr lang="ar" b="0" i="0" dirty="0">
              <a:solidFill>
                <a:srgbClr val="1B2733"/>
              </a:solidFill>
              <a:effectLst/>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 b="0" i="0" dirty="0">
                <a:solidFill>
                  <a:srgbClr val="1B2733"/>
                </a:solidFill>
                <a:effectLst/>
                <a:latin typeface="Calibri" panose="020F0502020204030204" pitchFamily="34" charset="0"/>
                <a:cs typeface="Calibri" panose="020F0502020204030204" pitchFamily="34" charset="0"/>
              </a:rPr>
              <a:t>تبيان كيف ولماذا نستخدم الدليل</a:t>
            </a:r>
          </a:p>
          <a:p>
            <a:pPr marL="0" lvl="0" indent="0" algn="r" rtl="0">
              <a:spcBef>
                <a:spcPts val="0"/>
              </a:spcBef>
              <a:spcAft>
                <a:spcPts val="0"/>
              </a:spcAft>
              <a:buClr>
                <a:schemeClr val="dk1"/>
              </a:buClr>
              <a:buSzPts val="1200"/>
              <a:buFont typeface="Arial"/>
              <a:buNone/>
            </a:pPr>
            <a:endParaRPr lang="en-US" b="1" dirty="0"/>
          </a:p>
          <a:p>
            <a:pPr marL="457200" marR="0" lvl="0" indent="-228600" algn="r" defTabSz="914400" rtl="0" eaLnBrk="1" fontAlgn="auto" latinLnBrk="0" hangingPunct="1">
              <a:lnSpc>
                <a:spcPct val="100000"/>
              </a:lnSpc>
              <a:spcBef>
                <a:spcPts val="0"/>
              </a:spcBef>
              <a:spcAft>
                <a:spcPts val="0"/>
              </a:spcAft>
              <a:buClr>
                <a:srgbClr val="000000"/>
              </a:buClr>
              <a:buSzPts val="1400"/>
              <a:buFont typeface="Arial"/>
              <a:buNone/>
              <a:tabLst/>
              <a:defRPr/>
            </a:pPr>
            <a:r>
              <a:rPr lang="ar" dirty="0"/>
              <a:t>ملاحظة: إذا كنتم قد عقدتم أصلاً جلسة عن ركيزة (ركائز)،</a:t>
            </a:r>
            <a:r>
              <a:rPr lang="ar-LB" dirty="0"/>
              <a:t> أو مبادئ، أو معيار (معايير)</a:t>
            </a:r>
            <a:r>
              <a:rPr lang="ar" dirty="0"/>
              <a:t> </a:t>
            </a:r>
            <a:r>
              <a:rPr lang="ar-LB" dirty="0"/>
              <a:t>أخرى، ف</a:t>
            </a:r>
            <a:r>
              <a:rPr lang="ar"/>
              <a:t>تخطّوا الشريحتَين </a:t>
            </a:r>
            <a:r>
              <a:rPr lang="ar" dirty="0"/>
              <a:t>2 </a:t>
            </a:r>
            <a:r>
              <a:rPr lang="ar-LB" dirty="0"/>
              <a:t>و8</a:t>
            </a:r>
            <a:endParaRPr lang="ar" dirty="0"/>
          </a:p>
          <a:p>
            <a:pPr algn="r" rtl="0"/>
            <a:endParaRPr lang="fr-FR" b="1" dirty="0"/>
          </a:p>
          <a:p>
            <a:pPr algn="r" rtl="1"/>
            <a:r>
              <a:rPr lang="ar" b="1" dirty="0"/>
              <a:t>نصيحة: الشرائح متحرّكة </a:t>
            </a:r>
            <a:r>
              <a:rPr lang="ar" dirty="0"/>
              <a:t>- مع كلّ نقرة تنقرونها، س</a:t>
            </a:r>
            <a:r>
              <a:rPr lang="ar-LB" dirty="0"/>
              <a:t>ي</a:t>
            </a:r>
            <a:r>
              <a:rPr lang="ar" dirty="0"/>
              <a:t>ظهر </a:t>
            </a:r>
            <a:r>
              <a:rPr lang="ar-LB" dirty="0"/>
              <a:t>عدد من</a:t>
            </a:r>
            <a:r>
              <a:rPr lang="ar" dirty="0"/>
              <a:t> </a:t>
            </a:r>
            <a:r>
              <a:rPr lang="ar-LB" dirty="0"/>
              <a:t>ال</a:t>
            </a:r>
            <a:r>
              <a:rPr lang="ar" dirty="0"/>
              <a:t>كلمات، أو عنوان، أو صورة على الشريحة. </a:t>
            </a:r>
          </a:p>
          <a:p>
            <a:pPr algn="r" rtl="1"/>
            <a:r>
              <a:rPr lang="ar" dirty="0"/>
              <a:t>اقرأوا الملاحظات الملائمة من الملاحظات للميسّرين، قبل أن تعرضوا المحتوى التالي، كي يتسنّى للمشاركين الوقت حتّى يستوعبوا ما تقولونه، و</a:t>
            </a:r>
            <a:r>
              <a:rPr lang="ar-LB" dirty="0"/>
              <a:t>ا</a:t>
            </a:r>
            <a:r>
              <a:rPr lang="ar" dirty="0"/>
              <a:t>قرأوا كلّ نقطة على حدة. </a:t>
            </a:r>
          </a:p>
        </p:txBody>
      </p:sp>
      <p:sp>
        <p:nvSpPr>
          <p:cNvPr id="4" name="Espace réservé du numéro de diapositive 3"/>
          <p:cNvSpPr>
            <a:spLocks noGrp="1"/>
          </p:cNvSpPr>
          <p:nvPr>
            <p:ph type="sldNum" sz="quarter" idx="5"/>
          </p:nvPr>
        </p:nvSpPr>
        <p:spPr/>
        <p:txBody>
          <a:bodyPr rtlCol="1"/>
          <a:lstStyle/>
          <a:p>
            <a:pPr rtl="1"/>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r>
              <a:rPr lang="ar-LB" dirty="0"/>
              <a:t>إن </a:t>
            </a:r>
            <a:r>
              <a:rPr lang="ar" dirty="0"/>
              <a:t>الجهات المانحة، والحكومات المحلّية، </a:t>
            </a:r>
            <a:r>
              <a:rPr lang="ar-LB" dirty="0"/>
              <a:t>والزملاء من القطاعات الأخرى، </a:t>
            </a:r>
            <a:r>
              <a:rPr lang="ar" dirty="0"/>
              <a:t>وكذلك المستفيدون من خدماتنا</a:t>
            </a:r>
            <a:r>
              <a:rPr lang="ar-LB" dirty="0"/>
              <a:t>، يريدون</a:t>
            </a:r>
            <a:r>
              <a:rPr lang="ar" dirty="0"/>
              <a:t> أن يعرفوا ما الذي نفعله ولماذا.  وعليه، فإنّ المعايير الدنيا لحماية الطفل هي وثيقتنا المرجعية. ف</a:t>
            </a:r>
            <a:r>
              <a:rPr lang="ar-LB" dirty="0"/>
              <a:t>هذه </a:t>
            </a:r>
            <a:r>
              <a:rPr lang="ar" dirty="0"/>
              <a:t>المعايير تمثّل الطريقة الأساسية لتفعيل حقوق الأطفال أو جعلها </a:t>
            </a:r>
            <a:r>
              <a:rPr lang="ar-LB" dirty="0"/>
              <a:t>فعلية</a:t>
            </a:r>
            <a:r>
              <a:rPr lang="ar" dirty="0"/>
              <a:t> </a:t>
            </a:r>
            <a:r>
              <a:rPr lang="ar-LB" dirty="0"/>
              <a:t>في ممارسة </a:t>
            </a:r>
            <a:r>
              <a:rPr lang="ar" dirty="0"/>
              <a:t>الاستجابة الإنسانية. </a:t>
            </a:r>
            <a:endParaRPr dirty="0"/>
          </a:p>
          <a:p>
            <a:pPr marL="0" lvl="0" indent="0" algn="r" rtl="1">
              <a:spcBef>
                <a:spcPts val="0"/>
              </a:spcBef>
              <a:spcAft>
                <a:spcPts val="0"/>
              </a:spcAft>
              <a:buNone/>
            </a:pPr>
            <a:endParaRPr dirty="0"/>
          </a:p>
          <a:p>
            <a:pPr marL="0" lvl="0" indent="0" algn="r" rtl="1">
              <a:lnSpc>
                <a:spcPct val="115000"/>
              </a:lnSpc>
              <a:spcBef>
                <a:spcPts val="0"/>
              </a:spcBef>
              <a:spcAft>
                <a:spcPts val="0"/>
              </a:spcAft>
              <a:buSzPts val="1100"/>
              <a:buNone/>
            </a:pPr>
            <a:r>
              <a:rPr lang="ar" dirty="0"/>
              <a:t>وهي أداة تعاونية، مشتركة بين الوكالات، تؤمّن الرابط مع المبادرات الأخرى مثل المعيار الإنساني الأساسي، وإنسباير، ومعايير الدمج الإنساني</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 dirty="0"/>
              <a:t>حيثما كان ذلك ملائمًا، تماشت المعايير الدنيا لحماية الطفل مع استراتيجيات إنسباير السبع لإنهاء العنف ضد الأطفال - في الواقع، تنتشر رموز هذه المبادرة في الوثيقة بكاملها.  بالإضافة إلى ذلك، يتمّ تسليط الضوء على المعيار الإنساني الأساسي </a:t>
            </a:r>
            <a:r>
              <a:rPr lang="ar-LB" dirty="0"/>
              <a:t>حول</a:t>
            </a:r>
            <a:r>
              <a:rPr lang="ar-LB" baseline="0" dirty="0"/>
              <a:t> ا</a:t>
            </a:r>
            <a:r>
              <a:rPr lang="ar" dirty="0"/>
              <a:t>لجودة والمساءلة في المقدّمة، ثمّ يتكرّر ذكره على امتداد الدليل. </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LB" dirty="0"/>
              <a:t>التكييف وفقًا للسياق </a:t>
            </a:r>
            <a:r>
              <a:rPr lang="ar" dirty="0"/>
              <a:t>أمر محبَّذ ويمكنه أن يخلق تبنّيًا للمعايير على جميع المستويات. فهو يخلق فهمًا أعمق لحماية الطفل في السياق المحدّد بالنسبة إلى مجموعة واسعة من الجهات الفاعلة. وعليه، نشجّع مجموعات التنسيق الوطنية على اعتماد المعايير الدنيا لحماية الطفل. الرجاء أن تطرحوا موضوع اعتماد المعايير مع الزملاء </a:t>
            </a:r>
            <a:r>
              <a:rPr lang="ar-LB" dirty="0"/>
              <a:t>على المستوى ال</a:t>
            </a:r>
            <a:r>
              <a:rPr lang="ar" dirty="0"/>
              <a:t>محلّي، ثمّ اطلبوا التوجيهات من الفريق العالمي للمعايير الدنيا لحماية الطفل. للمزيد من المعلومات، الرجاء مشاهدة الفيديو حو</a:t>
            </a:r>
            <a:r>
              <a:rPr lang="ar-LB" dirty="0"/>
              <a:t>ل التكييف وفقًا للسياق </a:t>
            </a:r>
            <a:r>
              <a:rPr lang="ar" dirty="0"/>
              <a:t>على قناة اليوتيوب الخاصّة بالتحالف.</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 dirty="0"/>
              <a:t>المربّع: تهدف المعايير الدنيا لحماية الطفل إلى تحسين جودة ومساءلة برامجنا وإلى زيادة التأثير على حماية الأطفال ورفاههم في العمل الإنساني (في جميع السياقات)، من خلال إرساء مبادئ</a:t>
            </a:r>
            <a:r>
              <a:rPr lang="ar-LB" dirty="0"/>
              <a:t>،</a:t>
            </a:r>
            <a:r>
              <a:rPr lang="ar" dirty="0"/>
              <a:t> وأدلّة، وعمليات وقاية، وأهداف مشتركة.  فهي توفّر مجموعة من الممارسات الجيّدة والدروس المستفادة حتّى الآن.</a:t>
            </a:r>
            <a:endParaRPr dirty="0"/>
          </a:p>
          <a:p>
            <a:pPr marL="0" lvl="0" indent="0" algn="l" rtl="1">
              <a:spcBef>
                <a:spcPts val="0"/>
              </a:spcBef>
              <a:spcAft>
                <a:spcPts val="0"/>
              </a:spcAft>
              <a:buNone/>
            </a:pPr>
            <a:endParaRPr dirty="0"/>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48724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endParaRPr lang="en-US" dirty="0"/>
          </a:p>
          <a:p>
            <a:pPr marL="0" lvl="0" indent="0" algn="r" rtl="1">
              <a:spcBef>
                <a:spcPts val="0"/>
              </a:spcBef>
              <a:spcAft>
                <a:spcPts val="0"/>
              </a:spcAft>
              <a:buNone/>
            </a:pPr>
            <a:r>
              <a:rPr lang="ar" dirty="0"/>
              <a:t>هذه لمحة عامّة عن هيكلية المعايير الدنيا لحماية الطفل: فهي تتألّف من 28 معيارًا </a:t>
            </a:r>
            <a:r>
              <a:rPr lang="ar-LB" dirty="0"/>
              <a:t>ضمن </a:t>
            </a:r>
            <a:r>
              <a:rPr lang="ar" dirty="0"/>
              <a:t>4 ركائز، ومن 10 مبادئ لحماية الطفل في العمل الإنساني موزّعة في الدليل بكامله. </a:t>
            </a:r>
          </a:p>
          <a:p>
            <a:pPr marL="0" lvl="0" indent="0" algn="r" rtl="1">
              <a:spcBef>
                <a:spcPts val="0"/>
              </a:spcBef>
              <a:spcAft>
                <a:spcPts val="0"/>
              </a:spcAft>
              <a:buNone/>
            </a:pPr>
            <a:r>
              <a:rPr lang="ar" dirty="0"/>
              <a:t>يمكنكم أن تجدوا هذه اللمحة العامّة في نهاية دليل المعايير الدنيا لحماية الطفل أو في نسخة الدليل على الإنترنت. فهذه طريقة عملية كي تجدوا بسرعة موضوعًا محدّدًا في الدليل.</a:t>
            </a:r>
          </a:p>
          <a:p>
            <a:pPr marL="0" lvl="0" indent="0" algn="r" rtl="1">
              <a:spcBef>
                <a:spcPts val="0"/>
              </a:spcBef>
              <a:spcAft>
                <a:spcPts val="0"/>
              </a:spcAft>
              <a:buNone/>
            </a:pPr>
            <a:endParaRPr lang="en-US" dirty="0"/>
          </a:p>
          <a:p>
            <a:pPr marL="0" lvl="0" indent="0" algn="r" rtl="1">
              <a:spcBef>
                <a:spcPts val="0"/>
              </a:spcBef>
              <a:spcAft>
                <a:spcPts val="0"/>
              </a:spcAft>
              <a:buNone/>
            </a:pPr>
            <a:r>
              <a:rPr lang="ar" dirty="0"/>
              <a:t>يركّز هذا العرض على </a:t>
            </a:r>
            <a:r>
              <a:rPr lang="ar-LB" dirty="0"/>
              <a:t>المعيار 3: التواصل والمناصرة</a:t>
            </a:r>
          </a:p>
          <a:p>
            <a:pPr marL="0" lvl="0" indent="0" algn="r" rtl="0">
              <a:spcBef>
                <a:spcPts val="0"/>
              </a:spcBef>
              <a:spcAft>
                <a:spcPts val="0"/>
              </a:spcAft>
              <a:buNone/>
            </a:pPr>
            <a:endParaRPr lang="ar-LB" dirty="0"/>
          </a:p>
          <a:p>
            <a:pPr marL="0" lvl="0" indent="0" algn="r" rtl="1">
              <a:spcBef>
                <a:spcPts val="0"/>
              </a:spcBef>
              <a:spcAft>
                <a:spcPts val="0"/>
              </a:spcAft>
              <a:buNone/>
            </a:pPr>
            <a:r>
              <a:rPr lang="ar-LB" dirty="0"/>
              <a:t>في حال طلب المشاركون مواد إضافية للمطالعة، أنظروا أدناه. وفي حال توفر لكم الوقت، لا تترددوا في إرشاد المشاركين إلى هذه الوثائق / في طباعتها على الورق لتوزيعها / تشاركها بواسطة مفتاح </a:t>
            </a:r>
            <a:r>
              <a:rPr lang="fr-FR" b="0" i="1" dirty="0"/>
              <a:t>USB</a:t>
            </a:r>
            <a:r>
              <a:rPr lang="ar-LB" dirty="0"/>
              <a:t> ليقرأها المشاركون لاحقًا:   </a:t>
            </a:r>
          </a:p>
          <a:p>
            <a:pPr marL="0" lvl="0" indent="0" algn="r" rtl="1">
              <a:spcBef>
                <a:spcPts val="0"/>
              </a:spcBef>
              <a:spcAft>
                <a:spcPts val="0"/>
              </a:spcAft>
              <a:buNone/>
            </a:pPr>
            <a:endParaRPr lang="ar-LB" dirty="0"/>
          </a:p>
          <a:p>
            <a:pPr marL="0" lvl="0" indent="0" algn="r" rtl="1">
              <a:spcBef>
                <a:spcPts val="0"/>
              </a:spcBef>
              <a:spcAft>
                <a:spcPts val="0"/>
              </a:spcAft>
              <a:buNone/>
            </a:pPr>
            <a:r>
              <a:rPr lang="ar-LB" dirty="0"/>
              <a:t>المناصرة في المجال الإنساني</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fr-FR" sz="1200" dirty="0">
                <a:effectLst/>
                <a:latin typeface="Calibri" panose="020F0502020204030204" pitchFamily="34" charset="0"/>
                <a:hlinkClick r:id="rId3"/>
              </a:rPr>
              <a:t>https://www.open.edu/openlearncreate/mod/resource/view.php?id=53750</a:t>
            </a:r>
            <a:endParaRPr lang="fr-FR" dirty="0"/>
          </a:p>
          <a:p>
            <a:pPr marL="0" lvl="0" indent="0" algn="r" rtl="1">
              <a:spcBef>
                <a:spcPts val="0"/>
              </a:spcBef>
              <a:spcAft>
                <a:spcPts val="0"/>
              </a:spcAft>
              <a:buNone/>
            </a:pPr>
            <a:endParaRPr lang="ar-LB" dirty="0"/>
          </a:p>
          <a:p>
            <a:pPr marL="0" lvl="0" indent="0" algn="r" rtl="1">
              <a:spcBef>
                <a:spcPts val="0"/>
              </a:spcBef>
              <a:spcAft>
                <a:spcPts val="0"/>
              </a:spcAft>
              <a:buNone/>
            </a:pPr>
            <a:r>
              <a:rPr lang="ar-LB" dirty="0"/>
              <a:t>اليونيسف، التواصل من أجل التنمية</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fr-FR" sz="1200" dirty="0">
                <a:effectLst/>
                <a:latin typeface="Calibri" panose="020F0502020204030204" pitchFamily="34" charset="0"/>
                <a:hlinkClick r:id="rId4"/>
              </a:rPr>
              <a:t>ROSA C4D Strategic Framework.pdf (unicef.org)</a:t>
            </a:r>
            <a:endParaRPr lang="fr-FR" dirty="0"/>
          </a:p>
          <a:p>
            <a:pPr marL="0" lvl="0" indent="0" algn="r" rtl="1">
              <a:spcBef>
                <a:spcPts val="0"/>
              </a:spcBef>
              <a:spcAft>
                <a:spcPts val="0"/>
              </a:spcAft>
              <a:buNone/>
            </a:pPr>
            <a:endParaRPr lang="ar-LB" dirty="0"/>
          </a:p>
          <a:p>
            <a:pPr marL="0" lvl="0" indent="0" algn="r" rtl="1">
              <a:spcBef>
                <a:spcPts val="0"/>
              </a:spcBef>
              <a:spcAft>
                <a:spcPts val="0"/>
              </a:spcAft>
              <a:buNone/>
            </a:pPr>
            <a:r>
              <a:rPr lang="ar-LB" dirty="0"/>
              <a:t>المناصرة</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fr-FR" sz="1200" dirty="0">
                <a:effectLst/>
                <a:latin typeface="Calibri" panose="020F0502020204030204" pitchFamily="34" charset="0"/>
                <a:hlinkClick r:id="rId5"/>
              </a:rPr>
              <a:t>C4D </a:t>
            </a:r>
            <a:r>
              <a:rPr lang="fr-FR" sz="1200" dirty="0" err="1">
                <a:effectLst/>
                <a:latin typeface="Calibri" panose="020F0502020204030204" pitchFamily="34" charset="0"/>
                <a:hlinkClick r:id="rId5"/>
              </a:rPr>
              <a:t>approaches</a:t>
            </a:r>
            <a:r>
              <a:rPr lang="fr-FR" sz="1200" dirty="0">
                <a:effectLst/>
                <a:latin typeface="Calibri" panose="020F0502020204030204" pitchFamily="34" charset="0"/>
                <a:hlinkClick r:id="rId5"/>
              </a:rPr>
              <a:t> | Communication for </a:t>
            </a:r>
            <a:r>
              <a:rPr lang="fr-FR" sz="1200" dirty="0" err="1">
                <a:effectLst/>
                <a:latin typeface="Calibri" panose="020F0502020204030204" pitchFamily="34" charset="0"/>
                <a:hlinkClick r:id="rId5"/>
              </a:rPr>
              <a:t>Development</a:t>
            </a:r>
            <a:r>
              <a:rPr lang="fr-FR" sz="1200" dirty="0">
                <a:effectLst/>
                <a:latin typeface="Calibri" panose="020F0502020204030204" pitchFamily="34" charset="0"/>
                <a:hlinkClick r:id="rId5"/>
              </a:rPr>
              <a:t> (C4D) | UNICEF</a:t>
            </a:r>
            <a:endParaRPr lang="fr-FR" dirty="0"/>
          </a:p>
          <a:p>
            <a:pPr marL="0" lvl="0" indent="0" algn="r" rtl="1">
              <a:spcBef>
                <a:spcPts val="0"/>
              </a:spcBef>
              <a:spcAft>
                <a:spcPts val="0"/>
              </a:spcAft>
              <a:buNone/>
            </a:pPr>
            <a:endParaRPr lang="ar-LB" dirty="0"/>
          </a:p>
          <a:p>
            <a:pPr marL="0" lvl="0" indent="0" algn="r" rtl="1">
              <a:spcBef>
                <a:spcPts val="0"/>
              </a:spcBef>
              <a:spcAft>
                <a:spcPts val="0"/>
              </a:spcAft>
              <a:buNone/>
            </a:pPr>
            <a:r>
              <a:rPr lang="ar-LB" dirty="0"/>
              <a:t>مشاركة الأطفال</a:t>
            </a:r>
            <a:endParaRPr lang="ar" dirty="0"/>
          </a:p>
          <a:p>
            <a:pPr algn="r"/>
            <a:r>
              <a:rPr lang="fr-FR" sz="1200" dirty="0">
                <a:effectLst/>
                <a:latin typeface="Calibri" panose="020F0502020204030204" pitchFamily="34" charset="0"/>
                <a:hlinkClick r:id="rId6"/>
              </a:rPr>
              <a:t>The </a:t>
            </a:r>
            <a:r>
              <a:rPr lang="fr-FR" sz="1200" dirty="0" err="1">
                <a:effectLst/>
                <a:latin typeface="Calibri" panose="020F0502020204030204" pitchFamily="34" charset="0"/>
                <a:hlinkClick r:id="rId6"/>
              </a:rPr>
              <a:t>Nine</a:t>
            </a:r>
            <a:r>
              <a:rPr lang="fr-FR" sz="1200" dirty="0">
                <a:effectLst/>
                <a:latin typeface="Calibri" panose="020F0502020204030204" pitchFamily="34" charset="0"/>
                <a:hlinkClick r:id="rId6"/>
              </a:rPr>
              <a:t> Basic </a:t>
            </a:r>
            <a:r>
              <a:rPr lang="fr-FR" sz="1200" dirty="0" err="1">
                <a:effectLst/>
                <a:latin typeface="Calibri" panose="020F0502020204030204" pitchFamily="34" charset="0"/>
                <a:hlinkClick r:id="rId6"/>
              </a:rPr>
              <a:t>Requirements</a:t>
            </a:r>
            <a:r>
              <a:rPr lang="fr-FR" sz="1200" dirty="0">
                <a:effectLst/>
                <a:latin typeface="Calibri" panose="020F0502020204030204" pitchFamily="34" charset="0"/>
                <a:hlinkClick r:id="rId6"/>
              </a:rPr>
              <a:t> for </a:t>
            </a:r>
            <a:r>
              <a:rPr lang="fr-FR" sz="1200" dirty="0" err="1">
                <a:effectLst/>
                <a:latin typeface="Calibri" panose="020F0502020204030204" pitchFamily="34" charset="0"/>
                <a:hlinkClick r:id="rId6"/>
              </a:rPr>
              <a:t>Meaningful</a:t>
            </a:r>
            <a:r>
              <a:rPr lang="fr-FR" sz="1200" dirty="0">
                <a:effectLst/>
                <a:latin typeface="Calibri" panose="020F0502020204030204" pitchFamily="34" charset="0"/>
                <a:hlinkClick r:id="rId6"/>
              </a:rPr>
              <a:t> and </a:t>
            </a:r>
            <a:r>
              <a:rPr lang="fr-FR" sz="1200" dirty="0" err="1">
                <a:effectLst/>
                <a:latin typeface="Calibri" panose="020F0502020204030204" pitchFamily="34" charset="0"/>
                <a:hlinkClick r:id="rId6"/>
              </a:rPr>
              <a:t>Ethical</a:t>
            </a:r>
            <a:r>
              <a:rPr lang="fr-FR" sz="1200" dirty="0">
                <a:effectLst/>
                <a:latin typeface="Calibri" panose="020F0502020204030204" pitchFamily="34" charset="0"/>
                <a:hlinkClick r:id="rId6"/>
              </a:rPr>
              <a:t> </a:t>
            </a:r>
            <a:r>
              <a:rPr lang="fr-FR" sz="1200" dirty="0" err="1">
                <a:effectLst/>
                <a:latin typeface="Calibri" panose="020F0502020204030204" pitchFamily="34" charset="0"/>
                <a:hlinkClick r:id="rId6"/>
              </a:rPr>
              <a:t>Children's</a:t>
            </a:r>
            <a:r>
              <a:rPr lang="fr-FR" sz="1200" dirty="0">
                <a:effectLst/>
                <a:latin typeface="Calibri" panose="020F0502020204030204" pitchFamily="34" charset="0"/>
                <a:hlinkClick r:id="rId6"/>
              </a:rPr>
              <a:t> Participation | Resource Centre (savethechildren.net)</a:t>
            </a:r>
            <a:r>
              <a:rPr lang="fr-FR" sz="1200" dirty="0">
                <a:effectLst/>
                <a:latin typeface="Calibri" panose="020F0502020204030204" pitchFamily="34" charset="0"/>
              </a:rPr>
              <a:t> </a:t>
            </a:r>
            <a:endParaRPr lang="fr-FR" dirty="0"/>
          </a:p>
          <a:p>
            <a:pPr algn="r"/>
            <a:r>
              <a:rPr lang="fr-FR" sz="1200" dirty="0">
                <a:solidFill>
                  <a:srgbClr val="1F497D"/>
                </a:solidFill>
                <a:effectLst/>
                <a:latin typeface="Calibri" panose="020F0502020204030204" pitchFamily="34" charset="0"/>
              </a:rPr>
              <a:t> </a:t>
            </a:r>
            <a:endParaRPr lang="fr-FR" dirty="0"/>
          </a:p>
          <a:p>
            <a:pPr algn="r"/>
            <a:r>
              <a:rPr lang="fr-FR" sz="1200" dirty="0" err="1">
                <a:effectLst/>
                <a:latin typeface="Calibri" panose="020F0502020204030204" pitchFamily="34" charset="0"/>
                <a:hlinkClick r:id="rId7"/>
              </a:rPr>
              <a:t>Ethical</a:t>
            </a:r>
            <a:r>
              <a:rPr lang="fr-FR" sz="1200" dirty="0">
                <a:effectLst/>
                <a:latin typeface="Calibri" panose="020F0502020204030204" pitchFamily="34" charset="0"/>
                <a:hlinkClick r:id="rId7"/>
              </a:rPr>
              <a:t> </a:t>
            </a:r>
            <a:r>
              <a:rPr lang="fr-FR" sz="1200" dirty="0" err="1">
                <a:effectLst/>
                <a:latin typeface="Calibri" panose="020F0502020204030204" pitchFamily="34" charset="0"/>
                <a:hlinkClick r:id="rId7"/>
              </a:rPr>
              <a:t>Approaches</a:t>
            </a:r>
            <a:r>
              <a:rPr lang="fr-FR" sz="1200" dirty="0">
                <a:effectLst/>
                <a:latin typeface="Calibri" panose="020F0502020204030204" pitchFamily="34" charset="0"/>
                <a:hlinkClick r:id="rId7"/>
              </a:rPr>
              <a:t> to </a:t>
            </a:r>
            <a:r>
              <a:rPr lang="fr-FR" sz="1200" dirty="0" err="1">
                <a:effectLst/>
                <a:latin typeface="Calibri" panose="020F0502020204030204" pitchFamily="34" charset="0"/>
                <a:hlinkClick r:id="rId7"/>
              </a:rPr>
              <a:t>Gathering</a:t>
            </a:r>
            <a:r>
              <a:rPr lang="fr-FR" sz="1200" dirty="0">
                <a:effectLst/>
                <a:latin typeface="Calibri" panose="020F0502020204030204" pitchFamily="34" charset="0"/>
                <a:hlinkClick r:id="rId7"/>
              </a:rPr>
              <a:t> Information </a:t>
            </a:r>
            <a:r>
              <a:rPr lang="fr-FR" sz="1200" dirty="0" err="1">
                <a:effectLst/>
                <a:latin typeface="Calibri" panose="020F0502020204030204" pitchFamily="34" charset="0"/>
                <a:hlinkClick r:id="rId7"/>
              </a:rPr>
              <a:t>from</a:t>
            </a:r>
            <a:r>
              <a:rPr lang="fr-FR" sz="1200" dirty="0">
                <a:effectLst/>
                <a:latin typeface="Calibri" panose="020F0502020204030204" pitchFamily="34" charset="0"/>
                <a:hlinkClick r:id="rId7"/>
              </a:rPr>
              <a:t> </a:t>
            </a:r>
            <a:r>
              <a:rPr lang="fr-FR" sz="1200" dirty="0" err="1">
                <a:effectLst/>
                <a:latin typeface="Calibri" panose="020F0502020204030204" pitchFamily="34" charset="0"/>
                <a:hlinkClick r:id="rId7"/>
              </a:rPr>
              <a:t>Children</a:t>
            </a:r>
            <a:r>
              <a:rPr lang="fr-FR" sz="1200" dirty="0">
                <a:effectLst/>
                <a:latin typeface="Calibri" panose="020F0502020204030204" pitchFamily="34" charset="0"/>
                <a:hlinkClick r:id="rId7"/>
              </a:rPr>
              <a:t> and Adolescents in International Settings: Guidelines and </a:t>
            </a:r>
            <a:r>
              <a:rPr lang="fr-FR" sz="1200" dirty="0" err="1">
                <a:effectLst/>
                <a:latin typeface="Calibri" panose="020F0502020204030204" pitchFamily="34" charset="0"/>
                <a:hlinkClick r:id="rId7"/>
              </a:rPr>
              <a:t>Resources</a:t>
            </a:r>
            <a:endParaRPr lang="fr-FR" dirty="0"/>
          </a:p>
          <a:p>
            <a:pPr marL="0" lvl="0" indent="0" algn="l" rtl="1">
              <a:spcBef>
                <a:spcPts val="0"/>
              </a:spcBef>
              <a:spcAft>
                <a:spcPts val="0"/>
              </a:spcAft>
              <a:buNone/>
            </a:pPr>
            <a:endParaRPr dirty="0"/>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645365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ar-LB" dirty="0"/>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dirty="0"/>
              <a:t>يشكل هذا المعيار جزءًا من الركيزة 1 من المعايير المتعلقة بالاستجابة ذات الجودة، وهي معايير </a:t>
            </a:r>
            <a:r>
              <a:rPr lang="ar-SA" sz="1800" dirty="0">
                <a:effectLst/>
                <a:ea typeface="Calibri" panose="020F0502020204030204" pitchFamily="34" charset="0"/>
                <a:cs typeface="Simplified Arabic" panose="02020603050405020304" pitchFamily="18" charset="-78"/>
              </a:rPr>
              <a:t>مشتركة</a:t>
            </a:r>
            <a:r>
              <a:rPr lang="ar-LB"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في جميع المجالات المعنية بوضع البرامج الخاصة بحماية الطفل ويمكن تطبيقها في كل الحالات</a:t>
            </a:r>
            <a:r>
              <a:rPr lang="ar-LB" sz="1800" dirty="0">
                <a:effectLst/>
                <a:ea typeface="Calibri" panose="020F0502020204030204" pitchFamily="34" charset="0"/>
                <a:cs typeface="Simplified Arabic" panose="02020603050405020304" pitchFamily="18" charset="-78"/>
              </a:rPr>
              <a:t> والسياقات</a:t>
            </a:r>
            <a:r>
              <a:rPr lang="ar-LB" dirty="0"/>
              <a:t>، خلال مراحل الاستعداد والاستجابة. وهي </a:t>
            </a:r>
            <a:r>
              <a:rPr lang="ar-LB" b="1" u="none" dirty="0"/>
              <a:t>جميعًا</a:t>
            </a:r>
            <a:r>
              <a:rPr lang="ar-LB" dirty="0"/>
              <a:t> أساسية للتوصل إلى الجودة التي نهدف إليها نحن الممارسين. </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800" dirty="0">
                <a:effectLst/>
                <a:ea typeface="Calibri" panose="020F0502020204030204" pitchFamily="34" charset="0"/>
                <a:cs typeface="Simplified Arabic" panose="02020603050405020304" pitchFamily="18" charset="-78"/>
              </a:rPr>
              <a:t>يجب استخدام معايير</a:t>
            </a:r>
            <a:r>
              <a:rPr lang="ar-LB" sz="1800" dirty="0">
                <a:effectLst/>
                <a:ea typeface="Calibri" panose="020F0502020204030204" pitchFamily="34" charset="0"/>
                <a:cs typeface="Simplified Arabic" panose="02020603050405020304" pitchFamily="18" charset="-78"/>
              </a:rPr>
              <a:t> الجودة هذه</a:t>
            </a:r>
            <a:r>
              <a:rPr lang="ar-SA" sz="1800" dirty="0">
                <a:effectLst/>
                <a:ea typeface="Calibri" panose="020F0502020204030204" pitchFamily="34" charset="0"/>
                <a:cs typeface="Simplified Arabic" panose="02020603050405020304" pitchFamily="18" charset="-78"/>
              </a:rPr>
              <a:t> بالتزامن مع </a:t>
            </a:r>
            <a:r>
              <a:rPr lang="ar-LB" sz="1800" dirty="0">
                <a:effectLst/>
                <a:ea typeface="Calibri" panose="020F0502020204030204" pitchFamily="34" charset="0"/>
                <a:cs typeface="Simplified Arabic" panose="02020603050405020304" pitchFamily="18" charset="-78"/>
              </a:rPr>
              <a:t>بقية </a:t>
            </a:r>
            <a:r>
              <a:rPr lang="ar-SA" sz="1800" dirty="0">
                <a:effectLst/>
                <a:ea typeface="Calibri" panose="020F0502020204030204" pitchFamily="34" charset="0"/>
                <a:cs typeface="Simplified Arabic" panose="02020603050405020304" pitchFamily="18" charset="-78"/>
              </a:rPr>
              <a:t>المعايير </a:t>
            </a:r>
            <a:r>
              <a:rPr lang="ar-LB" sz="1800" dirty="0">
                <a:effectLst/>
                <a:ea typeface="Calibri" panose="020F0502020204030204" pitchFamily="34" charset="0"/>
                <a:cs typeface="Simplified Arabic" panose="02020603050405020304" pitchFamily="18" charset="-78"/>
              </a:rPr>
              <a:t>(1-6)</a:t>
            </a:r>
            <a:r>
              <a:rPr lang="ar-LB" dirty="0"/>
              <a:t> الباقية ومبادئ المعايير الإنسانية لحماية الطفل.</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dirty="0"/>
              <a:t>هذا المعيار مكمل لل</a:t>
            </a:r>
            <a:r>
              <a:rPr lang="ar-LB" u="sng" dirty="0"/>
              <a:t>معيار الإنساني الأساسي للجودة والمساءلة</a:t>
            </a:r>
            <a:r>
              <a:rPr lang="ar-LB" dirty="0"/>
              <a:t> ويجب استخدامه معه. وهو يرتبط بشكل أكثر تحديدًا بالالتزام 4 الذي يصف الحاجة إلى عمليات تواصل خارجية دقيقة وأخلاقية ومحترمة. </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تتم مناصرة مسائل حماية الطفل والتواصل فيها مع احترام لكرامة الأطفال ومصالحهم الفضلى وسلامتهم.</a:t>
            </a:r>
            <a:endParaRPr lang="ar-L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800" dirty="0">
                <a:effectLst/>
                <a:ea typeface="Calibri" panose="020F0502020204030204" pitchFamily="34" charset="0"/>
                <a:cs typeface="Simplified Arabic" panose="02020603050405020304" pitchFamily="18" charset="-78"/>
              </a:rPr>
              <a:t>يمكن أن تدعم عملية التواصل والمناصرة الفعالة تعبير الأطفال عن ذاتهم وحمايتهم وتمكينهم</a:t>
            </a:r>
            <a:r>
              <a:rPr lang="ar-SY" sz="1800" dirty="0">
                <a:effectLst/>
                <a:ea typeface="Calibri" panose="020F0502020204030204" pitchFamily="34" charset="0"/>
                <a:cs typeface="Simplified Arabic" panose="02020603050405020304" pitchFamily="18" charset="-78"/>
              </a:rPr>
              <a:t>.</a:t>
            </a:r>
            <a:r>
              <a:rPr lang="ar-LB" dirty="0"/>
              <a:t> </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dirty="0"/>
              <a:t>يجب أن تعطي مواد التواصل والمناصرة، بما فيها حملات التوعية والرسائل والاستراتيجيات، الأولوية لمبدأَي عدم إلحاق الأذى والمصالح الفضلى للطفل؛ وتضمن السرية وحماية البيانات؛ وتدعم حماية الطفل</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dirty="0"/>
              <a:t>يرتبط هذا المعيار بشكل خاص بمسألة </a:t>
            </a:r>
            <a:r>
              <a:rPr lang="ar-LB" b="1" dirty="0"/>
              <a:t>الوقاية</a:t>
            </a:r>
            <a:r>
              <a:rPr lang="ar-LB" dirty="0"/>
              <a:t>: يجب تنفيذ تقييم المخاطر قبل عمل التواصل والمناصرة، لتحديد وتخفيف الآثار السلبية المحتملة على الأطفال والعائلات والمجتمعات المحلية. ويجب أن تستخدم الحملات أيضًا طرق التواصل المحلية والرسائل المكيفة وفقًا للسياق، وأن تعزز السلوكيات الحمائية والآمنة</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latin typeface="Arial"/>
                <a:ea typeface="Arial"/>
                <a:cs typeface="Arial"/>
                <a:sym typeface="Arial"/>
              </a:rPr>
              <a:t> </a:t>
            </a:r>
            <a:r>
              <a:rPr lang="ar-LB" i="0" dirty="0">
                <a:latin typeface="Arial" panose="020B0604020202020204" pitchFamily="34" charset="0"/>
                <a:ea typeface="Arial"/>
                <a:cs typeface="Arial" panose="020B0604020202020204" pitchFamily="34" charset="0"/>
                <a:sym typeface="Arial"/>
              </a:rPr>
              <a:t>[← </a:t>
            </a:r>
            <a:r>
              <a:rPr lang="ar-LB" i="0" dirty="0">
                <a:latin typeface="Arial"/>
                <a:ea typeface="Arial"/>
                <a:cs typeface="Arial"/>
                <a:sym typeface="Arial"/>
              </a:rPr>
              <a:t>رمز الوقاية ]</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lang="ar-LB" i="0" dirty="0">
              <a:latin typeface="Arial"/>
              <a:cs typeface="Arial"/>
              <a:sym typeface="Arial"/>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ar-LB" b="1" i="0" dirty="0">
                <a:latin typeface="Arial"/>
                <a:cs typeface="Arial"/>
                <a:sym typeface="Arial"/>
              </a:rPr>
              <a:t>إطلاق المناقشة: </a:t>
            </a:r>
            <a:r>
              <a:rPr lang="ar-LB" i="0" dirty="0">
                <a:latin typeface="Arial"/>
                <a:cs typeface="Arial"/>
                <a:sym typeface="Arial"/>
              </a:rPr>
              <a:t>ما الفرق بين التواصل والمناصرة؟</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ar-LB" i="0" dirty="0">
                <a:latin typeface="Arial" panose="020B0604020202020204" pitchFamily="34" charset="0"/>
                <a:ea typeface="Arial"/>
                <a:cs typeface="Arial" panose="020B0604020202020204" pitchFamily="34" charset="0"/>
                <a:sym typeface="Arial"/>
              </a:rPr>
              <a:t>← غالباً ما يكون التواصل والمناصرة متكاملَين. فمن الصعب القيام بأي شكل من أشكال المناصرة بدون نوع من التواصل، ومعظم عمليات التواصل تهدف إلى التأثير على الآراء و/أو السياسات و/أو صانعي القرارات. لكن التواصل يهتلف عن المناصرة. </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ar-LB" i="0" dirty="0">
                <a:latin typeface="Arial" panose="020B0604020202020204" pitchFamily="34" charset="0"/>
                <a:ea typeface="Arial"/>
                <a:cs typeface="Arial" panose="020B0604020202020204" pitchFamily="34" charset="0"/>
                <a:sym typeface="Arial"/>
              </a:rPr>
              <a:t>التعريف: التواصل من أجل التنمية: عملية قائمة على الأدلة تستخدم مزيجًا من أدوات وقنوات ونهج التواصل لتسهيل المشاركة والتعامل مع الأطفال والعائلات والمجتمعات المحلية والشبكات، من أجل إحداث تغيير اجتماعي وسلوكي في السياقات الإنمائية كما في السياقات الإنسانية (اليونيسف، 2018</a:t>
            </a:r>
            <a:r>
              <a:rPr lang="ar-LB" i="0" u="sng" dirty="0">
                <a:highlight>
                  <a:srgbClr val="FFFF00"/>
                </a:highlight>
                <a:latin typeface="Arial" panose="020B0604020202020204" pitchFamily="34" charset="0"/>
                <a:ea typeface="Arial"/>
                <a:cs typeface="Arial" panose="020B0604020202020204" pitchFamily="34" charset="0"/>
                <a:sym typeface="Arial"/>
              </a:rPr>
              <a:t>) </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ar-LB" i="0" u="none" dirty="0">
                <a:highlight>
                  <a:srgbClr val="FFFF00"/>
                </a:highlight>
                <a:latin typeface="Arial" panose="020B0604020202020204" pitchFamily="34" charset="0"/>
                <a:cs typeface="Arial" panose="020B0604020202020204" pitchFamily="34" charset="0"/>
                <a:sym typeface="Arial"/>
              </a:rPr>
              <a:t>التعريف: المناصرة: نشاط يقوم به فرد أو مجموعة أفراد، يهدف إلى التأثير على القرارات في المؤسسات السياسية والاقتصادية والاجتماعية. وتتضمن المناصرة نشاطات ومنشورات للتأثير على السياسة العامة والقوانين والموازنات من خلال استخدام الوقائع وعلاقاتهم الاجتماعية ووسائل الإعلام ووضع الرسائل لتثقيف المسؤولين الحكوميين وعموم الناس (اليونيسف </a:t>
            </a:r>
            <a:r>
              <a:rPr lang="en-US" sz="1200" dirty="0">
                <a:solidFill>
                  <a:srgbClr val="000000"/>
                </a:solidFill>
                <a:effectLst/>
                <a:latin typeface="Calibri" panose="020F0502020204030204" pitchFamily="34" charset="0"/>
                <a:hlinkClick r:id="rId3"/>
              </a:rPr>
              <a:t>C4D Advocacy</a:t>
            </a:r>
            <a:r>
              <a:rPr lang="ar-LB" sz="1200" dirty="0">
                <a:solidFill>
                  <a:srgbClr val="000000"/>
                </a:solidFill>
                <a:effectLst/>
                <a:latin typeface="Calibri" panose="020F0502020204030204" pitchFamily="34" charset="0"/>
              </a:rPr>
              <a:t>).</a:t>
            </a:r>
            <a:r>
              <a:rPr lang="ar-LB" i="0" u="none" dirty="0">
                <a:highlight>
                  <a:srgbClr val="FFFF00"/>
                </a:highlight>
                <a:latin typeface="Arial" panose="020B0604020202020204" pitchFamily="34" charset="0"/>
                <a:cs typeface="Arial" panose="020B0604020202020204" pitchFamily="34" charset="0"/>
                <a:sym typeface="Arial"/>
              </a:rPr>
              <a:t>  </a:t>
            </a:r>
            <a:endParaRPr lang="fr-FR" u="none" dirty="0">
              <a:highlight>
                <a:srgbClr val="FFFF00"/>
              </a:highlight>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b="0" dirty="0">
              <a:latin typeface="Calibri"/>
              <a:ea typeface="Arial"/>
              <a:cs typeface="Calibri"/>
              <a:sym typeface="Calibri"/>
            </a:endParaRPr>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4</a:t>
            </a:fld>
            <a:endParaRPr lang="fr-FR"/>
          </a:p>
        </p:txBody>
      </p:sp>
    </p:spTree>
    <p:extLst>
      <p:ext uri="{BB962C8B-B14F-4D97-AF65-F5344CB8AC3E}">
        <p14:creationId xmlns:p14="http://schemas.microsoft.com/office/powerpoint/2010/main" val="203663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ar-LB" sz="1200" b="0" i="1" u="none" strike="noStrike" baseline="0" dirty="0">
              <a:latin typeface="Calibri"/>
            </a:endParaRP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r>
              <a:rPr lang="ar-LB" sz="1200" b="0" i="0" u="none" strike="noStrike" baseline="0" dirty="0">
                <a:latin typeface="Calibri"/>
              </a:rPr>
              <a:t>ينص المعيار 3 على ما يلي: "</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تتم مناصرة مسائل حماية الطفل والتواصل فيها مع احترام لكرامة الأطفال ومصالحهم الفضلى وسلامتهم.</a:t>
            </a:r>
            <a:r>
              <a:rPr lang="ar-L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rtl="0">
              <a:lnSpc>
                <a:spcPct val="100000"/>
              </a:lnSpc>
              <a:spcBef>
                <a:spcPts val="0"/>
              </a:spcBef>
              <a:spcAft>
                <a:spcPts val="0"/>
              </a:spcAft>
              <a:buClr>
                <a:schemeClr val="dk1"/>
              </a:buClr>
              <a:buSzPts val="1200"/>
              <a:buFont typeface="Calibri"/>
              <a:buNone/>
            </a:pPr>
            <a:endParaRPr lang="en-US" sz="1200" b="0" i="0" u="none" strike="noStrike" baseline="0" dirty="0">
              <a:latin typeface="+mn-lt"/>
            </a:endParaRPr>
          </a:p>
          <a:p>
            <a:pPr marL="171450" marR="0" lvl="0" indent="-1714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SA" sz="1800" dirty="0">
                <a:effectLst/>
                <a:ea typeface="Calibri" panose="020F0502020204030204" pitchFamily="34" charset="0"/>
                <a:cs typeface="Simplified Arabic" panose="02020603050405020304" pitchFamily="18" charset="-78"/>
              </a:rPr>
              <a:t>يجب أن تخضع الرسائل والطرق المستخدمة لإيصالها، لاختبار ميداني، قبل إتمامها للحرص على أنها خاصة بالسياق، وشاملة، ويمكن الوصول إليها، ومفهومة، ومفيدة، وواقعية، ومقنعة</a:t>
            </a:r>
            <a:r>
              <a:rPr lang="ar-SY" sz="1800" dirty="0">
                <a:effectLst/>
                <a:ea typeface="Calibri" panose="020F0502020204030204" pitchFamily="34" charset="0"/>
                <a:cs typeface="Simplified Arabic" panose="02020603050405020304" pitchFamily="18" charset="-78"/>
              </a:rPr>
              <a:t>. </a:t>
            </a:r>
            <a:endParaRPr lang="ar-LB" sz="1800" dirty="0">
              <a:effectLst/>
              <a:ea typeface="Calibri" panose="020F0502020204030204" pitchFamily="34" charset="0"/>
              <a:cs typeface="Simplified Arabic" panose="02020603050405020304" pitchFamily="18" charset="-78"/>
            </a:endParaRPr>
          </a:p>
          <a:p>
            <a:pPr marL="171450" marR="0" lvl="0" indent="-1714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LB" sz="1800" dirty="0">
                <a:effectLst/>
                <a:cs typeface="Simplified Arabic" panose="02020603050405020304" pitchFamily="18" charset="-78"/>
              </a:rPr>
              <a:t>يجب أن تقوي الاستجابة الإنسانية القدرة على المناصرة لدى الجهات الفاعلة الرسمية وغير الرسمية، والمحلية والوطنية لحماية الطفل، من خلال التشجيع على تعاون أمتن وعمل تشاركي. فالتنسيق مع هذه الجهات سيفيد في دعم تمكين الأطفال والمجتمعات المحلية، وتعزيز عمليات التواصل والمناصرة العاطفية، وتحقيق توافق الرسائل وتقليل الالتباس والتكرار.   </a:t>
            </a:r>
            <a:endParaRPr lang="ar-LB" dirty="0"/>
          </a:p>
          <a:p>
            <a:pPr marL="0" marR="0" lvl="0" indent="0" algn="l" rtl="0">
              <a:lnSpc>
                <a:spcPct val="100000"/>
              </a:lnSpc>
              <a:spcBef>
                <a:spcPts val="0"/>
              </a:spcBef>
              <a:spcAft>
                <a:spcPts val="0"/>
              </a:spcAft>
              <a:buClr>
                <a:schemeClr val="dk1"/>
              </a:buClr>
              <a:buSzPts val="1200"/>
              <a:buFont typeface="Arial" panose="020B0604020202020204" pitchFamily="34" charset="0"/>
              <a:buNone/>
            </a:pPr>
            <a:endParaRPr lang="ar-LB" sz="1200" b="0" i="0" u="none" strike="noStrike" baseline="0" dirty="0">
              <a:latin typeface="+mn-lt"/>
            </a:endParaRPr>
          </a:p>
          <a:p>
            <a:pPr marL="0" marR="0" lvl="0" indent="0" algn="r" rtl="1">
              <a:lnSpc>
                <a:spcPct val="100000"/>
              </a:lnSpc>
              <a:spcBef>
                <a:spcPts val="0"/>
              </a:spcBef>
              <a:spcAft>
                <a:spcPts val="0"/>
              </a:spcAft>
              <a:buClr>
                <a:schemeClr val="dk1"/>
              </a:buClr>
              <a:buSzPts val="1200"/>
              <a:buFont typeface="Arial" panose="020B0604020202020204" pitchFamily="34" charset="0"/>
              <a:buNone/>
            </a:pPr>
            <a:r>
              <a:rPr lang="ar-LB" sz="1200" b="1" i="0" u="none" strike="noStrike" baseline="0" dirty="0">
                <a:latin typeface="+mn-lt"/>
              </a:rPr>
              <a:t>إطلاق المناقشة: </a:t>
            </a:r>
            <a:r>
              <a:rPr lang="ar-LB" sz="1200" b="0" i="0" u="none" strike="noStrike" baseline="0" dirty="0">
                <a:latin typeface="+mn-lt"/>
              </a:rPr>
              <a:t>ماذا نعني بمواد التواصل؟</a:t>
            </a:r>
          </a:p>
          <a:p>
            <a:pPr marL="0" marR="0" lvl="0" indent="0" algn="r" rtl="1">
              <a:lnSpc>
                <a:spcPct val="100000"/>
              </a:lnSpc>
              <a:spcBef>
                <a:spcPts val="0"/>
              </a:spcBef>
              <a:spcAft>
                <a:spcPts val="0"/>
              </a:spcAft>
              <a:buClr>
                <a:schemeClr val="dk1"/>
              </a:buClr>
              <a:buSzPts val="1200"/>
              <a:buFont typeface="Arial" panose="020B0604020202020204" pitchFamily="34" charset="0"/>
              <a:buNone/>
            </a:pPr>
            <a:r>
              <a:rPr lang="ar-LB" i="0" dirty="0">
                <a:latin typeface="Arial" panose="020B0604020202020204" pitchFamily="34" charset="0"/>
                <a:ea typeface="Arial"/>
                <a:cs typeface="Arial" panose="020B0604020202020204" pitchFamily="34" charset="0"/>
                <a:sym typeface="Arial"/>
              </a:rPr>
              <a:t>← جميع أنواع أدوات ومنتجات التواصل التي نستخدمها للمناصرة، بما في ذلك النصوص، والصور، والتسجيلات الصوتية، والفيديو، ووسائل الإعلام، والشخصيات من المجتمع المحلي، والملصقات والمنشورات، وتطبيقات التواصل الاجتماعي و/أو الهواتف المحمولة (الإذاعة، والوسائل المحلية والمجتمعية...).</a:t>
            </a:r>
            <a:endParaRPr lang="en-US" sz="1200" b="0" i="0" u="none" strike="noStrike" baseline="0" dirty="0">
              <a:latin typeface="+mn-lt"/>
            </a:endParaRPr>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ar-LB" dirty="0">
              <a:hlinkClick r:id="rId3"/>
            </a:endParaRP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800" dirty="0">
                <a:effectLst/>
                <a:ea typeface="Calibri" panose="020F0502020204030204" pitchFamily="34" charset="0"/>
                <a:cs typeface="Simplified Arabic" panose="02020603050405020304" pitchFamily="18" charset="-78"/>
              </a:rPr>
              <a:t>يمكن أن تحسن </a:t>
            </a:r>
            <a:r>
              <a:rPr lang="ar-SA" sz="1800" u="sng" dirty="0">
                <a:solidFill>
                  <a:srgbClr val="0563C1"/>
                </a:solidFill>
                <a:effectLst/>
                <a:ea typeface="Calibri" panose="020F0502020204030204" pitchFamily="34" charset="0"/>
                <a:cs typeface="Simplified Arabic" panose="02020603050405020304" pitchFamily="18" charset="-78"/>
                <a:hlinkClick r:id="rId4">
                  <a:extLst>
                    <a:ext uri="{A12FA001-AC4F-418D-AE19-62706E023703}">
                      <ahyp:hlinkClr xmlns:ahyp="http://schemas.microsoft.com/office/drawing/2018/hyperlinkcolor" val="tx"/>
                    </a:ext>
                  </a:extLst>
                </a:hlinkClick>
              </a:rPr>
              <a:t>مشاركة الأطفال </a:t>
            </a:r>
            <a:r>
              <a:rPr lang="ar-SA" sz="1800" dirty="0">
                <a:effectLst/>
                <a:ea typeface="Calibri" panose="020F0502020204030204" pitchFamily="34" charset="0"/>
                <a:cs typeface="Simplified Arabic" panose="02020603050405020304" pitchFamily="18" charset="-78"/>
              </a:rPr>
              <a:t>من جودة رسائل حماية الطفل ودقتها وقدرتها على الإقناع</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وتستطيع أيضًا أن تمكّن الأطفال وتساعدهم على استعادة الشعور بالسيطرة والهوية والقدرة والمرونة</a:t>
            </a:r>
            <a:r>
              <a:rPr lang="ar-SY" sz="1800" dirty="0">
                <a:effectLst/>
                <a:ea typeface="Calibri" panose="020F0502020204030204" pitchFamily="34" charset="0"/>
                <a:cs typeface="Simplified Arabic" panose="02020603050405020304" pitchFamily="18" charset="-78"/>
              </a:rPr>
              <a:t>.</a:t>
            </a:r>
            <a:endParaRPr lang="ar-LB" sz="1800" dirty="0">
              <a:effectLst/>
              <a:ea typeface="Calibri" panose="020F0502020204030204" pitchFamily="34" charset="0"/>
              <a:cs typeface="Simplified Arabic" panose="02020603050405020304" pitchFamily="18" charset="-78"/>
            </a:endParaRP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800" dirty="0">
                <a:effectLst/>
                <a:ea typeface="Calibri" panose="020F0502020204030204" pitchFamily="34" charset="0"/>
                <a:cs typeface="Simplified Arabic" panose="02020603050405020304" pitchFamily="18" charset="-78"/>
              </a:rPr>
              <a:t>يجب أن تكون مشاركة الأطفال في التواصل والمناصرة آمنة وأخلاقية وذات مغزى، ويجب أن تحدث فقط في حال توفر موافقة مستنيرة</a:t>
            </a:r>
            <a:r>
              <a:rPr lang="ar-LB" sz="1800" dirty="0">
                <a:effectLst/>
                <a:ea typeface="Calibri" panose="020F0502020204030204" pitchFamily="34" charset="0"/>
                <a:cs typeface="Simplified Arabic" panose="02020603050405020304" pitchFamily="18" charset="-78"/>
              </a:rPr>
              <a:t> كاملة</a:t>
            </a:r>
            <a:r>
              <a:rPr lang="ar-SA" sz="1800" dirty="0">
                <a:effectLst/>
                <a:ea typeface="Calibri" panose="020F0502020204030204" pitchFamily="34" charset="0"/>
                <a:cs typeface="Simplified Arabic" panose="02020603050405020304" pitchFamily="18" charset="-78"/>
              </a:rPr>
              <a:t>/قبول مستنير كامل من الطفل وأي من مقدّمي الرعاية </a:t>
            </a:r>
            <a:endParaRPr lang="ar-LB" dirty="0">
              <a:hlinkClick r:id="rId3"/>
            </a:endParaRPr>
          </a:p>
          <a:p>
            <a:endParaRPr lang="ar-LB" dirty="0"/>
          </a:p>
          <a:p>
            <a:pPr algn="r" rtl="1"/>
            <a:r>
              <a:rPr lang="ar-LB" dirty="0"/>
              <a:t>ينبغي بعمليات التواصل والمناصرة:</a:t>
            </a:r>
          </a:p>
          <a:p>
            <a:pPr algn="r" rtl="1"/>
            <a:r>
              <a:rPr lang="ar-LB" b="1" dirty="0"/>
              <a:t>القيام بما يلي: </a:t>
            </a:r>
          </a:p>
          <a:p>
            <a:pPr algn="r" rtl="1">
              <a:buFont typeface="Arial" panose="020B0604020202020204" pitchFamily="34" charset="0"/>
              <a:buChar char="•"/>
            </a:pPr>
            <a:r>
              <a:rPr lang="ar-LB" dirty="0"/>
              <a:t>تعزيز السلوك الحمائي والآمن؛</a:t>
            </a:r>
          </a:p>
          <a:p>
            <a:pPr algn="r" rtl="1">
              <a:buFont typeface="Arial" panose="020B0604020202020204" pitchFamily="34" charset="0"/>
              <a:buChar char="•"/>
            </a:pPr>
            <a:r>
              <a:rPr lang="ar-LB" dirty="0"/>
              <a:t>تعزيز الإنصاف؛</a:t>
            </a:r>
          </a:p>
          <a:p>
            <a:pPr algn="r" rtl="1">
              <a:buFont typeface="Arial" panose="020B0604020202020204" pitchFamily="34" charset="0"/>
              <a:buChar char="•"/>
            </a:pPr>
            <a:r>
              <a:rPr lang="ar-LB" dirty="0"/>
              <a:t>التشديد على قدرات الأطفال وإمكاناتهم ومرونتهم؛</a:t>
            </a:r>
          </a:p>
          <a:p>
            <a:pPr algn="r" rtl="1">
              <a:buFont typeface="Arial" panose="020B0604020202020204" pitchFamily="34" charset="0"/>
              <a:buChar char="•"/>
            </a:pPr>
            <a:r>
              <a:rPr lang="ar-LB" sz="1800" dirty="0">
                <a:effectLst/>
                <a:ea typeface="Calibri" panose="020F0502020204030204" pitchFamily="34" charset="0"/>
                <a:cs typeface="Simplified Arabic" panose="02020603050405020304" pitchFamily="18" charset="-78"/>
              </a:rPr>
              <a:t>تحديدًا </a:t>
            </a:r>
            <a:r>
              <a:rPr lang="ar-SA" sz="1800" dirty="0">
                <a:effectLst/>
                <a:ea typeface="Calibri" panose="020F0502020204030204" pitchFamily="34" charset="0"/>
                <a:cs typeface="Simplified Arabic" panose="02020603050405020304" pitchFamily="18" charset="-78"/>
              </a:rPr>
              <a:t>فى السياقات الإنسانية،</a:t>
            </a:r>
            <a:r>
              <a:rPr lang="ar-LB" sz="1800" dirty="0">
                <a:effectLst/>
                <a:ea typeface="Calibri" panose="020F0502020204030204" pitchFamily="34" charset="0"/>
                <a:cs typeface="Simplified Arabic" panose="02020603050405020304" pitchFamily="18" charset="-78"/>
              </a:rPr>
              <a:t> حيث لا يمكننا افتراض أن مشاركة الأطفال ستشكل دومًا النهج الأفضل، وتماشيًا مع مبدأ عدم إلحاق الأذى، يجب إجراء تقييم للمخاطر لتقليل المخاطر على الأطفال (الإساءة، الاستغلال أو العنف، وصمة العار أو النبذ، الآثار السلبية) لتحديد ما إذا كان باستطاعتنا استخدام اسم االطفل الحقيقي. ف</a:t>
            </a:r>
            <a:r>
              <a:rPr lang="ar-SA" sz="1800" dirty="0">
                <a:effectLst/>
                <a:ea typeface="Calibri" panose="020F0502020204030204" pitchFamily="34" charset="0"/>
                <a:cs typeface="Simplified Arabic" panose="02020603050405020304" pitchFamily="18" charset="-78"/>
              </a:rPr>
              <a:t>غالبًا ما ينطوي الكشف العلني عن هوية الطفل و/أو صورته على مخاطر أو أخطار</a:t>
            </a:r>
            <a:r>
              <a:rPr lang="ar-LB" sz="1800" dirty="0">
                <a:effectLst/>
                <a:ea typeface="Calibri" panose="020F0502020204030204" pitchFamily="34" charset="0"/>
                <a:cs typeface="Simplified Arabic" panose="02020603050405020304" pitchFamily="18" charset="-78"/>
              </a:rPr>
              <a:t>، لذلك، يجب أن نقيم بعناية </a:t>
            </a:r>
            <a:r>
              <a:rPr lang="ar-SA" sz="1800" dirty="0">
                <a:effectLst/>
                <a:ea typeface="Calibri" panose="020F0502020204030204" pitchFamily="34" charset="0"/>
                <a:cs typeface="Simplified Arabic" panose="02020603050405020304" pitchFamily="18" charset="-78"/>
              </a:rPr>
              <a:t>قدرة كل مشارك على تقديم الموافقة المستنيرة/القبول المستنير، </a:t>
            </a:r>
            <a:r>
              <a:rPr lang="ar-LB" sz="1800" dirty="0">
                <a:effectLst/>
                <a:ea typeface="Calibri" panose="020F0502020204030204" pitchFamily="34" charset="0"/>
                <a:cs typeface="Simplified Arabic" panose="02020603050405020304" pitchFamily="18" charset="-78"/>
              </a:rPr>
              <a:t>وفقًا لمبدأّي المصالح الفضلى للطفل وعدم إلحاق الأذى. </a:t>
            </a:r>
          </a:p>
          <a:p>
            <a:pPr algn="r" rtl="1">
              <a:buFont typeface="Arial" panose="020B0604020202020204" pitchFamily="34" charset="0"/>
              <a:buChar char="•"/>
            </a:pPr>
            <a:r>
              <a:rPr lang="ar-LB" sz="1800" dirty="0">
                <a:effectLst/>
                <a:ea typeface="Calibri" panose="020F0502020204030204" pitchFamily="34" charset="0"/>
                <a:cs typeface="Simplified Arabic" panose="02020603050405020304" pitchFamily="18" charset="-78"/>
              </a:rPr>
              <a:t>ا</a:t>
            </a:r>
            <a:r>
              <a:rPr lang="ar-SA" sz="1800" dirty="0">
                <a:effectLst/>
                <a:ea typeface="Calibri" panose="020F0502020204030204" pitchFamily="34" charset="0"/>
                <a:cs typeface="Simplified Arabic" panose="02020603050405020304" pitchFamily="18" charset="-78"/>
              </a:rPr>
              <a:t>لموافقة المستنيرة</a:t>
            </a:r>
            <a:r>
              <a:rPr lang="ar-SY" sz="1800" dirty="0">
                <a:effectLst/>
                <a:ea typeface="Calibri" panose="020F0502020204030204" pitchFamily="34" charset="0"/>
                <a:cs typeface="Simplified Arabic" panose="02020603050405020304" pitchFamily="18" charset="-78"/>
              </a:rPr>
              <a:t>/</a:t>
            </a:r>
            <a:r>
              <a:rPr lang="ar-SA" sz="1800" dirty="0">
                <a:effectLst/>
                <a:ea typeface="Calibri" panose="020F0502020204030204" pitchFamily="34" charset="0"/>
                <a:cs typeface="Simplified Arabic" panose="02020603050405020304" pitchFamily="18" charset="-78"/>
              </a:rPr>
              <a:t>القبول المستنير </a:t>
            </a:r>
            <a:r>
              <a:rPr lang="ar-LB" sz="1800" dirty="0">
                <a:effectLst/>
                <a:ea typeface="Calibri" panose="020F0502020204030204" pitchFamily="34" charset="0"/>
                <a:cs typeface="Simplified Arabic" panose="02020603050405020304" pitchFamily="18" charset="-78"/>
              </a:rPr>
              <a:t>اللذان </a:t>
            </a:r>
            <a:r>
              <a:rPr lang="ar-SA" sz="1800" dirty="0">
                <a:effectLst/>
                <a:ea typeface="Calibri" panose="020F0502020204030204" pitchFamily="34" charset="0"/>
                <a:cs typeface="Simplified Arabic" panose="02020603050405020304" pitchFamily="18" charset="-78"/>
              </a:rPr>
              <a:t>يدعمان ملكية المشاركين لمعلوماتهم الشخصية واستخدامها ويتجنبان تضاربًا محتملاً للمصالح بين جامعى البيانات ومقدّمي الإجابات</a:t>
            </a:r>
            <a:r>
              <a:rPr lang="ar-SY" sz="1800" dirty="0">
                <a:effectLst/>
                <a:ea typeface="Calibri" panose="020F0502020204030204" pitchFamily="34" charset="0"/>
                <a:cs typeface="Simplified Arabic" panose="02020603050405020304" pitchFamily="18" charset="-78"/>
              </a:rPr>
              <a:t>.</a:t>
            </a:r>
            <a:r>
              <a:rPr lang="ar-LB"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 </a:t>
            </a:r>
            <a:endParaRPr lang="en-US" dirty="0"/>
          </a:p>
          <a:p>
            <a:pPr marL="228600" indent="0">
              <a:buFont typeface="Arial" panose="020B0604020202020204" pitchFamily="34" charset="0"/>
              <a:buNone/>
            </a:pPr>
            <a:endParaRPr lang="ar-LB" dirty="0">
              <a:solidFill>
                <a:srgbClr val="B496A5"/>
              </a:solidFill>
              <a:effectLst/>
            </a:endParaRPr>
          </a:p>
          <a:p>
            <a:pPr marL="228600" indent="0" algn="r" rtl="1">
              <a:buFont typeface="Arial" panose="020B0604020202020204" pitchFamily="34" charset="0"/>
              <a:buNone/>
            </a:pPr>
            <a:r>
              <a:rPr lang="ar-LB" b="1" dirty="0">
                <a:solidFill>
                  <a:srgbClr val="B496A5"/>
                </a:solidFill>
                <a:effectLst/>
              </a:rPr>
              <a:t>عدم القيام بما يلي:</a:t>
            </a:r>
          </a:p>
          <a:p>
            <a:pPr marL="400050" indent="-171450" algn="r" rtl="1">
              <a:buFont typeface="Arial" panose="020B0604020202020204" pitchFamily="34" charset="0"/>
              <a:buChar char="•"/>
            </a:pPr>
            <a:r>
              <a:rPr lang="ar-LB" dirty="0">
                <a:solidFill>
                  <a:srgbClr val="B496A5"/>
                </a:solidFill>
                <a:effectLst/>
              </a:rPr>
              <a:t>تخطي المجموعة الكاملة لتجارب الأطفال المتضررين، بما في ذلك آراء </a:t>
            </a:r>
            <a:r>
              <a:rPr lang="ar-SA" sz="1800" dirty="0">
                <a:solidFill>
                  <a:srgbClr val="000000"/>
                </a:solidFill>
                <a:effectLst/>
                <a:ea typeface="Calibri" panose="020F0502020204030204" pitchFamily="34" charset="0"/>
                <a:cs typeface="Simplified Arabic" panose="02020603050405020304" pitchFamily="18" charset="-78"/>
              </a:rPr>
              <a:t>الأطفال من مختلف الأنواع الاجتماعية، والأعمار، والإعاقات، وغيرها من خصائص أو أوجه التنوع</a:t>
            </a:r>
            <a:r>
              <a:rPr lang="ar-LB" sz="1800" dirty="0">
                <a:solidFill>
                  <a:srgbClr val="000000"/>
                </a:solidFill>
                <a:effectLst/>
                <a:ea typeface="Calibri" panose="020F0502020204030204" pitchFamily="34" charset="0"/>
                <a:cs typeface="Simplified Arabic" panose="02020603050405020304" pitchFamily="18" charset="-78"/>
              </a:rPr>
              <a:t>.</a:t>
            </a:r>
          </a:p>
          <a:p>
            <a:pPr marL="400050" indent="-171450" algn="r" rtl="1">
              <a:buFont typeface="Arial" panose="020B0604020202020204" pitchFamily="34" charset="0"/>
              <a:buChar char="•"/>
            </a:pPr>
            <a:r>
              <a:rPr lang="ar-LB" dirty="0">
                <a:solidFill>
                  <a:srgbClr val="B496A5"/>
                </a:solidFill>
                <a:effectLst/>
              </a:rPr>
              <a:t>الأطفال هم أصحاب مصلحة لهم حقوقهم وقدراتهم على المساهمة. لذلك، لا ينبغي النظر إليهم على أنهم متلقون غير فاعلين للمساعدة أو ضحايا. </a:t>
            </a:r>
          </a:p>
          <a:p>
            <a:pPr marL="400050" indent="-171450" algn="r" rtl="1">
              <a:buFont typeface="Arial" panose="020B0604020202020204" pitchFamily="34" charset="0"/>
              <a:buChar char="•"/>
            </a:pPr>
            <a:r>
              <a:rPr lang="ar-LB" dirty="0">
                <a:solidFill>
                  <a:srgbClr val="B496A5"/>
                </a:solidFill>
                <a:effectLst/>
              </a:rPr>
              <a:t>إدارة توقعات جميع المشاركين في أنشطة التواصل والمناصرة. فيجب أن يفهموا أن الجهود المبذولة قد لا تؤدي مباشرة إلى زيادة المساعدة والموارد، أو إلى تغيير مهم في السياق.</a:t>
            </a:r>
          </a:p>
          <a:p>
            <a:pPr marL="400050" indent="-171450" algn="r" rtl="1">
              <a:buFont typeface="Arial" panose="020B0604020202020204" pitchFamily="34" charset="0"/>
              <a:buChar char="•"/>
            </a:pPr>
            <a:r>
              <a:rPr lang="ar-SA" sz="1800" dirty="0">
                <a:effectLst/>
                <a:latin typeface="Calibri" panose="020F0502020204030204" pitchFamily="34" charset="0"/>
                <a:ea typeface="Calibri" panose="020F0502020204030204" pitchFamily="34" charset="0"/>
                <a:cs typeface="Simplified Arabic" panose="02020603050405020304" pitchFamily="18" charset="-78"/>
              </a:rPr>
              <a:t>لا ينبغي إجبارهم على مناقشة تجربة صعبة مرارًا وتكرارًا، لأن هذا قد يكون مسببًا للضيق</a:t>
            </a:r>
            <a:r>
              <a:rPr lang="ar-SY" sz="1800" dirty="0">
                <a:effectLst/>
                <a:latin typeface="Calibri" panose="020F0502020204030204" pitchFamily="34" charset="0"/>
                <a:ea typeface="Calibri" panose="020F0502020204030204" pitchFamily="34" charset="0"/>
                <a:cs typeface="Simplified Arabic" panose="02020603050405020304" pitchFamily="18" charset="-78"/>
              </a:rPr>
              <a:t>. </a:t>
            </a:r>
            <a:r>
              <a:rPr lang="ar-LB" sz="1800" dirty="0">
                <a:effectLst/>
                <a:latin typeface="Calibri" panose="020F0502020204030204" pitchFamily="34" charset="0"/>
                <a:ea typeface="Calibri" panose="020F0502020204030204" pitchFamily="34" charset="0"/>
                <a:cs typeface="Simplified Arabic" panose="02020603050405020304" pitchFamily="18" charset="-78"/>
              </a:rPr>
              <a:t>ف</a:t>
            </a:r>
            <a:r>
              <a:rPr lang="ar-SA" sz="1800" dirty="0">
                <a:effectLst/>
                <a:latin typeface="Calibri" panose="020F0502020204030204" pitchFamily="34" charset="0"/>
                <a:ea typeface="Calibri" panose="020F0502020204030204" pitchFamily="34" charset="0"/>
                <a:cs typeface="Simplified Arabic" panose="02020603050405020304" pitchFamily="18" charset="-78"/>
              </a:rPr>
              <a:t>لديهم الحق فى التوقف عن المشاركة في أي وقت، بغض النظر عن الوضع</a:t>
            </a:r>
            <a:r>
              <a:rPr lang="ar-SY" sz="1800" dirty="0">
                <a:effectLst/>
                <a:latin typeface="Calibri" panose="020F0502020204030204" pitchFamily="34" charset="0"/>
                <a:ea typeface="Calibri" panose="020F0502020204030204" pitchFamily="34" charset="0"/>
                <a:cs typeface="Simplified Arabic" panose="02020603050405020304" pitchFamily="18" charset="-78"/>
              </a:rPr>
              <a:t>. </a:t>
            </a:r>
            <a:r>
              <a:rPr lang="ar-LB" sz="1800" dirty="0">
                <a:effectLst/>
                <a:latin typeface="Calibri" panose="020F0502020204030204" pitchFamily="34" charset="0"/>
                <a:ea typeface="Calibri" panose="020F0502020204030204" pitchFamily="34" charset="0"/>
                <a:cs typeface="Simplified Arabic" panose="02020603050405020304" pitchFamily="18" charset="-78"/>
              </a:rPr>
              <a:t>و</a:t>
            </a:r>
            <a:r>
              <a:rPr lang="ar-SA" sz="1800" dirty="0">
                <a:effectLst/>
                <a:ea typeface="Calibri" panose="020F0502020204030204" pitchFamily="34" charset="0"/>
                <a:cs typeface="Simplified Arabic" panose="02020603050405020304" pitchFamily="18" charset="-78"/>
              </a:rPr>
              <a:t>يجب تدريب </a:t>
            </a:r>
            <a:r>
              <a:rPr lang="ar-LB" sz="1800" dirty="0">
                <a:effectLst/>
                <a:ea typeface="Calibri" panose="020F0502020204030204" pitchFamily="34" charset="0"/>
                <a:cs typeface="Simplified Arabic" panose="02020603050405020304" pitchFamily="18" charset="-78"/>
              </a:rPr>
              <a:t>ال</a:t>
            </a:r>
            <a:r>
              <a:rPr lang="ar-SA" sz="1800" dirty="0">
                <a:effectLst/>
                <a:ea typeface="Calibri" panose="020F0502020204030204" pitchFamily="34" charset="0"/>
                <a:cs typeface="Simplified Arabic" panose="02020603050405020304" pitchFamily="18" charset="-78"/>
              </a:rPr>
              <a:t>مناصري</a:t>
            </a:r>
            <a:r>
              <a:rPr lang="ar-LB" sz="1800" dirty="0">
                <a:effectLst/>
                <a:ea typeface="Calibri" panose="020F0502020204030204" pitchFamily="34" charset="0"/>
                <a:cs typeface="Simplified Arabic" panose="02020603050405020304" pitchFamily="18" charset="-78"/>
              </a:rPr>
              <a:t>ن الأطفال</a:t>
            </a:r>
            <a:r>
              <a:rPr lang="ar-SA" sz="1800" dirty="0">
                <a:effectLst/>
                <a:ea typeface="Calibri" panose="020F0502020204030204" pitchFamily="34" charset="0"/>
                <a:cs typeface="Simplified Arabic" panose="02020603050405020304" pitchFamily="18" charset="-78"/>
              </a:rPr>
              <a:t> على تقديم رسائل فعالة بدون الكشف بالضرورة عن تجاربهم الشخصية</a:t>
            </a:r>
            <a:r>
              <a:rPr lang="ar-SY" sz="1800" dirty="0">
                <a:effectLst/>
                <a:ea typeface="Calibri" panose="020F0502020204030204" pitchFamily="34" charset="0"/>
                <a:cs typeface="Simplified Arabic" panose="02020603050405020304" pitchFamily="18" charset="-78"/>
              </a:rPr>
              <a:t>. </a:t>
            </a:r>
            <a:endParaRPr lang="en-US" dirty="0">
              <a:solidFill>
                <a:srgbClr val="B496A5"/>
              </a:solidFill>
              <a:effectLst/>
            </a:endParaRPr>
          </a:p>
          <a:p>
            <a:pPr marL="228600" marR="0" lvl="0" indent="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ar-LB" dirty="0">
              <a:solidFill>
                <a:srgbClr val="B496A5"/>
              </a:solidFill>
              <a:effectLst/>
            </a:endParaRPr>
          </a:p>
          <a:p>
            <a:pPr marL="228600" marR="0" lvl="0" indent="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ar-LB" dirty="0">
                <a:solidFill>
                  <a:srgbClr val="B496A5"/>
                </a:solidFill>
                <a:effectLst/>
              </a:rPr>
              <a:t>تذكروا ما يلي: </a:t>
            </a:r>
          </a:p>
          <a:p>
            <a:pPr marL="400050" marR="0" lvl="0" indent="-171450" algn="r" defTabSz="914400" rtl="1" eaLnBrk="1" fontAlgn="auto" latinLnBrk="0" hangingPunct="1">
              <a:lnSpc>
                <a:spcPct val="100000"/>
              </a:lnSpc>
              <a:spcBef>
                <a:spcPts val="0"/>
              </a:spcBef>
              <a:spcAft>
                <a:spcPts val="0"/>
              </a:spcAft>
              <a:buClr>
                <a:srgbClr val="000000"/>
              </a:buClr>
              <a:buSzPts val="1400"/>
              <a:buFontTx/>
              <a:buChar char="-"/>
              <a:tabLst/>
              <a:defRPr/>
            </a:pPr>
            <a:r>
              <a:rPr lang="ar-LB" dirty="0">
                <a:solidFill>
                  <a:srgbClr val="B496A5"/>
                </a:solidFill>
                <a:effectLst/>
              </a:rPr>
              <a:t>إن إشراك الأطفال يساعد في تقديم قرارات أفضل للأطفال، وبالتالي، استجابات وحلول ونتائج مستنيرة أفضل.</a:t>
            </a:r>
          </a:p>
          <a:p>
            <a:pPr marL="400050" marR="0" lvl="0" indent="-171450" algn="r" defTabSz="914400" rtl="1" eaLnBrk="1" fontAlgn="auto" latinLnBrk="0" hangingPunct="1">
              <a:lnSpc>
                <a:spcPct val="100000"/>
              </a:lnSpc>
              <a:spcBef>
                <a:spcPts val="0"/>
              </a:spcBef>
              <a:spcAft>
                <a:spcPts val="0"/>
              </a:spcAft>
              <a:buClr>
                <a:srgbClr val="000000"/>
              </a:buClr>
              <a:buSzPts val="1400"/>
              <a:buFontTx/>
              <a:buChar char="-"/>
              <a:tabLst/>
              <a:defRPr/>
            </a:pPr>
            <a:r>
              <a:rPr lang="ar-LB" dirty="0">
                <a:solidFill>
                  <a:srgbClr val="B496A5"/>
                </a:solidFill>
                <a:effectLst/>
              </a:rPr>
              <a:t>يستفيد الأطفال من المشاركة، فهي تساهم في مهاراتهم وقوتهم وثقتهم وتمتعهم.</a:t>
            </a:r>
          </a:p>
          <a:p>
            <a:pPr marL="400050" marR="0" lvl="0" indent="-171450" algn="r" defTabSz="914400" rtl="1" eaLnBrk="1" fontAlgn="auto" latinLnBrk="0" hangingPunct="1">
              <a:lnSpc>
                <a:spcPct val="100000"/>
              </a:lnSpc>
              <a:spcBef>
                <a:spcPts val="0"/>
              </a:spcBef>
              <a:spcAft>
                <a:spcPts val="0"/>
              </a:spcAft>
              <a:buClr>
                <a:srgbClr val="000000"/>
              </a:buClr>
              <a:buSzPts val="1400"/>
              <a:buFontTx/>
              <a:buChar char="-"/>
              <a:tabLst/>
              <a:defRPr/>
            </a:pPr>
            <a:r>
              <a:rPr lang="ar-LB" dirty="0">
                <a:solidFill>
                  <a:srgbClr val="B496A5"/>
                </a:solidFill>
                <a:effectLst/>
              </a:rPr>
              <a:t>يساعد الإشراك المجدي للأطفال في جعلنا نخضع للمزيد من المساءلة، من خلال الاعتراف بمساهمات الأطفال والعمل على هذا الأساس. </a:t>
            </a:r>
          </a:p>
          <a:p>
            <a:pPr marL="400050" marR="0" lvl="0" indent="-171450" algn="r" defTabSz="914400" rtl="1" eaLnBrk="1" fontAlgn="auto" latinLnBrk="0" hangingPunct="1">
              <a:lnSpc>
                <a:spcPct val="100000"/>
              </a:lnSpc>
              <a:spcBef>
                <a:spcPts val="0"/>
              </a:spcBef>
              <a:spcAft>
                <a:spcPts val="0"/>
              </a:spcAft>
              <a:buClr>
                <a:srgbClr val="000000"/>
              </a:buClr>
              <a:buSzPts val="1400"/>
              <a:buFontTx/>
              <a:buChar char="-"/>
              <a:tabLst/>
              <a:defRPr/>
            </a:pPr>
            <a:r>
              <a:rPr lang="ar-LB" dirty="0">
                <a:solidFill>
                  <a:srgbClr val="B496A5"/>
                </a:solidFill>
                <a:effectLst/>
              </a:rPr>
              <a:t>يتمتع الأطفال بحق التأثير على القرارات التي تطالهم.    </a:t>
            </a:r>
            <a:endParaRPr lang="en-US" dirty="0">
              <a:solidFill>
                <a:srgbClr val="B496A5"/>
              </a:solidFill>
              <a:effectLst/>
            </a:endParaRP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32068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بحسب الوقت المتاح لكم في التيسير، فكّروا في أن تضيفوا هنا أمثلة من المنطقة/البلد/الاستجابة، عن برامج تستوفي المعايير.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يمكن أن تكون هذه مسودّة شريحة تستطيعون تحديثها أو إلغاءها عند الضرورة.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لكلّ مثال، يمكنكم أن تضيفوا:</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جملة قصيرة، مختصرة، رئيسية تعريفية بشأن</a:t>
            </a:r>
            <a:r>
              <a:rPr lang="ar-LB" dirty="0"/>
              <a:t> برنامج/مشروع محدد يستخدم المعيار 3</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200" b="0" i="0" u="none" strike="noStrike" cap="none" dirty="0">
                <a:solidFill>
                  <a:schemeClr val="dk1"/>
                </a:solidFill>
                <a:effectLst/>
                <a:latin typeface="Calibri"/>
                <a:ea typeface="Calibri"/>
                <a:cs typeface="Calibri"/>
                <a:sym typeface="Calibri"/>
              </a:rPr>
              <a:t>أضيفوا أسماء المنظمات والشركاء المشاركين معكم</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أضيفوا الدروس المستفادة العملية، والإجراءات </a:t>
            </a:r>
            <a:r>
              <a:rPr lang="ar-LB" sz="1200" b="0" i="0" u="none" strike="noStrike" cap="none" dirty="0">
                <a:solidFill>
                  <a:schemeClr val="dk1"/>
                </a:solidFill>
                <a:effectLst/>
                <a:latin typeface="Calibri"/>
                <a:ea typeface="Calibri"/>
                <a:cs typeface="Calibri"/>
                <a:sym typeface="Calibri"/>
              </a:rPr>
              <a:t>أ</a:t>
            </a:r>
            <a:r>
              <a:rPr lang="ar-SA" sz="1200" b="0" i="0" u="none" strike="noStrike" cap="none" dirty="0">
                <a:solidFill>
                  <a:schemeClr val="dk1"/>
                </a:solidFill>
                <a:effectLst/>
                <a:latin typeface="Calibri"/>
                <a:ea typeface="Calibri"/>
                <a:cs typeface="Calibri"/>
                <a:sym typeface="Calibri"/>
              </a:rPr>
              <a:t>و</a:t>
            </a:r>
            <a:r>
              <a:rPr lang="ar-LB" sz="1200" b="0" i="0" u="none" strike="noStrike" cap="none" dirty="0">
                <a:solidFill>
                  <a:schemeClr val="dk1"/>
                </a:solidFill>
                <a:effectLst/>
                <a:latin typeface="Calibri"/>
                <a:ea typeface="Calibri"/>
                <a:cs typeface="Calibri"/>
                <a:sym typeface="Calibri"/>
              </a:rPr>
              <a:t> </a:t>
            </a:r>
            <a:r>
              <a:rPr lang="ar-SA" sz="1200" b="0" i="0" u="none" strike="noStrike" cap="none" dirty="0">
                <a:solidFill>
                  <a:schemeClr val="dk1"/>
                </a:solidFill>
                <a:effectLst/>
                <a:latin typeface="Calibri"/>
                <a:ea typeface="Calibri"/>
                <a:cs typeface="Calibri"/>
                <a:sym typeface="Calibri"/>
              </a:rPr>
              <a:t>الرسالة أو الأرقام</a:t>
            </a:r>
            <a:r>
              <a:rPr lang="ar-LB" sz="1200" b="0" i="0" u="none" strike="noStrike" cap="none" dirty="0">
                <a:solidFill>
                  <a:schemeClr val="dk1"/>
                </a:solidFill>
                <a:effectLst/>
                <a:latin typeface="Calibri"/>
                <a:ea typeface="Calibri"/>
                <a:cs typeface="Calibri"/>
                <a:sym typeface="Calibri"/>
              </a:rPr>
              <a:t> الأساسية</a:t>
            </a:r>
            <a:r>
              <a:rPr lang="ar-SA" sz="1200" b="0" i="0" u="none" strike="noStrike" cap="none" dirty="0">
                <a:solidFill>
                  <a:schemeClr val="dk1"/>
                </a:solidFill>
                <a:effectLst/>
                <a:latin typeface="Calibri"/>
                <a:ea typeface="Calibri"/>
                <a:cs typeface="Calibri"/>
                <a:sym typeface="Calibri"/>
              </a:rPr>
              <a:t>، التي تثير اهتمام </a:t>
            </a:r>
            <a:r>
              <a:rPr lang="ar-LB" sz="1200" b="0" i="0" u="none" strike="noStrike" cap="none" dirty="0">
                <a:solidFill>
                  <a:schemeClr val="dk1"/>
                </a:solidFill>
                <a:effectLst/>
                <a:latin typeface="Calibri"/>
                <a:ea typeface="Calibri"/>
                <a:cs typeface="Calibri"/>
                <a:sym typeface="Calibri"/>
              </a:rPr>
              <a:t>المشاركين معكم </a:t>
            </a: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أمّا الخيار الآخر، في حال أتيح لكم مجال تيسير </a:t>
            </a:r>
            <a:r>
              <a:rPr lang="ar-LB" sz="1200" b="0" i="0" u="none" strike="noStrike" cap="none" dirty="0">
                <a:solidFill>
                  <a:schemeClr val="dk1"/>
                </a:solidFill>
                <a:effectLst/>
                <a:latin typeface="Calibri"/>
                <a:ea typeface="Calibri"/>
                <a:cs typeface="Calibri"/>
                <a:sym typeface="Calibri"/>
              </a:rPr>
              <a:t>أوسع</a:t>
            </a:r>
            <a:r>
              <a:rPr lang="ar-SA" sz="1200" b="0" i="0" u="none" strike="noStrike" cap="none" dirty="0">
                <a:solidFill>
                  <a:schemeClr val="dk1"/>
                </a:solidFill>
                <a:effectLst/>
                <a:latin typeface="Calibri"/>
                <a:ea typeface="Calibri"/>
                <a:cs typeface="Calibri"/>
                <a:sym typeface="Calibri"/>
              </a:rPr>
              <a:t> (وأيضًا بحسب مجموعتكم)، فهو ملء هذه الشريحة بطريقة تفاعلية خلال الجلسة.</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في هذه الحال، يمكنكم أن:</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توزّعوا مجموعتكم ضمن مجموعتَين أو 3 مجموعات أصغر،</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200" b="0" i="0" u="none" strike="noStrike" cap="none" dirty="0">
                <a:solidFill>
                  <a:schemeClr val="dk1"/>
                </a:solidFill>
                <a:effectLst/>
                <a:latin typeface="Calibri"/>
                <a:ea typeface="Calibri"/>
                <a:cs typeface="Calibri"/>
                <a:sym typeface="Calibri"/>
              </a:rPr>
              <a:t>تتيحوا ل</a:t>
            </a:r>
            <a:r>
              <a:rPr lang="ar-SA" sz="1200" b="0" i="0" u="none" strike="noStrike" cap="none" dirty="0">
                <a:solidFill>
                  <a:schemeClr val="dk1"/>
                </a:solidFill>
                <a:effectLst/>
                <a:latin typeface="Calibri"/>
                <a:ea typeface="Calibri"/>
                <a:cs typeface="Calibri"/>
                <a:sym typeface="Calibri"/>
              </a:rPr>
              <a:t>لمشاركين 15-20 دقيقية ليحضّروا عرضًا قصيرًا عن مثال من المنطقة/البلد/الاستجابة لبرنامج يستوفي المعيار</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تطلبوا من المجموعات أن تقدّم أمثلتها في الجلسة العامّة، وتناقشوا/ تقارنوا الدروس المستفادة منها.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إذا كنتم سترسلون هذا العرض إلى المشاركين بعد التدريب، يمكنكم أن تملأوا هذه الشريحة، كي تحفظوا سجلاّت عن العروض.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1" i="0" u="none" strike="noStrike" cap="none" dirty="0">
                <a:solidFill>
                  <a:schemeClr val="dk1"/>
                </a:solidFill>
                <a:effectLst/>
                <a:latin typeface="Calibri"/>
                <a:ea typeface="Calibri"/>
                <a:cs typeface="Calibri"/>
                <a:sym typeface="Calibri"/>
              </a:rPr>
              <a:t>نصيحة: </a:t>
            </a:r>
            <a:r>
              <a:rPr lang="ar-SA" sz="1200" b="0" i="0" u="none" strike="noStrike" cap="none" dirty="0">
                <a:solidFill>
                  <a:schemeClr val="dk1"/>
                </a:solidFill>
                <a:effectLst/>
                <a:latin typeface="Calibri"/>
                <a:ea typeface="Calibri"/>
                <a:cs typeface="Calibri"/>
                <a:sym typeface="Calibri"/>
              </a:rPr>
              <a:t>يمكنكم أن تستخدموا </a:t>
            </a:r>
            <a:r>
              <a:rPr lang="en-US" sz="1200" b="0" i="0" u="none" strike="noStrike" cap="none" dirty="0">
                <a:solidFill>
                  <a:schemeClr val="dk1"/>
                </a:solidFill>
                <a:effectLst/>
                <a:latin typeface="Calibri"/>
                <a:ea typeface="Calibri"/>
                <a:cs typeface="Calibri"/>
                <a:sym typeface="Calibri"/>
              </a:rPr>
              <a:t>https://thenounproject.com</a:t>
            </a:r>
            <a:r>
              <a:rPr lang="ar-SA" sz="1200" b="0" i="0" u="none" strike="noStrike" cap="none" dirty="0">
                <a:solidFill>
                  <a:schemeClr val="dk1"/>
                </a:solidFill>
                <a:effectLst/>
                <a:latin typeface="Calibri"/>
                <a:ea typeface="Calibri"/>
                <a:cs typeface="Calibri"/>
                <a:sym typeface="Calibri"/>
              </a:rPr>
              <a:t>/ للحصول على خرائط مماثلة. </a:t>
            </a:r>
            <a:endParaRPr lang="ar" b="0" i="1" u="none" dirty="0"/>
          </a:p>
        </p:txBody>
      </p:sp>
      <p:sp>
        <p:nvSpPr>
          <p:cNvPr id="4" name="Espace réservé du numéro de diapositive 3"/>
          <p:cNvSpPr>
            <a:spLocks noGrp="1"/>
          </p:cNvSpPr>
          <p:nvPr>
            <p:ph type="sldNum" idx="12"/>
          </p:nvPr>
        </p:nvSpPr>
        <p:spPr/>
        <p:txBody>
          <a:bodyPr rtlCol="1"/>
          <a:lstStyle/>
          <a:p>
            <a:pPr marL="0" marR="0" lvl="0" indent="0" algn="r" rtl="1">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[للميسّرين: في حال استطعتم أن تقدّموا المعلومات من الإنترنت عبر العاكس، نقترح عليكم أن تساعدوا المشاركين في الوصول إلى الموقع وأن تروهم إيّاه] </a:t>
            </a:r>
            <a:r>
              <a:rPr lang="ar-SA" u="sng" dirty="0"/>
              <a:t> </a:t>
            </a:r>
          </a:p>
          <a:p>
            <a:pPr marL="0" marR="0" lvl="0" indent="0" algn="r" rtl="1">
              <a:lnSpc>
                <a:spcPct val="100000"/>
              </a:lnSpc>
              <a:spcBef>
                <a:spcPts val="0"/>
              </a:spcBef>
              <a:spcAft>
                <a:spcPts val="0"/>
              </a:spcAft>
              <a:buClr>
                <a:schemeClr val="dk1"/>
              </a:buClr>
              <a:buSzPts val="1200"/>
              <a:buFont typeface="Calibri"/>
              <a:buNone/>
            </a:pPr>
            <a:endParaRPr lang="ar-SA" u="sng" dirty="0"/>
          </a:p>
          <a:p>
            <a:pPr marL="0" marR="0" lvl="0" indent="0" algn="r" rtl="1">
              <a:lnSpc>
                <a:spcPct val="100000"/>
              </a:lnSpc>
              <a:spcBef>
                <a:spcPts val="0"/>
              </a:spcBef>
              <a:spcAft>
                <a:spcPts val="0"/>
              </a:spcAft>
              <a:buClr>
                <a:schemeClr val="dk1"/>
              </a:buClr>
              <a:buSzPts val="1200"/>
              <a:buFont typeface="Calibri"/>
              <a:buNone/>
            </a:pPr>
            <a:r>
              <a:rPr lang="ar-SA" b="1" u="none" dirty="0"/>
              <a:t>شراكة المعايير الإنسانية:</a:t>
            </a:r>
          </a:p>
          <a:p>
            <a:pPr marL="0" marR="0" lvl="0" indent="0" algn="r" rtl="1">
              <a:lnSpc>
                <a:spcPct val="100000"/>
              </a:lnSpc>
              <a:spcBef>
                <a:spcPts val="0"/>
              </a:spcBef>
              <a:spcAft>
                <a:spcPts val="0"/>
              </a:spcAft>
              <a:buClr>
                <a:schemeClr val="dk1"/>
              </a:buClr>
              <a:buSzPts val="1200"/>
              <a:buFont typeface="Calibri"/>
              <a:buNone/>
            </a:pPr>
            <a:r>
              <a:rPr lang="ar-SA" u="sng" dirty="0"/>
              <a:t>1. الدليل على الإنترنت</a:t>
            </a:r>
          </a:p>
          <a:p>
            <a:pPr marL="0" lvl="0" indent="0" algn="r" rtl="1">
              <a:spcBef>
                <a:spcPts val="0"/>
              </a:spcBef>
              <a:spcAft>
                <a:spcPts val="0"/>
              </a:spcAft>
              <a:buNone/>
            </a:pPr>
            <a:r>
              <a:rPr lang="ar-SA" u="sng" dirty="0"/>
              <a:t>2. تطبيق شراكة المعايير الإنسانية   </a:t>
            </a:r>
            <a:endParaRPr lang="ar-SA" dirty="0"/>
          </a:p>
          <a:p>
            <a:pPr marL="0" lvl="0" indent="0" algn="r" rtl="1">
              <a:spcBef>
                <a:spcPts val="0"/>
              </a:spcBef>
              <a:spcAft>
                <a:spcPts val="0"/>
              </a:spcAft>
              <a:buNone/>
            </a:pPr>
            <a:r>
              <a:rPr lang="ar-SA" dirty="0"/>
              <a:t>- هو ثاني أكثر تطبيق شعبية على الموقع بعد تطبيق اسفير</a:t>
            </a:r>
          </a:p>
          <a:p>
            <a:pPr marL="0" lvl="0" indent="0" algn="r" rtl="1">
              <a:spcBef>
                <a:spcPts val="0"/>
              </a:spcBef>
              <a:spcAft>
                <a:spcPts val="0"/>
              </a:spcAft>
              <a:buNone/>
            </a:pP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b="1" u="none" dirty="0"/>
              <a:t>صفحة المعايير الدنيا لحماية الطفل:</a:t>
            </a: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u="sng" dirty="0"/>
              <a:t>1. الدليل التفاعلي </a:t>
            </a:r>
            <a:r>
              <a:rPr lang="ar-SA" dirty="0"/>
              <a:t>- أهم مورد لدينا.</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dirty="0"/>
              <a:t>2. </a:t>
            </a:r>
            <a:r>
              <a:rPr lang="ar-SA" u="sng" dirty="0"/>
              <a:t>الملخّص </a:t>
            </a:r>
            <a:r>
              <a:rPr lang="ar-SA" dirty="0"/>
              <a:t>يتألّف من 32 صفحة فقط، وهذا يعني أنّه مكثّف جدًا ولكن، يمكن استخدامه للتعريف بفكرة المعايير الدنيا أو لإطلاق مناقشات حول حماية الطفل مع زملاء حكوميين أو عاملين آخرين في المجال الإنساني من دون إغراقهم في معلومات الدليل الهائل الحجم.  </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b="1" dirty="0"/>
              <a:t>موقع التحالف الإلكتروني:</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نسخة </a:t>
            </a:r>
            <a:r>
              <a:rPr lang="en-US" u="sng" dirty="0"/>
              <a:t>PDF</a:t>
            </a:r>
            <a:r>
              <a:rPr lang="en-US" dirty="0"/>
              <a:t> </a:t>
            </a:r>
            <a:r>
              <a:rPr lang="ar-SA" dirty="0"/>
              <a:t>وجميع المواد المتوفّرة يمكن تنزيلها إذا أراد المشاركون طباعة أجزاء فقط من المعايير الدنيا لحماية الطفل، على موقع التحالف الإلكتروني</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يتضمّن </a:t>
            </a:r>
            <a:r>
              <a:rPr lang="ar-SA" u="sng" dirty="0"/>
              <a:t>ملف مواد الإحاطة الخاصّة بـ«المقدّمة إلى المعايير الدنيا لحماية الطفل» </a:t>
            </a:r>
            <a:r>
              <a:rPr lang="ar-SA" dirty="0"/>
              <a:t>هذه الشرائح وملاحظات التيسير، بالإضافة إلى مقدّمة للتوزيع تتألّف من صفحتَين.</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معرض للمعايير مع </a:t>
            </a:r>
            <a:r>
              <a:rPr lang="ar-SA" u="sng" dirty="0"/>
              <a:t>رسومات</a:t>
            </a:r>
          </a:p>
          <a:p>
            <a:pPr marL="228600" marR="0" lvl="0" indent="-228600" algn="r" rtl="1">
              <a:lnSpc>
                <a:spcPct val="100000"/>
              </a:lnSpc>
              <a:spcBef>
                <a:spcPts val="0"/>
              </a:spcBef>
              <a:spcAft>
                <a:spcPts val="0"/>
              </a:spcAft>
              <a:buClr>
                <a:schemeClr val="dk1"/>
              </a:buClr>
              <a:buSzPts val="1200"/>
              <a:buFont typeface="Calibri"/>
              <a:buAutoNum type="arabicPeriod"/>
            </a:pPr>
            <a:r>
              <a:rPr lang="ar-SA" sz="1200" dirty="0"/>
              <a:t>اكتشفوا </a:t>
            </a:r>
            <a:r>
              <a:rPr lang="ar-SA" sz="1200" u="sng" dirty="0"/>
              <a:t>الدورة التدريبية الإلكترونية المجانية على المعايير الدنيا لحماية الطفل</a:t>
            </a:r>
            <a:r>
              <a:rPr lang="ar-SA" sz="1200" dirty="0"/>
              <a:t> مع مجموعة من الوحدات</a:t>
            </a:r>
          </a:p>
          <a:p>
            <a:pPr marL="228600" marR="0" lvl="0" indent="-228600" algn="r" rtl="1">
              <a:lnSpc>
                <a:spcPct val="100000"/>
              </a:lnSpc>
              <a:spcBef>
                <a:spcPts val="0"/>
              </a:spcBef>
              <a:spcAft>
                <a:spcPts val="0"/>
              </a:spcAft>
              <a:buClr>
                <a:schemeClr val="dk1"/>
              </a:buClr>
              <a:buSzPts val="1200"/>
              <a:buFont typeface="Calibri"/>
              <a:buAutoNum type="arabicPeriod"/>
            </a:pPr>
            <a:r>
              <a:rPr lang="ar-SA" sz="1200" dirty="0"/>
              <a:t>أفلام فيديو على قناة يوتيوب الخاصّة بالتحالف </a:t>
            </a:r>
          </a:p>
          <a:p>
            <a:pPr marL="0" marR="0" lvl="0" indent="0" algn="r" rtl="1">
              <a:lnSpc>
                <a:spcPct val="100000"/>
              </a:lnSpc>
              <a:spcBef>
                <a:spcPts val="0"/>
              </a:spcBef>
              <a:spcAft>
                <a:spcPts val="0"/>
              </a:spcAft>
              <a:buClr>
                <a:schemeClr val="dk1"/>
              </a:buClr>
              <a:buSzPts val="1200"/>
              <a:buFont typeface="Calibri"/>
              <a:buNone/>
            </a:pPr>
            <a:endParaRPr lang="ar-SA" dirty="0"/>
          </a:p>
          <a:p>
            <a:pPr marL="0" lvl="0" indent="0" algn="r" rtl="1">
              <a:spcBef>
                <a:spcPts val="0"/>
              </a:spcBef>
              <a:spcAft>
                <a:spcPts val="0"/>
              </a:spcAft>
              <a:buNone/>
            </a:pPr>
            <a:r>
              <a:rPr lang="ar-SA" dirty="0"/>
              <a:t>اسألوا: ماذا ينبغي أن تكون خطواتنا التالية كفريق/وكالة/فرد؟ </a:t>
            </a:r>
          </a:p>
          <a:p>
            <a:pPr marL="0" lvl="0" indent="0" algn="r" rtl="1">
              <a:spcBef>
                <a:spcPts val="0"/>
              </a:spcBef>
              <a:spcAft>
                <a:spcPts val="0"/>
              </a:spcAft>
              <a:buNone/>
            </a:pPr>
            <a:r>
              <a:rPr lang="ar-SA" sz="1200" b="0" i="0" u="none" strike="noStrike" cap="none" dirty="0">
                <a:solidFill>
                  <a:schemeClr val="dk1"/>
                </a:solidFill>
                <a:effectLst/>
                <a:latin typeface="Calibri"/>
                <a:ea typeface="Calibri"/>
                <a:cs typeface="Calibri"/>
                <a:sym typeface="Calibri"/>
              </a:rPr>
              <a:t>(قد تحدّدون موعدًا للقاء أطول لاستيعاب التغييرات ووضع خطّة؛ أو تطلبون من الزملاء عرض بعض المعايير الجديدة/المراجعة وانعكاساتها على البرنامج؛ أو تنظّمون دورة تدريبية؛ أو تطلبون موعدًا من الإدارة العليا لمناقشة المساءلة أمام الأطفال، إلخ) </a:t>
            </a:r>
            <a:r>
              <a:rPr lang="ar-SA" dirty="0"/>
              <a:t> </a:t>
            </a:r>
            <a:endParaRPr lang="ar-SA" i="1" dirty="0"/>
          </a:p>
          <a:p>
            <a:pPr marL="0" marR="0" lvl="0" indent="0" algn="r" rtl="1">
              <a:lnSpc>
                <a:spcPct val="100000"/>
              </a:lnSpc>
              <a:spcBef>
                <a:spcPts val="0"/>
              </a:spcBef>
              <a:spcAft>
                <a:spcPts val="0"/>
              </a:spcAft>
              <a:buClr>
                <a:schemeClr val="dk1"/>
              </a:buClr>
              <a:buSzPts val="1200"/>
              <a:buFont typeface="Calibri"/>
              <a:buNone/>
            </a:pPr>
            <a:endParaRPr lang="ar-SA" sz="1200" b="0" i="0" u="none" strike="noStrike" cap="none" dirty="0">
              <a:solidFill>
                <a:schemeClr val="dk1"/>
              </a:solidFill>
              <a:effectLst/>
              <a:latin typeface="Calibri"/>
              <a:ea typeface="Calibri"/>
              <a:cs typeface="Calibri"/>
              <a:sym typeface="Calibri"/>
            </a:endParaRPr>
          </a:p>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[للميسّرين:</a:t>
            </a:r>
            <a:r>
              <a:rPr lang="ar-SA" sz="1200" b="0" i="0" u="sng" strike="noStrike" cap="none" dirty="0">
                <a:solidFill>
                  <a:schemeClr val="dk1"/>
                </a:solidFill>
                <a:effectLst/>
                <a:latin typeface="Calibri"/>
                <a:ea typeface="Calibri"/>
                <a:cs typeface="Calibri"/>
                <a:sym typeface="Calibri"/>
              </a:rPr>
              <a:t> نسخ مطبوعة</a:t>
            </a:r>
            <a:r>
              <a:rPr lang="ar-SA" sz="1200" b="0" i="0" u="none" strike="noStrike" cap="none" dirty="0">
                <a:solidFill>
                  <a:schemeClr val="dk1"/>
                </a:solidFill>
                <a:effectLst/>
                <a:latin typeface="Calibri"/>
                <a:ea typeface="Calibri"/>
                <a:cs typeface="Calibri"/>
                <a:sym typeface="Calibri"/>
              </a:rPr>
              <a:t>: ثمّة مخزون صغير من النسخ المطبوعة من الدليل والملخّص لدى التحالف العالمي في جنيف، لكّننا نشجّع البلدان والمناطق على طباعة وإدارة نسخها الخاصة محلّيًا. يتمّ هذا عادة من خلال هيكلية التنسيق المشتركة بين الوكالات. عند الطلب، يستطيع التحالف تشارك نسخة </a:t>
            </a:r>
            <a:r>
              <a:rPr lang="en-US" sz="1200" b="0" i="0" u="none" strike="noStrike" cap="none" dirty="0">
                <a:solidFill>
                  <a:schemeClr val="dk1"/>
                </a:solidFill>
                <a:effectLst/>
                <a:latin typeface="Calibri"/>
                <a:ea typeface="Calibri"/>
                <a:cs typeface="Calibri"/>
                <a:sym typeface="Calibri"/>
              </a:rPr>
              <a:t>PDF </a:t>
            </a:r>
            <a:r>
              <a:rPr lang="ar-SA" sz="1200" b="0" i="0" u="none" strike="noStrike" cap="none" dirty="0">
                <a:solidFill>
                  <a:schemeClr val="dk1"/>
                </a:solidFill>
                <a:effectLst/>
                <a:latin typeface="Calibri"/>
                <a:ea typeface="Calibri"/>
                <a:cs typeface="Calibri"/>
                <a:sym typeface="Calibri"/>
              </a:rPr>
              <a:t>جاهزة للطباعة معكم.]</a:t>
            </a:r>
            <a:endParaRPr lang="ar-SA" i="1" dirty="0"/>
          </a:p>
          <a:p>
            <a:pPr marL="0" marR="0" lvl="0" indent="0" algn="r" rtl="1">
              <a:lnSpc>
                <a:spcPct val="100000"/>
              </a:lnSpc>
              <a:spcBef>
                <a:spcPts val="0"/>
              </a:spcBef>
              <a:spcAft>
                <a:spcPts val="0"/>
              </a:spcAft>
              <a:buClr>
                <a:schemeClr val="dk1"/>
              </a:buClr>
              <a:buSzPts val="1200"/>
              <a:buFont typeface="Calibri"/>
              <a:buNone/>
            </a:pPr>
            <a:endParaRPr lang="ar-SA" dirty="0"/>
          </a:p>
          <a:p>
            <a:pPr marL="0" marR="0" lvl="0" indent="0" algn="r" rtl="1">
              <a:lnSpc>
                <a:spcPct val="100000"/>
              </a:lnSpc>
              <a:spcBef>
                <a:spcPts val="0"/>
              </a:spcBef>
              <a:spcAft>
                <a:spcPts val="0"/>
              </a:spcAft>
              <a:buClr>
                <a:schemeClr val="dk1"/>
              </a:buClr>
              <a:buSzPts val="1200"/>
              <a:buFont typeface="Calibri"/>
              <a:buNone/>
            </a:pPr>
            <a:r>
              <a:rPr lang="ar-SA" dirty="0"/>
              <a:t>شكرًا جزيلاً على لقائكم بنا وبدء استكشافكم المعايير الدنيا لحماية الطفل. سوف أتابع معكم مسألة الخطوات التالية التي ناقشناها. فهذا هو الأساس: إنّ دليل المعايير الدنيا لحماية الطفل هو هدية تستمر في العطاء كلّ مرّة تفتحونها! </a:t>
            </a: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6341975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43"/>
        <p:cNvGrpSpPr/>
        <p:nvPr/>
      </p:nvGrpSpPr>
      <p:grpSpPr>
        <a:xfrm>
          <a:off x="0" y="0"/>
          <a:ext cx="0" cy="0"/>
          <a:chOff x="0" y="0"/>
          <a:chExt cx="0" cy="0"/>
        </a:xfrm>
      </p:grpSpPr>
      <p:sp>
        <p:nvSpPr>
          <p:cNvPr id="44" name="Google Shape;4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46" name="Google Shape;46;p32"/>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47" name="Google Shape;47;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anchor="b">
            <a:normAutofit/>
          </a:bodyPr>
          <a:lstStyle>
            <a:lvl1pPr algn="r">
              <a:defRPr sz="5000" b="1">
                <a:solidFill>
                  <a:srgbClr val="415E7C"/>
                </a:solidFill>
              </a:defRPr>
            </a:lvl1pPr>
          </a:lstStyle>
          <a:p>
            <a:r>
              <a:rPr lang="es-MX" dirty="0"/>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0"/>
            <a:lstStyle/>
            <a:p>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0"/>
            <a:lstStyle/>
            <a:p>
              <a:endParaRPr/>
            </a:p>
          </p:txBody>
        </p:sp>
      </p:grpSp>
      <p:pic>
        <p:nvPicPr>
          <p:cNvPr id="4" name="Imagen 3">
            <a:extLst>
              <a:ext uri="{FF2B5EF4-FFF2-40B4-BE49-F238E27FC236}">
                <a16:creationId xmlns:a16="http://schemas.microsoft.com/office/drawing/2014/main" id="{A8398C88-30AA-DE98-1F4F-6A8EDDAE7FCB}"/>
              </a:ext>
            </a:extLst>
          </p:cNvPr>
          <p:cNvPicPr>
            <a:picLocks noChangeAspect="1"/>
          </p:cNvPicPr>
          <p:nvPr userDrawn="1"/>
        </p:nvPicPr>
        <p:blipFill>
          <a:blip r:embed="rId3"/>
          <a:srcRect/>
          <a:stretch/>
        </p:blipFill>
        <p:spPr>
          <a:xfrm>
            <a:off x="8163775" y="5540654"/>
            <a:ext cx="3499408" cy="1103472"/>
          </a:xfrm>
          <a:prstGeom prst="rect">
            <a:avLst/>
          </a:prstGeom>
        </p:spPr>
      </p:pic>
    </p:spTree>
    <p:extLst>
      <p:ext uri="{BB962C8B-B14F-4D97-AF65-F5344CB8AC3E}">
        <p14:creationId xmlns:p14="http://schemas.microsoft.com/office/powerpoint/2010/main" val="2342520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3341256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4027472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2091159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1961319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3" r:id="rId20"/>
    <p:sldLayoutId id="2147483684"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4.jpg"/><Relationship Id="rId5" Type="http://schemas.openxmlformats.org/officeDocument/2006/relationships/image" Target="../media/image18.sv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23.jpeg"/><Relationship Id="rId4" Type="http://schemas.openxmlformats.org/officeDocument/2006/relationships/image" Target="../media/image22.gif"/></Relationships>
</file>

<file path=ppt/slides/_rels/slide8.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338" y="4240754"/>
            <a:ext cx="6631373" cy="1655762"/>
          </a:xfrm>
        </p:spPr>
        <p:txBody>
          <a:bodyPr rtlCol="1">
            <a:normAutofit/>
          </a:bodyPr>
          <a:lstStyle/>
          <a:p>
            <a:pPr algn="ctr" rtl="1"/>
            <a:r>
              <a:rPr lang="ar-LB" sz="3200">
                <a:effectLst>
                  <a:outerShdw blurRad="38100" dist="38100" dir="2700000" algn="tl">
                    <a:srgbClr val="000000">
                      <a:alpha val="43137"/>
                    </a:srgbClr>
                  </a:outerShdw>
                </a:effectLst>
              </a:rPr>
              <a:t>شرائح العرض</a:t>
            </a:r>
            <a:endParaRPr lang="ar" sz="3200" dirty="0">
              <a:effectLst>
                <a:outerShdw blurRad="38100" dist="38100" dir="2700000" algn="tl">
                  <a:srgbClr val="000000">
                    <a:alpha val="43137"/>
                  </a:srgbClr>
                </a:outerShdw>
              </a:effectLst>
            </a:endParaRP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331913"/>
            <a:ext cx="6630988" cy="2751482"/>
          </a:xfrm>
          <a:prstGeom prst="rect">
            <a:avLst/>
          </a:prstGeom>
          <a:noFill/>
          <a:ln>
            <a:noFill/>
          </a:ln>
        </p:spPr>
        <p:txBody>
          <a:bodyPr spcFirstLastPara="1" wrap="square" lIns="91425" tIns="45700" rIns="91425" bIns="45700" rtlCol="1" anchor="t" anchorCtr="0">
            <a:spAutoFit/>
          </a:bodyPr>
          <a:lstStyle/>
          <a:p>
            <a:pPr marL="0" marR="0" lvl="0" indent="0" algn="ctr" rtl="1">
              <a:spcBef>
                <a:spcPts val="0"/>
              </a:spcBef>
              <a:spcAft>
                <a:spcPts val="0"/>
              </a:spcAft>
              <a:buNone/>
            </a:pPr>
            <a:r>
              <a:rPr lang="ar" sz="4800" b="0" dirty="0">
                <a:solidFill>
                  <a:schemeClr val="bg1">
                    <a:lumMod val="65000"/>
                  </a:schemeClr>
                </a:solidFill>
                <a:latin typeface="Calibri"/>
                <a:cs typeface="Calibri"/>
                <a:sym typeface="Calibri"/>
              </a:rPr>
              <a:t>المعايير الدنيا لحماية الطفل في العمل الإنساني </a:t>
            </a:r>
            <a:endParaRPr sz="4800" b="0" dirty="0">
              <a:solidFill>
                <a:schemeClr val="bg1">
                  <a:lumMod val="65000"/>
                </a:schemeClr>
              </a:solidFill>
              <a:latin typeface="Calibri"/>
              <a:cs typeface="Calibri"/>
              <a:sym typeface="Arial"/>
            </a:endParaRPr>
          </a:p>
          <a:p>
            <a:pPr marL="0" marR="0" lvl="0" indent="0" algn="ctr" rtl="1">
              <a:spcBef>
                <a:spcPts val="0"/>
              </a:spcBef>
              <a:spcAft>
                <a:spcPts val="0"/>
              </a:spcAft>
              <a:buNone/>
            </a:pPr>
            <a:r>
              <a:rPr lang="ar" sz="4800" b="0" dirty="0">
                <a:solidFill>
                  <a:schemeClr val="bg1">
                    <a:lumMod val="65000"/>
                  </a:schemeClr>
                </a:solidFill>
                <a:latin typeface="Calibri"/>
                <a:cs typeface="Calibri"/>
                <a:sym typeface="Calibri"/>
              </a:rPr>
              <a:t>CPMS</a:t>
            </a:r>
            <a:endParaRPr sz="4800" b="0" dirty="0">
              <a:solidFill>
                <a:schemeClr val="bg1">
                  <a:lumMod val="65000"/>
                </a:schemeClr>
              </a:solidFill>
              <a:latin typeface="Calibri"/>
              <a:cs typeface="Calibri"/>
              <a:sym typeface="Arial"/>
            </a:endParaRPr>
          </a:p>
        </p:txBody>
      </p:sp>
    </p:spTree>
    <p:extLst>
      <p:ext uri="{BB962C8B-B14F-4D97-AF65-F5344CB8AC3E}">
        <p14:creationId xmlns:p14="http://schemas.microsoft.com/office/powerpoint/2010/main" val="2976328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9372600" cy="1325563"/>
          </a:xfrm>
        </p:spPr>
        <p:txBody>
          <a:bodyPr rtlCol="1"/>
          <a:lstStyle/>
          <a:p>
            <a:pPr algn="r" rtl="1"/>
            <a:r>
              <a:rPr lang="ar" dirty="0">
                <a:solidFill>
                  <a:schemeClr val="accent1">
                    <a:lumMod val="75000"/>
                  </a:schemeClr>
                </a:solidFill>
              </a:rPr>
              <a:t>الهدف من المعايير</a:t>
            </a:r>
            <a:br>
              <a:rPr lang="en-US" dirty="0"/>
            </a:br>
            <a:endParaRPr lang="fr-FR" dirty="0"/>
          </a:p>
        </p:txBody>
      </p:sp>
      <p:sp>
        <p:nvSpPr>
          <p:cNvPr id="260" name="Google Shape;260;p5"/>
          <p:cNvSpPr txBox="1">
            <a:spLocks noGrp="1"/>
          </p:cNvSpPr>
          <p:nvPr>
            <p:ph idx="4294967295"/>
          </p:nvPr>
        </p:nvSpPr>
        <p:spPr>
          <a:xfrm>
            <a:off x="3523797" y="2055812"/>
            <a:ext cx="7830003" cy="3705427"/>
          </a:xfrm>
          <a:prstGeom prst="rect">
            <a:avLst/>
          </a:prstGeom>
          <a:noFill/>
          <a:ln>
            <a:noFill/>
          </a:ln>
        </p:spPr>
        <p:txBody>
          <a:bodyPr spcFirstLastPara="1" wrap="square" lIns="91425" tIns="45700" rIns="91425" bIns="45700" rtlCol="1" anchor="t" anchorCtr="0">
            <a:normAutofit fontScale="92500" lnSpcReduction="10000"/>
          </a:bodyPr>
          <a:lstStyle/>
          <a:p>
            <a:pPr marL="228600" lvl="0" indent="-228600" algn="r" rtl="1">
              <a:lnSpc>
                <a:spcPct val="90000"/>
              </a:lnSpc>
              <a:spcBef>
                <a:spcPts val="0"/>
              </a:spcBef>
              <a:spcAft>
                <a:spcPts val="0"/>
              </a:spcAft>
              <a:buSzPts val="2800"/>
              <a:buChar char="●"/>
            </a:pPr>
            <a:r>
              <a:rPr lang="ar" dirty="0">
                <a:solidFill>
                  <a:schemeClr val="bg2"/>
                </a:solidFill>
              </a:rPr>
              <a:t>وثيقة مرجعية لحماية الطفل في العمل الإنساني</a:t>
            </a:r>
            <a:endParaRPr dirty="0">
              <a:solidFill>
                <a:schemeClr val="bg2"/>
              </a:solidFill>
            </a:endParaRPr>
          </a:p>
          <a:p>
            <a:pPr marL="228600" lvl="0" indent="-228600" algn="r" rtl="1">
              <a:spcBef>
                <a:spcPts val="0"/>
              </a:spcBef>
              <a:spcAft>
                <a:spcPts val="0"/>
              </a:spcAft>
              <a:buSzPts val="2800"/>
              <a:buChar char="●"/>
            </a:pPr>
            <a:r>
              <a:rPr lang="ar" sz="2600" dirty="0">
                <a:solidFill>
                  <a:schemeClr val="bg2"/>
                </a:solidFill>
              </a:rPr>
              <a:t>أداة تعاونية، مشتركة بين الوكالات</a:t>
            </a:r>
            <a:endParaRPr sz="2600" dirty="0">
              <a:solidFill>
                <a:schemeClr val="bg2"/>
              </a:solidFill>
            </a:endParaRPr>
          </a:p>
          <a:p>
            <a:pPr marL="228600" lvl="0" indent="-228600" algn="r" rtl="1">
              <a:spcBef>
                <a:spcPts val="0"/>
              </a:spcBef>
              <a:spcAft>
                <a:spcPts val="0"/>
              </a:spcAft>
              <a:buSzPts val="2800"/>
              <a:buChar char="●"/>
            </a:pPr>
            <a:r>
              <a:rPr lang="ar" sz="2600" dirty="0">
                <a:solidFill>
                  <a:schemeClr val="bg2"/>
                </a:solidFill>
              </a:rPr>
              <a:t>تتماشى مع المعيار الإنساني الأساسي</a:t>
            </a:r>
            <a:endParaRPr sz="2600" dirty="0">
              <a:solidFill>
                <a:schemeClr val="bg2"/>
              </a:solidFill>
            </a:endParaRPr>
          </a:p>
          <a:p>
            <a:pPr marL="228600" lvl="0" indent="-228600" algn="r" rtl="1">
              <a:spcBef>
                <a:spcPts val="0"/>
              </a:spcBef>
              <a:buChar char="●"/>
            </a:pPr>
            <a:r>
              <a:rPr lang="ar-LB" sz="2600" dirty="0">
                <a:solidFill>
                  <a:schemeClr val="bg2"/>
                </a:solidFill>
              </a:rPr>
              <a:t>التكييف وفقاً للسياق لتسهيل التبنّي المحلي</a:t>
            </a:r>
          </a:p>
          <a:p>
            <a:pPr marL="0" lvl="0" indent="0" algn="r" rtl="1">
              <a:spcBef>
                <a:spcPts val="1000"/>
              </a:spcBef>
              <a:spcAft>
                <a:spcPts val="0"/>
              </a:spcAft>
              <a:buNone/>
            </a:pPr>
            <a:endParaRPr sz="2600" dirty="0">
              <a:solidFill>
                <a:schemeClr val="bg2"/>
              </a:solidFill>
            </a:endParaRPr>
          </a:p>
          <a:p>
            <a:pPr marL="228600" lvl="0" indent="-228600" algn="r" rtl="1">
              <a:spcBef>
                <a:spcPts val="1000"/>
              </a:spcBef>
              <a:spcAft>
                <a:spcPts val="0"/>
              </a:spcAft>
              <a:buSzPts val="2800"/>
              <a:buChar char="●"/>
            </a:pPr>
            <a:r>
              <a:rPr lang="ar" sz="2600" dirty="0">
                <a:solidFill>
                  <a:schemeClr val="bg2"/>
                </a:solidFill>
              </a:rPr>
              <a:t>الغرض:</a:t>
            </a:r>
            <a:endParaRPr sz="2600" dirty="0">
              <a:solidFill>
                <a:schemeClr val="bg2"/>
              </a:solidFill>
            </a:endParaRPr>
          </a:p>
          <a:p>
            <a:pPr marL="685800" lvl="1" indent="-241300" algn="r" rtl="1">
              <a:spcBef>
                <a:spcPts val="0"/>
              </a:spcBef>
              <a:spcAft>
                <a:spcPts val="0"/>
              </a:spcAft>
              <a:buSzPts val="2600"/>
              <a:buChar char="○"/>
            </a:pPr>
            <a:r>
              <a:rPr lang="ar" sz="2600" dirty="0">
                <a:solidFill>
                  <a:schemeClr val="bg2"/>
                </a:solidFill>
              </a:rPr>
              <a:t>الجودة والمساءلة</a:t>
            </a:r>
            <a:endParaRPr sz="2600" dirty="0">
              <a:solidFill>
                <a:schemeClr val="bg2"/>
              </a:solidFill>
            </a:endParaRPr>
          </a:p>
          <a:p>
            <a:pPr marL="685800" lvl="1" indent="-241300" algn="r" rtl="1">
              <a:spcBef>
                <a:spcPts val="0"/>
              </a:spcBef>
              <a:spcAft>
                <a:spcPts val="0"/>
              </a:spcAft>
              <a:buSzPts val="2600"/>
              <a:buChar char="○"/>
            </a:pPr>
            <a:r>
              <a:rPr lang="ar" sz="2600" dirty="0">
                <a:solidFill>
                  <a:schemeClr val="bg2"/>
                </a:solidFill>
              </a:rPr>
              <a:t>ال</a:t>
            </a:r>
            <a:r>
              <a:rPr lang="ar-LB" sz="2600" dirty="0">
                <a:solidFill>
                  <a:schemeClr val="bg2"/>
                </a:solidFill>
              </a:rPr>
              <a:t>تأثير</a:t>
            </a:r>
            <a:r>
              <a:rPr lang="ar" sz="2600" dirty="0">
                <a:solidFill>
                  <a:schemeClr val="bg2"/>
                </a:solidFill>
              </a:rPr>
              <a:t> على حماية الأطفال ورفاههم</a:t>
            </a:r>
            <a:endParaRPr lang="ar-LB" sz="2600" dirty="0">
              <a:solidFill>
                <a:schemeClr val="bg2"/>
              </a:solidFill>
            </a:endParaRPr>
          </a:p>
          <a:p>
            <a:pPr marL="444500" lvl="1" indent="0" algn="r" rtl="1">
              <a:spcBef>
                <a:spcPts val="0"/>
              </a:spcBef>
              <a:spcAft>
                <a:spcPts val="0"/>
              </a:spcAft>
              <a:buSzPts val="2600"/>
              <a:buNone/>
            </a:pPr>
            <a:endParaRPr lang="ar-LB" sz="2600" dirty="0">
              <a:solidFill>
                <a:schemeClr val="bg2"/>
              </a:solidFill>
            </a:endParaRPr>
          </a:p>
          <a:p>
            <a:pPr marL="444500" lvl="1" indent="0" algn="r" rtl="1">
              <a:spcBef>
                <a:spcPts val="0"/>
              </a:spcBef>
              <a:spcAft>
                <a:spcPts val="0"/>
              </a:spcAft>
              <a:buSzPts val="2600"/>
              <a:buNone/>
            </a:pPr>
            <a:r>
              <a:rPr lang="ar-LB" sz="2600" dirty="0">
                <a:solidFill>
                  <a:schemeClr val="bg2"/>
                </a:solidFill>
              </a:rPr>
              <a:t>تهدف االمعايير الدنيا لحماية الطفل إلى تفعيل حقوق الأطفال في ممارسة الاستجابة الإنسانية. </a:t>
            </a:r>
          </a:p>
          <a:p>
            <a:pPr marL="444500" lvl="1" indent="0" algn="r" rtl="1">
              <a:spcBef>
                <a:spcPts val="0"/>
              </a:spcBef>
              <a:spcAft>
                <a:spcPts val="0"/>
              </a:spcAft>
              <a:buSzPts val="2600"/>
              <a:buNone/>
            </a:pPr>
            <a:endParaRPr dirty="0">
              <a:solidFill>
                <a:schemeClr val="bg2"/>
              </a:solidFill>
            </a:endParaRPr>
          </a:p>
          <a:p>
            <a:pPr marL="228600" lvl="0" indent="-50800" algn="r" rtl="1">
              <a:lnSpc>
                <a:spcPct val="90000"/>
              </a:lnSpc>
              <a:spcBef>
                <a:spcPts val="1000"/>
              </a:spcBef>
              <a:spcAft>
                <a:spcPts val="0"/>
              </a:spcAft>
              <a:buClr>
                <a:schemeClr val="accent1"/>
              </a:buClr>
              <a:buSzPts val="2800"/>
              <a:buNone/>
            </a:pPr>
            <a:endParaRPr dirty="0">
              <a:solidFill>
                <a:schemeClr val="bg2"/>
              </a:solidFill>
            </a:endParaRPr>
          </a:p>
        </p:txBody>
      </p:sp>
      <p:pic>
        <p:nvPicPr>
          <p:cNvPr id="263" name="Google Shape;263;p5"/>
          <p:cNvPicPr preferRelativeResize="0"/>
          <p:nvPr/>
        </p:nvPicPr>
        <p:blipFill>
          <a:blip r:embed="rId3"/>
          <a:srcRect/>
          <a:stretch/>
        </p:blipFill>
        <p:spPr>
          <a:xfrm>
            <a:off x="10358053" y="-32657"/>
            <a:ext cx="1686693" cy="1771650"/>
          </a:xfrm>
          <a:prstGeom prst="rect">
            <a:avLst/>
          </a:prstGeom>
          <a:noFill/>
          <a:ln>
            <a:noFill/>
          </a:ln>
        </p:spPr>
      </p:pic>
      <p:pic>
        <p:nvPicPr>
          <p:cNvPr id="3" name="Picture 2">
            <a:extLst>
              <a:ext uri="{FF2B5EF4-FFF2-40B4-BE49-F238E27FC236}">
                <a16:creationId xmlns:a16="http://schemas.microsoft.com/office/drawing/2014/main" id="{E809AA1E-4F95-4E06-8FB2-31D908BE3B5E}"/>
              </a:ext>
            </a:extLst>
          </p:cNvPr>
          <p:cNvPicPr>
            <a:picLocks noChangeAspect="1"/>
          </p:cNvPicPr>
          <p:nvPr/>
        </p:nvPicPr>
        <p:blipFill>
          <a:blip r:embed="rId4"/>
          <a:srcRect/>
          <a:stretch/>
        </p:blipFill>
        <p:spPr>
          <a:xfrm>
            <a:off x="586632" y="1373213"/>
            <a:ext cx="2588829" cy="35767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0">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0">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9" name="ZoneTexte 8">
            <a:extLst>
              <a:ext uri="{FF2B5EF4-FFF2-40B4-BE49-F238E27FC236}">
                <a16:creationId xmlns:a16="http://schemas.microsoft.com/office/drawing/2014/main" id="{11BEFA5A-6FE6-48C3-836E-CBB252B9C174}"/>
              </a:ext>
            </a:extLst>
          </p:cNvPr>
          <p:cNvSpPr txBox="1"/>
          <p:nvPr/>
        </p:nvSpPr>
        <p:spPr>
          <a:xfrm>
            <a:off x="10058400" y="1646791"/>
            <a:ext cx="2133600" cy="707886"/>
          </a:xfrm>
          <a:prstGeom prst="rect">
            <a:avLst/>
          </a:prstGeom>
          <a:noFill/>
        </p:spPr>
        <p:txBody>
          <a:bodyPr wrap="square" rtlCol="1">
            <a:spAutoFit/>
          </a:bodyPr>
          <a:lstStyle/>
          <a:p>
            <a:pPr rtl="1"/>
            <a:r>
              <a:rPr lang="ar" sz="4000" dirty="0"/>
              <a:t>لمحة عامّة</a:t>
            </a:r>
            <a:endParaRPr lang="fr-FR" dirty="0"/>
          </a:p>
        </p:txBody>
      </p:sp>
      <p:sp>
        <p:nvSpPr>
          <p:cNvPr id="4" name="Rectangle 3">
            <a:extLst>
              <a:ext uri="{FF2B5EF4-FFF2-40B4-BE49-F238E27FC236}">
                <a16:creationId xmlns:a16="http://schemas.microsoft.com/office/drawing/2014/main" id="{7E969A77-C2F2-4389-A61C-96A48AFECE0E}"/>
              </a:ext>
            </a:extLst>
          </p:cNvPr>
          <p:cNvSpPr/>
          <p:nvPr/>
        </p:nvSpPr>
        <p:spPr>
          <a:xfrm>
            <a:off x="4024992" y="774501"/>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1" anchor="ctr"/>
          <a:lstStyle/>
          <a:p>
            <a:pPr algn="ctr" rtl="1"/>
            <a:endParaRPr lang="fr-FR"/>
          </a:p>
        </p:txBody>
      </p:sp>
      <p:pic>
        <p:nvPicPr>
          <p:cNvPr id="3" name="Picture 2">
            <a:extLst>
              <a:ext uri="{FF2B5EF4-FFF2-40B4-BE49-F238E27FC236}">
                <a16:creationId xmlns:a16="http://schemas.microsoft.com/office/drawing/2014/main" id="{6D0E1A00-240A-48DD-9F85-9A6BB4C6DE89}"/>
              </a:ext>
            </a:extLst>
          </p:cNvPr>
          <p:cNvPicPr>
            <a:picLocks noChangeAspect="1"/>
          </p:cNvPicPr>
          <p:nvPr/>
        </p:nvPicPr>
        <p:blipFill>
          <a:blip r:embed="rId3"/>
          <a:stretch>
            <a:fillRect/>
          </a:stretch>
        </p:blipFill>
        <p:spPr>
          <a:xfrm>
            <a:off x="926181" y="0"/>
            <a:ext cx="9132219" cy="60834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2;p14">
            <a:extLst>
              <a:ext uri="{FF2B5EF4-FFF2-40B4-BE49-F238E27FC236}">
                <a16:creationId xmlns:a16="http://schemas.microsoft.com/office/drawing/2014/main" id="{E4B394E5-E1AA-47AF-BA71-7404C28FC001}"/>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accent3"/>
              </a:buClr>
              <a:buSzPts val="3200"/>
              <a:buFont typeface="Helvetica Neue"/>
              <a:buNone/>
            </a:pPr>
            <a:r>
              <a:rPr lang="ar-LB" dirty="0"/>
              <a:t>مقدمة عامة عن المعيار 3</a:t>
            </a:r>
            <a:endParaRPr dirty="0"/>
          </a:p>
        </p:txBody>
      </p:sp>
      <p:sp>
        <p:nvSpPr>
          <p:cNvPr id="5" name="Google Shape;322;p14">
            <a:extLst>
              <a:ext uri="{FF2B5EF4-FFF2-40B4-BE49-F238E27FC236}">
                <a16:creationId xmlns:a16="http://schemas.microsoft.com/office/drawing/2014/main" id="{D073A093-C3E6-4712-853E-610EE9C9B612}"/>
              </a:ext>
            </a:extLst>
          </p:cNvPr>
          <p:cNvSpPr txBox="1">
            <a:spLocks/>
          </p:cNvSpPr>
          <p:nvPr/>
        </p:nvSpPr>
        <p:spPr>
          <a:xfrm>
            <a:off x="1787524" y="1749954"/>
            <a:ext cx="8456425"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indent="-342900" algn="r" rtl="1">
              <a:spcBef>
                <a:spcPts val="0"/>
              </a:spcBef>
              <a:buClr>
                <a:schemeClr val="accent3"/>
              </a:buClr>
            </a:pPr>
            <a:r>
              <a:rPr lang="ar-LB" dirty="0">
                <a:solidFill>
                  <a:schemeClr val="bg2"/>
                </a:solidFill>
                <a:latin typeface="Helvetica Neue" panose="020B0604020202020204" charset="0"/>
              </a:rPr>
              <a:t>هو جزء من الركيزة 1 المتعلقة بالاستجابة ذات الجودة</a:t>
            </a:r>
          </a:p>
          <a:p>
            <a:pPr marL="342900" indent="-342900" algn="r" rtl="1">
              <a:spcBef>
                <a:spcPts val="0"/>
              </a:spcBef>
              <a:buClr>
                <a:schemeClr val="accent3"/>
              </a:buClr>
            </a:pPr>
            <a:r>
              <a:rPr lang="ar-LB" dirty="0">
                <a:solidFill>
                  <a:schemeClr val="bg2"/>
                </a:solidFill>
                <a:latin typeface="Helvetica Neue" panose="020B0604020202020204" charset="0"/>
              </a:rPr>
              <a:t>يستخدم مع المعايير (7-28) و</a:t>
            </a:r>
            <a:r>
              <a:rPr lang="ar-LB" dirty="0"/>
              <a:t>مبادئ المعايير الدنيا لحماية الطفل</a:t>
            </a:r>
            <a:endParaRPr lang="fr-FR" dirty="0">
              <a:solidFill>
                <a:schemeClr val="bg2"/>
              </a:solidFill>
            </a:endParaRPr>
          </a:p>
          <a:p>
            <a:pPr marL="342900" indent="-342900" algn="r" rtl="1">
              <a:spcBef>
                <a:spcPts val="0"/>
              </a:spcBef>
              <a:buClr>
                <a:schemeClr val="accent3"/>
              </a:buClr>
            </a:pPr>
            <a:r>
              <a:rPr lang="ar-LB" dirty="0">
                <a:solidFill>
                  <a:schemeClr val="bg2"/>
                </a:solidFill>
              </a:rPr>
              <a:t>الالتزام 4 من المعايير الإنسانية الأساسية</a:t>
            </a:r>
            <a:endParaRPr lang="en-US" dirty="0">
              <a:solidFill>
                <a:schemeClr val="bg2"/>
              </a:solidFill>
            </a:endParaRPr>
          </a:p>
          <a:p>
            <a:pPr marL="342900" indent="-342900">
              <a:spcBef>
                <a:spcPts val="0"/>
              </a:spcBef>
              <a:buClr>
                <a:schemeClr val="accent3"/>
              </a:buClr>
            </a:pPr>
            <a:endParaRPr lang="fr-FR" dirty="0">
              <a:solidFill>
                <a:schemeClr val="bg2"/>
              </a:solidFill>
              <a:latin typeface="Helvetica Neue" panose="020B0604020202020204" charset="0"/>
            </a:endParaRPr>
          </a:p>
          <a:p>
            <a:pPr marL="342900" indent="-342900" algn="r" rtl="1">
              <a:spcBef>
                <a:spcPts val="0"/>
              </a:spcBef>
              <a:buClr>
                <a:schemeClr val="accent3"/>
              </a:buClr>
            </a:pPr>
            <a:r>
              <a:rPr lang="ar-LB" dirty="0">
                <a:solidFill>
                  <a:schemeClr val="bg2"/>
                </a:solidFill>
              </a:rPr>
              <a:t>الكرامة والمصالح الفضلى والسلامة</a:t>
            </a:r>
          </a:p>
          <a:p>
            <a:pPr marL="342900" indent="-342900" algn="r" rtl="1">
              <a:spcBef>
                <a:spcPts val="0"/>
              </a:spcBef>
              <a:buClr>
                <a:schemeClr val="accent3"/>
              </a:buClr>
            </a:pPr>
            <a:r>
              <a:rPr lang="ar-LB" dirty="0">
                <a:solidFill>
                  <a:schemeClr val="bg2"/>
                </a:solidFill>
              </a:rPr>
              <a:t>أصوات الأطفال</a:t>
            </a:r>
          </a:p>
          <a:p>
            <a:pPr marL="342900" indent="-342900" algn="r" rtl="1">
              <a:spcBef>
                <a:spcPts val="0"/>
              </a:spcBef>
              <a:buClr>
                <a:schemeClr val="accent3"/>
              </a:buClr>
            </a:pPr>
            <a:r>
              <a:rPr lang="ar-LB" dirty="0">
                <a:solidFill>
                  <a:schemeClr val="bg2"/>
                </a:solidFill>
              </a:rPr>
              <a:t>عدم إلحاق الأذى</a:t>
            </a:r>
          </a:p>
          <a:p>
            <a:pPr marL="0" indent="0">
              <a:spcBef>
                <a:spcPts val="0"/>
              </a:spcBef>
              <a:buClr>
                <a:schemeClr val="accent3"/>
              </a:buClr>
              <a:buNone/>
            </a:pPr>
            <a:endParaRPr lang="fr-FR" dirty="0">
              <a:solidFill>
                <a:schemeClr val="bg2"/>
              </a:solidFill>
              <a:latin typeface="Helvetica Neue" panose="020B0604020202020204" charset="0"/>
            </a:endParaRPr>
          </a:p>
          <a:p>
            <a:pPr marL="342900" indent="-342900">
              <a:spcBef>
                <a:spcPts val="0"/>
              </a:spcBef>
              <a:buClr>
                <a:schemeClr val="accent3"/>
              </a:buClr>
            </a:pPr>
            <a:endParaRPr lang="en-US" dirty="0">
              <a:solidFill>
                <a:schemeClr val="bg2"/>
              </a:solidFill>
              <a:latin typeface="Helvetica Neue" panose="020B0604020202020204" charset="0"/>
            </a:endParaRPr>
          </a:p>
        </p:txBody>
      </p:sp>
      <p:sp>
        <p:nvSpPr>
          <p:cNvPr id="8" name="ZoneTexte 7">
            <a:extLst>
              <a:ext uri="{FF2B5EF4-FFF2-40B4-BE49-F238E27FC236}">
                <a16:creationId xmlns:a16="http://schemas.microsoft.com/office/drawing/2014/main" id="{0EC33DF6-2955-4AAC-A461-4F75DED12DAE}"/>
              </a:ext>
            </a:extLst>
          </p:cNvPr>
          <p:cNvSpPr txBox="1"/>
          <p:nvPr/>
        </p:nvSpPr>
        <p:spPr>
          <a:xfrm>
            <a:off x="6096000" y="5435985"/>
            <a:ext cx="4319696" cy="954107"/>
          </a:xfrm>
          <a:prstGeom prst="rect">
            <a:avLst/>
          </a:prstGeom>
          <a:noFill/>
        </p:spPr>
        <p:txBody>
          <a:bodyPr wrap="square">
            <a:spAutoFit/>
          </a:bodyPr>
          <a:lstStyle/>
          <a:p>
            <a:pPr algn="r"/>
            <a:r>
              <a:rPr lang="ar-LB" sz="2800" dirty="0">
                <a:latin typeface="Ink Free" panose="03080402000500000000" pitchFamily="66" charset="0"/>
              </a:rPr>
              <a:t>ما الفرق بين التواصل والمناصرة؟</a:t>
            </a:r>
            <a:endParaRPr lang="fr-FR" sz="2800" dirty="0">
              <a:latin typeface="Ink Free" panose="03080402000500000000" pitchFamily="66" charset="0"/>
            </a:endParaRPr>
          </a:p>
          <a:p>
            <a:pPr algn="r"/>
            <a:r>
              <a:rPr lang="en-US" sz="2800" dirty="0">
                <a:latin typeface="Ink Free" panose="03080402000500000000" pitchFamily="66" charset="0"/>
                <a:ea typeface="Arial"/>
                <a:cs typeface="Arial"/>
                <a:sym typeface="Arial"/>
              </a:rPr>
              <a:t> </a:t>
            </a:r>
          </a:p>
        </p:txBody>
      </p:sp>
      <p:grpSp>
        <p:nvGrpSpPr>
          <p:cNvPr id="9" name="Groupe 8">
            <a:extLst>
              <a:ext uri="{FF2B5EF4-FFF2-40B4-BE49-F238E27FC236}">
                <a16:creationId xmlns:a16="http://schemas.microsoft.com/office/drawing/2014/main" id="{4AAED79B-10AC-41F7-B6E5-3A310716D70E}"/>
              </a:ext>
            </a:extLst>
          </p:cNvPr>
          <p:cNvGrpSpPr/>
          <p:nvPr/>
        </p:nvGrpSpPr>
        <p:grpSpPr>
          <a:xfrm rot="1415781">
            <a:off x="10583014" y="5197036"/>
            <a:ext cx="979340" cy="1040548"/>
            <a:chOff x="10883591" y="5571442"/>
            <a:chExt cx="979340" cy="1040548"/>
          </a:xfrm>
        </p:grpSpPr>
        <p:pic>
          <p:nvPicPr>
            <p:cNvPr id="10" name="Image 9">
              <a:extLst>
                <a:ext uri="{FF2B5EF4-FFF2-40B4-BE49-F238E27FC236}">
                  <a16:creationId xmlns:a16="http://schemas.microsoft.com/office/drawing/2014/main" id="{A701B369-6B50-4B8D-8819-2643674A294B}"/>
                </a:ext>
              </a:extLst>
            </p:cNvPr>
            <p:cNvPicPr>
              <a:picLocks noChangeAspect="1"/>
            </p:cNvPicPr>
            <p:nvPr/>
          </p:nvPicPr>
          <p:blipFill>
            <a:blip r:embed="rId3"/>
            <a:stretch>
              <a:fillRect/>
            </a:stretch>
          </p:blipFill>
          <p:spPr>
            <a:xfrm>
              <a:off x="10883591" y="5571442"/>
              <a:ext cx="979340" cy="1040548"/>
            </a:xfrm>
            <a:prstGeom prst="rect">
              <a:avLst/>
            </a:prstGeom>
          </p:spPr>
        </p:pic>
        <p:pic>
          <p:nvPicPr>
            <p:cNvPr id="11" name="Graphique 10" descr="Point d’interrogation">
              <a:extLst>
                <a:ext uri="{FF2B5EF4-FFF2-40B4-BE49-F238E27FC236}">
                  <a16:creationId xmlns:a16="http://schemas.microsoft.com/office/drawing/2014/main" id="{824168B0-A07E-44EC-8EBF-C33744EF31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05748" y="5727562"/>
              <a:ext cx="735026" cy="735026"/>
            </a:xfrm>
            <a:prstGeom prst="rect">
              <a:avLst/>
            </a:prstGeom>
          </p:spPr>
        </p:pic>
      </p:grpSp>
      <p:pic>
        <p:nvPicPr>
          <p:cNvPr id="14" name="Image 13">
            <a:extLst>
              <a:ext uri="{FF2B5EF4-FFF2-40B4-BE49-F238E27FC236}">
                <a16:creationId xmlns:a16="http://schemas.microsoft.com/office/drawing/2014/main" id="{8292CBE6-5E7D-4638-B1BA-CEEB3E3C1842}"/>
              </a:ext>
            </a:extLst>
          </p:cNvPr>
          <p:cNvPicPr>
            <a:picLocks noChangeAspect="1"/>
          </p:cNvPicPr>
          <p:nvPr/>
        </p:nvPicPr>
        <p:blipFill>
          <a:blip r:embed="rId6"/>
          <a:stretch>
            <a:fillRect/>
          </a:stretch>
        </p:blipFill>
        <p:spPr>
          <a:xfrm>
            <a:off x="1300281" y="2442022"/>
            <a:ext cx="995003" cy="1007760"/>
          </a:xfrm>
          <a:prstGeom prst="rect">
            <a:avLst/>
          </a:prstGeom>
        </p:spPr>
      </p:pic>
      <p:pic>
        <p:nvPicPr>
          <p:cNvPr id="15" name="Google Shape;327;p14" descr="Screen Shot 2019-10-08 at 5.14.15 PM.png">
            <a:extLst>
              <a:ext uri="{FF2B5EF4-FFF2-40B4-BE49-F238E27FC236}">
                <a16:creationId xmlns:a16="http://schemas.microsoft.com/office/drawing/2014/main" id="{162E031D-B339-4E20-99D8-DA68BD6284C1}"/>
              </a:ext>
            </a:extLst>
          </p:cNvPr>
          <p:cNvPicPr preferRelativeResize="0"/>
          <p:nvPr/>
        </p:nvPicPr>
        <p:blipFill rotWithShape="1">
          <a:blip r:embed="rId7">
            <a:alphaModFix/>
          </a:blip>
          <a:srcRect/>
          <a:stretch/>
        </p:blipFill>
        <p:spPr>
          <a:xfrm>
            <a:off x="4701758" y="3925623"/>
            <a:ext cx="1313978" cy="1077034"/>
          </a:xfrm>
          <a:prstGeom prst="rect">
            <a:avLst/>
          </a:prstGeom>
          <a:noFill/>
          <a:ln>
            <a:noFill/>
          </a:ln>
        </p:spPr>
      </p:pic>
    </p:spTree>
    <p:extLst>
      <p:ext uri="{BB962C8B-B14F-4D97-AF65-F5344CB8AC3E}">
        <p14:creationId xmlns:p14="http://schemas.microsoft.com/office/powerpoint/2010/main" val="2576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7A6AC4B5-7717-4E03-9444-B72C4FEF7151}"/>
              </a:ext>
            </a:extLst>
          </p:cNvPr>
          <p:cNvSpPr>
            <a:spLocks noGrp="1"/>
          </p:cNvSpPr>
          <p:nvPr>
            <p:ph sz="half" idx="1"/>
          </p:nvPr>
        </p:nvSpPr>
        <p:spPr>
          <a:xfrm>
            <a:off x="267129" y="229414"/>
            <a:ext cx="6076521" cy="2306846"/>
          </a:xfrm>
        </p:spPr>
        <p:txBody>
          <a:bodyPr>
            <a:normAutofit/>
          </a:bodyPr>
          <a:lstStyle/>
          <a:p>
            <a:pPr marL="50800" indent="0" algn="ctr" rtl="1">
              <a:buNone/>
            </a:pPr>
            <a:r>
              <a:rPr lang="ar-LB" sz="3200" dirty="0"/>
              <a:t>المعيار 3:</a:t>
            </a:r>
          </a:p>
          <a:p>
            <a:pPr marL="50800" indent="0" algn="r" rtl="1">
              <a:buNone/>
            </a:pPr>
            <a:r>
              <a:rPr lang="ar-LB" dirty="0"/>
              <a:t>"</a:t>
            </a:r>
            <a:r>
              <a:rPr lang="ar-SA" dirty="0"/>
              <a:t>تتم مناصرة مسائل حماية الطفل والتواصل فيها مع احترام لكرامة الأطفال ومصالحهم الفضلى وسلامتهم.</a:t>
            </a:r>
            <a:r>
              <a:rPr lang="ar-LB" dirty="0"/>
              <a:t>"</a:t>
            </a:r>
            <a:endParaRPr lang="en-US" dirty="0"/>
          </a:p>
        </p:txBody>
      </p:sp>
      <p:sp>
        <p:nvSpPr>
          <p:cNvPr id="9" name="ZoneTexte 8">
            <a:extLst>
              <a:ext uri="{FF2B5EF4-FFF2-40B4-BE49-F238E27FC236}">
                <a16:creationId xmlns:a16="http://schemas.microsoft.com/office/drawing/2014/main" id="{572F60FB-6B88-4C0C-A1EB-7A0853EB6B5C}"/>
              </a:ext>
            </a:extLst>
          </p:cNvPr>
          <p:cNvSpPr txBox="1"/>
          <p:nvPr/>
        </p:nvSpPr>
        <p:spPr>
          <a:xfrm>
            <a:off x="6343650" y="1382837"/>
            <a:ext cx="4853086" cy="4647426"/>
          </a:xfrm>
          <a:prstGeom prst="rect">
            <a:avLst/>
          </a:prstGeom>
          <a:noFill/>
        </p:spPr>
        <p:txBody>
          <a:bodyPr wrap="square">
            <a:spAutoFit/>
          </a:bodyPr>
          <a:lstStyle/>
          <a:p>
            <a:pPr marL="285750" indent="-285750" algn="ctr" rtl="1">
              <a:buFont typeface="Arial" panose="020B0604020202020204" pitchFamily="34" charset="0"/>
              <a:buChar char="•"/>
            </a:pPr>
            <a:r>
              <a:rPr lang="ar-LB" sz="2800" dirty="0"/>
              <a:t>عمليات تواصل / مناصرة حمائية وآمنة: </a:t>
            </a:r>
          </a:p>
          <a:p>
            <a:pPr marL="457200" indent="-457200" algn="ctr" rtl="1">
              <a:buFont typeface="Wingdings" panose="05000000000000000000" pitchFamily="2" charset="2"/>
              <a:buChar char="ü"/>
            </a:pPr>
            <a:r>
              <a:rPr lang="ar-LB" sz="2400" dirty="0"/>
              <a:t>مختبرة ميدانيًا</a:t>
            </a:r>
          </a:p>
          <a:p>
            <a:pPr marL="457200" indent="-457200" algn="ctr" rtl="1">
              <a:buFont typeface="Wingdings" panose="05000000000000000000" pitchFamily="2" charset="2"/>
              <a:buChar char="ü"/>
            </a:pPr>
            <a:r>
              <a:rPr lang="ar-LB" sz="2400" dirty="0"/>
              <a:t>مكيفة وفقًا للسياق</a:t>
            </a:r>
          </a:p>
          <a:p>
            <a:pPr marL="457200" indent="-457200" algn="ctr" rtl="1">
              <a:buFont typeface="Wingdings" panose="05000000000000000000" pitchFamily="2" charset="2"/>
              <a:buChar char="ü"/>
            </a:pPr>
            <a:r>
              <a:rPr lang="ar-LB" sz="2400" dirty="0"/>
              <a:t>شاملة </a:t>
            </a:r>
          </a:p>
          <a:p>
            <a:pPr marL="457200" indent="-457200" algn="ctr" rtl="1">
              <a:buFont typeface="Wingdings" panose="05000000000000000000" pitchFamily="2" charset="2"/>
              <a:buChar char="ü"/>
            </a:pPr>
            <a:r>
              <a:rPr lang="ar-LB" sz="2400" dirty="0"/>
              <a:t>يمكن الوصول إليها</a:t>
            </a:r>
          </a:p>
          <a:p>
            <a:pPr marL="457200" indent="-457200" algn="ctr" rtl="1">
              <a:buFont typeface="Wingdings" panose="05000000000000000000" pitchFamily="2" charset="2"/>
              <a:buChar char="ü"/>
            </a:pPr>
            <a:r>
              <a:rPr lang="ar-LB" sz="2400" dirty="0"/>
              <a:t>يمكن فهمها</a:t>
            </a:r>
          </a:p>
          <a:p>
            <a:pPr marL="457200" indent="-457200" algn="ctr" rtl="1">
              <a:buFont typeface="Wingdings" panose="05000000000000000000" pitchFamily="2" charset="2"/>
              <a:buChar char="ü"/>
            </a:pPr>
            <a:r>
              <a:rPr lang="ar-LB" sz="2400" dirty="0"/>
              <a:t>مفيدة</a:t>
            </a:r>
          </a:p>
          <a:p>
            <a:pPr marL="457200" indent="-457200" algn="ctr" rtl="1">
              <a:buFont typeface="Wingdings" panose="05000000000000000000" pitchFamily="2" charset="2"/>
              <a:buChar char="ü"/>
            </a:pPr>
            <a:r>
              <a:rPr lang="ar-LB" sz="2400" dirty="0"/>
              <a:t>واقعية</a:t>
            </a:r>
          </a:p>
          <a:p>
            <a:pPr marL="457200" indent="-457200" algn="ctr" rtl="1">
              <a:buFont typeface="Wingdings" panose="05000000000000000000" pitchFamily="2" charset="2"/>
              <a:buChar char="ü"/>
            </a:pPr>
            <a:r>
              <a:rPr lang="ar-LB" sz="2400" dirty="0"/>
              <a:t>مقنعة</a:t>
            </a:r>
          </a:p>
          <a:p>
            <a:pPr marL="342900" indent="-342900" algn="ctr" rtl="1">
              <a:buFont typeface="Arial" panose="020B0604020202020204" pitchFamily="34" charset="0"/>
              <a:buChar char="•"/>
            </a:pPr>
            <a:r>
              <a:rPr lang="ar-LB" sz="2400" dirty="0"/>
              <a:t>الجهات الفاعلة الرسمية وغير الرسمية، المحلية والوطنية</a:t>
            </a:r>
            <a:endParaRPr lang="fr-FR" sz="2400" dirty="0"/>
          </a:p>
        </p:txBody>
      </p:sp>
      <p:sp>
        <p:nvSpPr>
          <p:cNvPr id="6" name="ZoneTexte 5">
            <a:extLst>
              <a:ext uri="{FF2B5EF4-FFF2-40B4-BE49-F238E27FC236}">
                <a16:creationId xmlns:a16="http://schemas.microsoft.com/office/drawing/2014/main" id="{E7603A2C-D7E4-4BB9-8487-0157BA9979DD}"/>
              </a:ext>
            </a:extLst>
          </p:cNvPr>
          <p:cNvSpPr txBox="1"/>
          <p:nvPr/>
        </p:nvSpPr>
        <p:spPr>
          <a:xfrm>
            <a:off x="777508" y="5812722"/>
            <a:ext cx="3504939" cy="954107"/>
          </a:xfrm>
          <a:prstGeom prst="rect">
            <a:avLst/>
          </a:prstGeom>
          <a:noFill/>
        </p:spPr>
        <p:txBody>
          <a:bodyPr wrap="square">
            <a:spAutoFit/>
          </a:bodyPr>
          <a:lstStyle/>
          <a:p>
            <a:pPr algn="r"/>
            <a:r>
              <a:rPr lang="ar-LB" sz="2800" dirty="0">
                <a:latin typeface="Ink Free" panose="03080402000500000000" pitchFamily="66" charset="0"/>
              </a:rPr>
              <a:t>ماذا نعني بمواد التواصل؟</a:t>
            </a:r>
            <a:endParaRPr lang="fr-FR" sz="2800" dirty="0">
              <a:latin typeface="Ink Free" panose="03080402000500000000" pitchFamily="66" charset="0"/>
            </a:endParaRPr>
          </a:p>
          <a:p>
            <a:pPr algn="r"/>
            <a:r>
              <a:rPr lang="en-US" sz="2800" dirty="0">
                <a:latin typeface="Ink Free" panose="03080402000500000000" pitchFamily="66" charset="0"/>
                <a:ea typeface="Arial"/>
                <a:cs typeface="Arial"/>
                <a:sym typeface="Arial"/>
              </a:rPr>
              <a:t> </a:t>
            </a:r>
          </a:p>
        </p:txBody>
      </p:sp>
      <p:grpSp>
        <p:nvGrpSpPr>
          <p:cNvPr id="7" name="Groupe 6">
            <a:extLst>
              <a:ext uri="{FF2B5EF4-FFF2-40B4-BE49-F238E27FC236}">
                <a16:creationId xmlns:a16="http://schemas.microsoft.com/office/drawing/2014/main" id="{9C4EAC57-BBCD-475B-938B-DEE5600339EA}"/>
              </a:ext>
            </a:extLst>
          </p:cNvPr>
          <p:cNvGrpSpPr/>
          <p:nvPr/>
        </p:nvGrpSpPr>
        <p:grpSpPr>
          <a:xfrm rot="19602894">
            <a:off x="236524" y="5638865"/>
            <a:ext cx="979340" cy="1040548"/>
            <a:chOff x="10883591" y="5571442"/>
            <a:chExt cx="979340" cy="1040548"/>
          </a:xfrm>
        </p:grpSpPr>
        <p:pic>
          <p:nvPicPr>
            <p:cNvPr id="8" name="Image 7">
              <a:extLst>
                <a:ext uri="{FF2B5EF4-FFF2-40B4-BE49-F238E27FC236}">
                  <a16:creationId xmlns:a16="http://schemas.microsoft.com/office/drawing/2014/main" id="{099A649C-55E4-434E-9408-E894D999EFA8}"/>
                </a:ext>
              </a:extLst>
            </p:cNvPr>
            <p:cNvPicPr>
              <a:picLocks noChangeAspect="1"/>
            </p:cNvPicPr>
            <p:nvPr/>
          </p:nvPicPr>
          <p:blipFill>
            <a:blip r:embed="rId3"/>
            <a:stretch>
              <a:fillRect/>
            </a:stretch>
          </p:blipFill>
          <p:spPr>
            <a:xfrm>
              <a:off x="10883591" y="5571442"/>
              <a:ext cx="979340" cy="1040548"/>
            </a:xfrm>
            <a:prstGeom prst="rect">
              <a:avLst/>
            </a:prstGeom>
          </p:spPr>
        </p:pic>
        <p:pic>
          <p:nvPicPr>
            <p:cNvPr id="10" name="Graphique 9" descr="Point d’interrogation">
              <a:extLst>
                <a:ext uri="{FF2B5EF4-FFF2-40B4-BE49-F238E27FC236}">
                  <a16:creationId xmlns:a16="http://schemas.microsoft.com/office/drawing/2014/main" id="{7BE15F6B-0DBC-4737-8D98-E5FE210867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05748" y="5727562"/>
              <a:ext cx="735026" cy="735026"/>
            </a:xfrm>
            <a:prstGeom prst="rect">
              <a:avLst/>
            </a:prstGeom>
          </p:spPr>
        </p:pic>
      </p:grpSp>
      <p:pic>
        <p:nvPicPr>
          <p:cNvPr id="12" name="Picture 11">
            <a:extLst>
              <a:ext uri="{FF2B5EF4-FFF2-40B4-BE49-F238E27FC236}">
                <a16:creationId xmlns:a16="http://schemas.microsoft.com/office/drawing/2014/main" id="{40E4D8D1-C634-40D4-B9D5-3D311A4577C4}"/>
              </a:ext>
            </a:extLst>
          </p:cNvPr>
          <p:cNvPicPr>
            <a:picLocks noChangeAspect="1"/>
          </p:cNvPicPr>
          <p:nvPr/>
        </p:nvPicPr>
        <p:blipFill>
          <a:blip r:embed="rId6"/>
          <a:srcRect/>
          <a:stretch/>
        </p:blipFill>
        <p:spPr>
          <a:xfrm>
            <a:off x="2328331" y="2561417"/>
            <a:ext cx="1954116" cy="26998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9"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80D4C1-5DCB-4DFC-BA81-6BB832401D3D}"/>
              </a:ext>
            </a:extLst>
          </p:cNvPr>
          <p:cNvSpPr>
            <a:spLocks noGrp="1"/>
          </p:cNvSpPr>
          <p:nvPr>
            <p:ph type="title"/>
          </p:nvPr>
        </p:nvSpPr>
        <p:spPr/>
        <p:txBody>
          <a:bodyPr/>
          <a:lstStyle/>
          <a:p>
            <a:pPr algn="r" rtl="1"/>
            <a:r>
              <a:rPr lang="ar-LB" dirty="0"/>
              <a:t>مشاركة الأطفال</a:t>
            </a:r>
            <a:endParaRPr lang="fr-FR" dirty="0"/>
          </a:p>
        </p:txBody>
      </p:sp>
      <p:sp>
        <p:nvSpPr>
          <p:cNvPr id="3" name="Espace réservé du contenu 2">
            <a:extLst>
              <a:ext uri="{FF2B5EF4-FFF2-40B4-BE49-F238E27FC236}">
                <a16:creationId xmlns:a16="http://schemas.microsoft.com/office/drawing/2014/main" id="{D455275B-A0E6-4AEF-A9EC-970C4B097469}"/>
              </a:ext>
            </a:extLst>
          </p:cNvPr>
          <p:cNvSpPr>
            <a:spLocks noGrp="1"/>
          </p:cNvSpPr>
          <p:nvPr>
            <p:ph sz="half" idx="1"/>
          </p:nvPr>
        </p:nvSpPr>
        <p:spPr>
          <a:xfrm>
            <a:off x="6490854" y="1890569"/>
            <a:ext cx="5181600" cy="4351338"/>
          </a:xfrm>
        </p:spPr>
        <p:txBody>
          <a:bodyPr>
            <a:normAutofit/>
          </a:bodyPr>
          <a:lstStyle/>
          <a:p>
            <a:pPr marL="50800" indent="0" algn="r" rtl="1">
              <a:buNone/>
            </a:pPr>
            <a:r>
              <a:rPr lang="ar-LB" sz="2800" b="1" dirty="0">
                <a:solidFill>
                  <a:schemeClr val="bg2"/>
                </a:solidFill>
              </a:rPr>
              <a:t>القيام بما يلي:</a:t>
            </a:r>
          </a:p>
          <a:p>
            <a:pPr algn="r" rtl="1">
              <a:buFontTx/>
              <a:buChar char="-"/>
            </a:pPr>
            <a:r>
              <a:rPr lang="ar-LB" sz="2800" b="1" dirty="0">
                <a:solidFill>
                  <a:schemeClr val="bg2"/>
                </a:solidFill>
              </a:rPr>
              <a:t>تعزيز السلوك الحمائي والآمن</a:t>
            </a:r>
          </a:p>
          <a:p>
            <a:pPr algn="r" rtl="1">
              <a:buFontTx/>
              <a:buChar char="-"/>
            </a:pPr>
            <a:r>
              <a:rPr lang="ar-LB" sz="2800" b="1" dirty="0">
                <a:solidFill>
                  <a:schemeClr val="bg2"/>
                </a:solidFill>
              </a:rPr>
              <a:t>ضمان الإنصاف</a:t>
            </a:r>
          </a:p>
          <a:p>
            <a:pPr algn="r" rtl="1">
              <a:buFontTx/>
              <a:buChar char="-"/>
            </a:pPr>
            <a:r>
              <a:rPr lang="ar-LB" sz="2800" b="1" dirty="0">
                <a:solidFill>
                  <a:schemeClr val="bg2"/>
                </a:solidFill>
              </a:rPr>
              <a:t>التشديد على القدرات والإمكانات والمرونة</a:t>
            </a:r>
          </a:p>
          <a:p>
            <a:pPr algn="r" rtl="1">
              <a:buFontTx/>
              <a:buChar char="-"/>
            </a:pPr>
            <a:r>
              <a:rPr lang="ar-LB" sz="2800" b="1" dirty="0">
                <a:solidFill>
                  <a:schemeClr val="bg2"/>
                </a:solidFill>
              </a:rPr>
              <a:t>إجراء عمليات تقييم للمخاطر </a:t>
            </a:r>
          </a:p>
          <a:p>
            <a:pPr algn="r" rtl="1">
              <a:buFontTx/>
              <a:buChar char="-"/>
            </a:pPr>
            <a:r>
              <a:rPr lang="ar-LB" sz="2800" b="1" dirty="0">
                <a:solidFill>
                  <a:schemeClr val="bg2"/>
                </a:solidFill>
              </a:rPr>
              <a:t>ضمان الموافقة المستنيرة/القبول المستنير</a:t>
            </a:r>
            <a:endParaRPr lang="fr-FR" sz="2800" b="1" dirty="0">
              <a:solidFill>
                <a:schemeClr val="bg2"/>
              </a:solidFill>
            </a:endParaRPr>
          </a:p>
        </p:txBody>
      </p:sp>
      <p:sp>
        <p:nvSpPr>
          <p:cNvPr id="4" name="Espace réservé du contenu 3">
            <a:extLst>
              <a:ext uri="{FF2B5EF4-FFF2-40B4-BE49-F238E27FC236}">
                <a16:creationId xmlns:a16="http://schemas.microsoft.com/office/drawing/2014/main" id="{94685824-B470-448E-B3F8-255A3D96CB7C}"/>
              </a:ext>
            </a:extLst>
          </p:cNvPr>
          <p:cNvSpPr>
            <a:spLocks noGrp="1"/>
          </p:cNvSpPr>
          <p:nvPr>
            <p:ph sz="half" idx="2"/>
          </p:nvPr>
        </p:nvSpPr>
        <p:spPr>
          <a:xfrm>
            <a:off x="914400" y="1890569"/>
            <a:ext cx="5181600" cy="4351338"/>
          </a:xfrm>
        </p:spPr>
        <p:txBody>
          <a:bodyPr>
            <a:normAutofit/>
          </a:bodyPr>
          <a:lstStyle/>
          <a:p>
            <a:pPr marL="50800" indent="0" algn="r" rtl="1">
              <a:buNone/>
            </a:pPr>
            <a:r>
              <a:rPr lang="ar-LB" b="1" dirty="0">
                <a:solidFill>
                  <a:schemeClr val="bg2"/>
                </a:solidFill>
              </a:rPr>
              <a:t>عدم القيام بما يلي:</a:t>
            </a:r>
          </a:p>
          <a:p>
            <a:pPr algn="r" rtl="1">
              <a:buFontTx/>
              <a:buChar char="-"/>
            </a:pPr>
            <a:r>
              <a:rPr lang="ar-LB" b="1" dirty="0">
                <a:solidFill>
                  <a:schemeClr val="bg2"/>
                </a:solidFill>
              </a:rPr>
              <a:t>اعتبارات التنوع</a:t>
            </a:r>
          </a:p>
          <a:p>
            <a:pPr algn="r" rtl="1">
              <a:buFontTx/>
              <a:buChar char="-"/>
            </a:pPr>
            <a:r>
              <a:rPr lang="ar-LB" b="1" dirty="0">
                <a:solidFill>
                  <a:schemeClr val="bg2"/>
                </a:solidFill>
              </a:rPr>
              <a:t>تقديم الأطفال على أنهم ضحايا أو متلقون غير فاعلين للمساعدة</a:t>
            </a:r>
          </a:p>
          <a:p>
            <a:pPr algn="r" rtl="1">
              <a:buFontTx/>
              <a:buChar char="-"/>
            </a:pPr>
            <a:r>
              <a:rPr lang="ar-LB" b="1" dirty="0">
                <a:solidFill>
                  <a:schemeClr val="bg2"/>
                </a:solidFill>
              </a:rPr>
              <a:t>رفع مستوى التوقعات</a:t>
            </a:r>
          </a:p>
          <a:p>
            <a:pPr algn="r" rtl="1">
              <a:buFontTx/>
              <a:buChar char="-"/>
            </a:pPr>
            <a:r>
              <a:rPr lang="ar-LB" b="1" dirty="0">
                <a:solidFill>
                  <a:schemeClr val="bg2"/>
                </a:solidFill>
              </a:rPr>
              <a:t>إجبار الأطفال على المشاركة</a:t>
            </a:r>
            <a:endParaRPr lang="fr-FR" b="1" dirty="0">
              <a:solidFill>
                <a:schemeClr val="bg2"/>
              </a:solidFill>
            </a:endParaRPr>
          </a:p>
        </p:txBody>
      </p:sp>
    </p:spTree>
    <p:extLst>
      <p:ext uri="{BB962C8B-B14F-4D97-AF65-F5344CB8AC3E}">
        <p14:creationId xmlns:p14="http://schemas.microsoft.com/office/powerpoint/2010/main" val="408069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7270272" y="147914"/>
            <a:ext cx="3923729" cy="1325563"/>
          </a:xfrm>
        </p:spPr>
        <p:txBody>
          <a:bodyPr rtlCol="1"/>
          <a:lstStyle/>
          <a:p>
            <a:pPr rtl="1"/>
            <a:r>
              <a:rPr lang="ar" dirty="0"/>
              <a:t>أمثلة من المنطقة</a:t>
            </a:r>
          </a:p>
        </p:txBody>
      </p:sp>
      <p:sp>
        <p:nvSpPr>
          <p:cNvPr id="3" name="TextBox 2">
            <a:extLst>
              <a:ext uri="{FF2B5EF4-FFF2-40B4-BE49-F238E27FC236}">
                <a16:creationId xmlns:a16="http://schemas.microsoft.com/office/drawing/2014/main" id="{9752340E-A3E7-AB4C-BA0B-7E84A308FB1E}"/>
              </a:ext>
            </a:extLst>
          </p:cNvPr>
          <p:cNvSpPr txBox="1"/>
          <p:nvPr/>
        </p:nvSpPr>
        <p:spPr>
          <a:xfrm>
            <a:off x="4648200" y="4115301"/>
            <a:ext cx="2869973"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3</a:t>
            </a:r>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098" name="Picture 2" descr="Indonesia outline map vector illustration">
            <a:extLst>
              <a:ext uri="{FF2B5EF4-FFF2-40B4-BE49-F238E27FC236}">
                <a16:creationId xmlns:a16="http://schemas.microsoft.com/office/drawing/2014/main" id="{6B39CE52-5A3E-C846-8C42-7FB5C81992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43" b="14100"/>
          <a:stretch/>
        </p:blipFill>
        <p:spPr bwMode="auto">
          <a:xfrm>
            <a:off x="8114210" y="1956428"/>
            <a:ext cx="3344092" cy="13728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F4B64C4-5BF2-AE41-AF73-C3A91C2237FD}"/>
              </a:ext>
            </a:extLst>
          </p:cNvPr>
          <p:cNvSpPr txBox="1"/>
          <p:nvPr/>
        </p:nvSpPr>
        <p:spPr>
          <a:xfrm>
            <a:off x="7766074" y="3804819"/>
            <a:ext cx="4153989"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3</a:t>
            </a:r>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102" name="Picture 6" descr="Nepal Map Outline Png #1438897 - PNG Images - PNGio">
            <a:extLst>
              <a:ext uri="{FF2B5EF4-FFF2-40B4-BE49-F238E27FC236}">
                <a16:creationId xmlns:a16="http://schemas.microsoft.com/office/drawing/2014/main" id="{51F77D7A-9812-1B49-A2DE-3B2CA1819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37" y="1711264"/>
            <a:ext cx="3235962" cy="16179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A1A334-6B7B-4644-A374-008FFE228989}"/>
              </a:ext>
            </a:extLst>
          </p:cNvPr>
          <p:cNvSpPr txBox="1"/>
          <p:nvPr/>
        </p:nvSpPr>
        <p:spPr>
          <a:xfrm>
            <a:off x="566421" y="3429000"/>
            <a:ext cx="3457668"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3</a:t>
            </a:r>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104" name="Picture 8" descr="Outline Map of Myanmar | Free Vector Maps">
            <a:extLst>
              <a:ext uri="{FF2B5EF4-FFF2-40B4-BE49-F238E27FC236}">
                <a16:creationId xmlns:a16="http://schemas.microsoft.com/office/drawing/2014/main" id="{E53636B5-7DFF-A642-8E1C-805CAF37BD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619" r="22095"/>
          <a:stretch/>
        </p:blipFill>
        <p:spPr bwMode="auto">
          <a:xfrm>
            <a:off x="5134563" y="1217419"/>
            <a:ext cx="2135710" cy="2845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199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7819731" cy="1325563"/>
          </a:xfrm>
          <a:prstGeom prst="rect">
            <a:avLst/>
          </a:prstGeom>
          <a:noFill/>
          <a:ln>
            <a:noFill/>
          </a:ln>
        </p:spPr>
        <p:txBody>
          <a:bodyPr spcFirstLastPara="1" wrap="square" lIns="91425" tIns="45700" rIns="91425" bIns="45700" rtlCol="1" anchor="ctr" anchorCtr="0">
            <a:normAutofit/>
          </a:bodyPr>
          <a:lstStyle/>
          <a:p>
            <a:pPr marL="0" lvl="0" indent="0" rtl="1">
              <a:lnSpc>
                <a:spcPct val="90000"/>
              </a:lnSpc>
              <a:spcBef>
                <a:spcPts val="0"/>
              </a:spcBef>
              <a:spcAft>
                <a:spcPts val="0"/>
              </a:spcAft>
              <a:buClr>
                <a:schemeClr val="accent4"/>
              </a:buClr>
              <a:buSzPts val="3600"/>
              <a:buFont typeface="Helvetica Neue"/>
              <a:buNone/>
            </a:pPr>
            <a:r>
              <a:rPr lang="ar" sz="4100" dirty="0"/>
              <a:t>هل تحتاجون إلى أكثر من النسخة الورقية؟</a:t>
            </a:r>
            <a:endParaRPr sz="4100" dirty="0"/>
          </a:p>
        </p:txBody>
      </p:sp>
      <p:sp>
        <p:nvSpPr>
          <p:cNvPr id="469" name="Google Shape;469;p25"/>
          <p:cNvSpPr txBox="1">
            <a:spLocks noGrp="1"/>
          </p:cNvSpPr>
          <p:nvPr>
            <p:ph sz="half" idx="1"/>
          </p:nvPr>
        </p:nvSpPr>
        <p:spPr>
          <a:xfrm>
            <a:off x="3814354" y="1367983"/>
            <a:ext cx="4686179" cy="5268792"/>
          </a:xfrm>
          <a:prstGeom prst="rect">
            <a:avLst/>
          </a:prstGeom>
          <a:noFill/>
          <a:ln>
            <a:noFill/>
          </a:ln>
        </p:spPr>
        <p:txBody>
          <a:bodyPr spcFirstLastPara="1" wrap="square" lIns="91425" tIns="45700" rIns="91425" bIns="45700" rtlCol="1" anchor="t" anchorCtr="0">
            <a:noAutofit/>
          </a:bodyPr>
          <a:lstStyle/>
          <a:p>
            <a:pPr marL="0" lvl="0" indent="0" algn="r" rtl="1">
              <a:spcAft>
                <a:spcPts val="1200"/>
              </a:spcAft>
              <a:buSzPts val="2800"/>
              <a:buNone/>
            </a:pPr>
            <a:r>
              <a:rPr lang="ar" sz="2400" dirty="0"/>
              <a:t>على موقع التحالف الإلكتروني</a:t>
            </a:r>
          </a:p>
          <a:p>
            <a:pPr marL="985838" lvl="1" indent="-312738" algn="r" rtl="1">
              <a:buFont typeface="Wingdings" pitchFamily="2" charset="2"/>
              <a:buChar char="Ø"/>
            </a:pPr>
            <a:r>
              <a:rPr lang="ar" sz="1600" dirty="0"/>
              <a:t>نسخة PDF</a:t>
            </a:r>
          </a:p>
          <a:p>
            <a:pPr marL="985838" lvl="1" indent="-312738" algn="r" rtl="1">
              <a:buFont typeface="Wingdings" pitchFamily="2" charset="2"/>
              <a:buChar char="Ø"/>
            </a:pPr>
            <a:r>
              <a:rPr lang="ar" sz="1600" dirty="0"/>
              <a:t>ملف مواد الإحاطة والتنفيذ </a:t>
            </a:r>
          </a:p>
          <a:p>
            <a:pPr marL="985838" lvl="1" indent="-312738" algn="r" rtl="1">
              <a:buFont typeface="Wingdings" pitchFamily="2" charset="2"/>
              <a:buChar char="Ø"/>
            </a:pPr>
            <a:r>
              <a:rPr lang="ar" sz="1600" dirty="0"/>
              <a:t>ملخّص من 25 صفحة </a:t>
            </a:r>
          </a:p>
          <a:p>
            <a:pPr marL="985838" lvl="1" indent="-312738" algn="r" rtl="1">
              <a:buFont typeface="Wingdings" pitchFamily="2" charset="2"/>
              <a:buChar char="Ø"/>
            </a:pPr>
            <a:r>
              <a:rPr lang="ar" sz="1600" dirty="0"/>
              <a:t>دورة تدريبية إلكترونية </a:t>
            </a:r>
          </a:p>
          <a:p>
            <a:pPr marL="985838" lvl="1" indent="-312738" algn="r" rtl="1">
              <a:buFont typeface="Wingdings" pitchFamily="2" charset="2"/>
              <a:buChar char="Ø"/>
            </a:pPr>
            <a:r>
              <a:rPr lang="ar" sz="1600" dirty="0"/>
              <a:t>أفلام فيديو على قناة يوتيوب</a:t>
            </a:r>
          </a:p>
          <a:p>
            <a:pPr marL="985838" lvl="1" indent="-312738" algn="r" rtl="1">
              <a:buFont typeface="Wingdings" pitchFamily="2" charset="2"/>
              <a:buChar char="Ø"/>
            </a:pPr>
            <a:r>
              <a:rPr lang="ar" sz="1600" dirty="0"/>
              <a:t>معرض للمعايير مع رسومات</a:t>
            </a:r>
          </a:p>
          <a:p>
            <a:pPr marL="9525" lvl="1" indent="0" algn="r" rtl="1">
              <a:spcBef>
                <a:spcPts val="1200"/>
              </a:spcBef>
              <a:buNone/>
              <a:tabLst>
                <a:tab pos="703263" algn="l"/>
              </a:tabLst>
            </a:pPr>
            <a:r>
              <a:rPr lang="ar" sz="2000" dirty="0">
                <a:solidFill>
                  <a:srgbClr val="00B0F0"/>
                </a:solidFill>
              </a:rPr>
              <a:t>	👉</a:t>
            </a:r>
            <a:r>
              <a:rPr lang="ar" sz="1600" dirty="0">
                <a:solidFill>
                  <a:srgbClr val="00B0F0"/>
                </a:solidFill>
              </a:rPr>
              <a:t>  </a:t>
            </a:r>
            <a:r>
              <a:rPr lang="ar" sz="1600" dirty="0">
                <a:solidFill>
                  <a:srgbClr val="00B0F0"/>
                </a:solidFill>
                <a:hlinkClick r:id="rId3"/>
              </a:rPr>
              <a:t>  www.AllianceCPHA.org</a:t>
            </a:r>
            <a:endParaRPr lang="en-GB" sz="1600" dirty="0">
              <a:solidFill>
                <a:srgbClr val="00B0F0"/>
              </a:solidFill>
            </a:endParaRPr>
          </a:p>
          <a:p>
            <a:pPr marL="9525" lvl="1" indent="0" algn="r" rtl="1">
              <a:spcBef>
                <a:spcPts val="1200"/>
              </a:spcBef>
              <a:buNone/>
              <a:tabLst>
                <a:tab pos="703263" algn="l"/>
              </a:tabLst>
            </a:pPr>
            <a:r>
              <a:rPr lang="ar" sz="2400" dirty="0"/>
              <a:t>على الموقع الإلكتروني الخاص بشراكة المعايير الإنسانية  </a:t>
            </a:r>
          </a:p>
          <a:p>
            <a:pPr marL="985838" lvl="1" indent="-322263" algn="r" rtl="1">
              <a:buFont typeface="Wingdings" pitchFamily="2" charset="2"/>
              <a:buChar char="Ø"/>
            </a:pPr>
            <a:r>
              <a:rPr lang="ar" sz="1600" dirty="0"/>
              <a:t>نسخة تفاعلية على شبكة الإنترنت </a:t>
            </a:r>
          </a:p>
          <a:p>
            <a:pPr marL="985838" lvl="1" indent="-322263" algn="r" rtl="1">
              <a:buFont typeface="Wingdings" pitchFamily="2" charset="2"/>
              <a:buChar char="Ø"/>
            </a:pPr>
            <a:r>
              <a:rPr lang="ar" sz="1600" dirty="0"/>
              <a:t>تطبيق شراكة المعايير الإنسانية للهواتف المحمولة والحواسيب اللوحية </a:t>
            </a:r>
          </a:p>
          <a:p>
            <a:pPr marL="0" indent="0" algn="r" rtl="1">
              <a:spcBef>
                <a:spcPts val="1200"/>
              </a:spcBef>
              <a:buSzPts val="2800"/>
              <a:buNone/>
              <a:tabLst>
                <a:tab pos="663575" algn="l"/>
              </a:tabLst>
            </a:pPr>
            <a:r>
              <a:rPr lang="ar" sz="1600" dirty="0">
                <a:solidFill>
                  <a:srgbClr val="00B0F0"/>
                </a:solidFill>
              </a:rPr>
              <a:t>	👉  www.HumanitarianStandardsPartnership.org</a:t>
            </a:r>
          </a:p>
          <a:p>
            <a:pPr marL="0" lvl="0" indent="0" algn="r" rtl="1">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3" name="Image 2">
            <a:extLst>
              <a:ext uri="{FF2B5EF4-FFF2-40B4-BE49-F238E27FC236}">
                <a16:creationId xmlns:a16="http://schemas.microsoft.com/office/drawing/2014/main" id="{4AE5CEF8-D68C-FD4C-A186-358E3B7F23B1}"/>
              </a:ext>
            </a:extLst>
          </p:cNvPr>
          <p:cNvPicPr>
            <a:picLocks noChangeAspect="1"/>
          </p:cNvPicPr>
          <p:nvPr/>
        </p:nvPicPr>
        <p:blipFill>
          <a:blip r:embed="rId5"/>
          <a:srcRect/>
          <a:stretch/>
        </p:blipFill>
        <p:spPr>
          <a:xfrm>
            <a:off x="10389247" y="3298017"/>
            <a:ext cx="1364026" cy="1432731"/>
          </a:xfrm>
          <a:prstGeom prst="rect">
            <a:avLst/>
          </a:prstGeom>
        </p:spPr>
      </p:pic>
      <p:pic>
        <p:nvPicPr>
          <p:cNvPr id="5" name="Picture 4">
            <a:extLst>
              <a:ext uri="{FF2B5EF4-FFF2-40B4-BE49-F238E27FC236}">
                <a16:creationId xmlns:a16="http://schemas.microsoft.com/office/drawing/2014/main" id="{ED7B8625-3BDD-4120-A6F9-736C441A4A82}"/>
              </a:ext>
            </a:extLst>
          </p:cNvPr>
          <p:cNvPicPr>
            <a:picLocks noChangeAspect="1"/>
          </p:cNvPicPr>
          <p:nvPr/>
        </p:nvPicPr>
        <p:blipFill>
          <a:blip r:embed="rId6"/>
          <a:srcRect/>
          <a:stretch/>
        </p:blipFill>
        <p:spPr>
          <a:xfrm rot="1026612">
            <a:off x="904876" y="2072447"/>
            <a:ext cx="1809750" cy="2500378"/>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727</TotalTime>
  <Words>2539</Words>
  <Application>Microsoft Macintosh PowerPoint</Application>
  <PresentationFormat>Panorámica</PresentationFormat>
  <Paragraphs>215</Paragraphs>
  <Slides>8</Slides>
  <Notes>8</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vt:i4>
      </vt:variant>
    </vt:vector>
  </HeadingPairs>
  <TitlesOfParts>
    <vt:vector size="12" baseType="lpstr">
      <vt:lpstr>Calibri</vt:lpstr>
      <vt:lpstr>Helvetica Neue</vt:lpstr>
      <vt:lpstr>Ink Free</vt:lpstr>
      <vt:lpstr>Office Theme</vt:lpstr>
      <vt:lpstr>المعايير الدنيا لحماية الطفل في العمل الإنساني  CPMS</vt:lpstr>
      <vt:lpstr>الهدف من المعايير </vt:lpstr>
      <vt:lpstr>Presentación de PowerPoint</vt:lpstr>
      <vt:lpstr>مقدمة عامة عن المعيار 3</vt:lpstr>
      <vt:lpstr>Presentación de PowerPoint</vt:lpstr>
      <vt:lpstr>مشاركة الأطفال</vt:lpstr>
      <vt:lpstr>أمثلة من المنطقة</vt:lpstr>
      <vt:lpstr>هل تحتاجون إلى أكثر من النسخة الورقية؟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CPMS Comms</cp:lastModifiedBy>
  <cp:revision>80</cp:revision>
  <dcterms:created xsi:type="dcterms:W3CDTF">2017-12-20T18:51:03Z</dcterms:created>
  <dcterms:modified xsi:type="dcterms:W3CDTF">2023-01-17T15:38:56Z</dcterms:modified>
</cp:coreProperties>
</file>