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87" r:id="rId2"/>
    <p:sldId id="262" r:id="rId3"/>
    <p:sldId id="265" r:id="rId4"/>
    <p:sldId id="288" r:id="rId5"/>
    <p:sldId id="261" r:id="rId6"/>
    <p:sldId id="259" r:id="rId7"/>
    <p:sldId id="289" r:id="rId8"/>
  </p:sldIdLst>
  <p:sldSz cx="12192000" cy="6858000"/>
  <p:notesSz cx="6858000" cy="9144000"/>
  <p:embeddedFontLst>
    <p:embeddedFont>
      <p:font typeface="Calibri" panose="020F0502020204030204" pitchFamily="34" charset="0"/>
      <p:regular r:id="rId10"/>
      <p:bold r:id="rId11"/>
      <p:italic r:id="rId12"/>
      <p:boldItalic r:id="rId13"/>
    </p:embeddedFont>
    <p:embeddedFont>
      <p:font typeface="Helvetica Neue" panose="020B0604020202020204" charset="0"/>
      <p:regular r:id="rId14"/>
      <p:bold r:id="rId15"/>
      <p:italic r:id="rId16"/>
      <p:boldItalic r:id="rId17"/>
    </p:embeddedFont>
    <p:embeddedFont>
      <p:font typeface="Ink Free" panose="03080402000500000000" pitchFamily="66" charset="0"/>
      <p:regular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12" clrIdx="0">
    <p:extLst>
      <p:ext uri="{19B8F6BF-5375-455C-9EA6-DF929625EA0E}">
        <p15:presenceInfo xmlns:p15="http://schemas.microsoft.com/office/powerpoint/2012/main" userId="f7ee976ae110c3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90"/>
    <p:restoredTop sz="55689" autoAdjust="0"/>
  </p:normalViewPr>
  <p:slideViewPr>
    <p:cSldViewPr snapToGrid="0">
      <p:cViewPr varScale="1">
        <p:scale>
          <a:sx n="37" d="100"/>
          <a:sy n="37" d="100"/>
        </p:scale>
        <p:origin x="192" y="40"/>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9" Type="http://schemas.openxmlformats.org/officeDocument/2006/relationships/presProps" Target="presProps.xml"/><Relationship Id="rId3" Type="http://schemas.openxmlformats.org/officeDocument/2006/relationships/slide" Target="slides/slide2.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7.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orehumanitarianstandard.org/the-standard"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lliancecpha.com/en/child-protection-online-library/child-protection-humanitarian-action-competency-framework-testin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humanitarianstandardspartnership.or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gn="l" rtl="0">
              <a:spcBef>
                <a:spcPts val="0"/>
              </a:spcBef>
              <a:spcAft>
                <a:spcPts val="0"/>
              </a:spcAft>
              <a:buNone/>
            </a:pPr>
            <a:r>
              <a:rPr lang="en-US" b="1" dirty="0"/>
              <a:t>Facilitators:</a:t>
            </a:r>
            <a:endParaRPr lang="en-US" dirty="0"/>
          </a:p>
          <a:p>
            <a:pPr marL="0" lvl="0" indent="0" algn="l" rtl="0">
              <a:spcBef>
                <a:spcPts val="0"/>
              </a:spcBef>
              <a:spcAft>
                <a:spcPts val="0"/>
              </a:spcAft>
              <a:buNone/>
            </a:pPr>
            <a:r>
              <a:rPr lang="en-US" i="1" dirty="0"/>
              <a:t>This briefing is </a:t>
            </a:r>
            <a:r>
              <a:rPr lang="en-US" i="1" u="sng" dirty="0"/>
              <a:t>for any potential user </a:t>
            </a:r>
            <a:r>
              <a:rPr lang="en-US" i="1" dirty="0"/>
              <a:t>of the CPMS. It is geared primarily toward child protection staff, so consider broadening some questions or providing more detail, if colleagues from other sectors join you.</a:t>
            </a:r>
            <a:endParaRPr lang="en-US" dirty="0"/>
          </a:p>
          <a:p>
            <a:pPr marL="0" lvl="0" indent="0" algn="l" rtl="0">
              <a:spcBef>
                <a:spcPts val="0"/>
              </a:spcBef>
              <a:spcAft>
                <a:spcPts val="0"/>
              </a:spcAft>
              <a:buNone/>
            </a:pPr>
            <a:endParaRPr lang="en-US" i="1" dirty="0"/>
          </a:p>
          <a:p>
            <a:pPr marL="0" lvl="0" indent="0" algn="l" rtl="0">
              <a:spcBef>
                <a:spcPts val="0"/>
              </a:spcBef>
              <a:spcAft>
                <a:spcPts val="0"/>
              </a:spcAft>
              <a:buNone/>
            </a:pPr>
            <a:r>
              <a:rPr lang="en-US" i="1" dirty="0"/>
              <a:t>It is assumed that the group is about 20 people and that everyone in the room knows each other (perhaps colleagues from your agency or the CP coordination group). if not, add 5 minutes for quick introductions.</a:t>
            </a:r>
            <a:endParaRPr lang="en-US" dirty="0"/>
          </a:p>
          <a:p>
            <a:pPr marL="0" lvl="0" indent="0" algn="l" rtl="0">
              <a:spcBef>
                <a:spcPts val="0"/>
              </a:spcBef>
              <a:spcAft>
                <a:spcPts val="0"/>
              </a:spcAft>
              <a:buNone/>
            </a:pPr>
            <a:endParaRPr lang="en-US" i="1" dirty="0"/>
          </a:p>
          <a:p>
            <a:pPr marL="0" lvl="0" indent="0" algn="l" rtl="0">
              <a:spcBef>
                <a:spcPts val="0"/>
              </a:spcBef>
              <a:spcAft>
                <a:spcPts val="0"/>
              </a:spcAft>
              <a:buNone/>
            </a:pPr>
            <a:r>
              <a:rPr lang="en-US" i="1" dirty="0">
                <a:latin typeface="Calibri" panose="020F0502020204030204" pitchFamily="34" charset="0"/>
                <a:cs typeface="Calibri" panose="020F0502020204030204" pitchFamily="34" charset="0"/>
              </a:rPr>
              <a:t>PREPARE: a flipchart with the </a:t>
            </a:r>
            <a:r>
              <a:rPr lang="en-US" b="1" i="1" dirty="0">
                <a:latin typeface="Calibri" panose="020F0502020204030204" pitchFamily="34" charset="0"/>
                <a:cs typeface="Calibri" panose="020F0502020204030204" pitchFamily="34" charset="0"/>
              </a:rPr>
              <a:t>objectives</a:t>
            </a:r>
            <a:r>
              <a:rPr lang="en-US" i="1" dirty="0">
                <a:latin typeface="Calibri" panose="020F0502020204030204" pitchFamily="34" charset="0"/>
                <a:cs typeface="Calibri" panose="020F0502020204030204" pitchFamily="34" charset="0"/>
              </a:rPr>
              <a:t> of the session</a:t>
            </a:r>
          </a:p>
          <a:p>
            <a:pPr marL="0" lvl="0" indent="0" algn="l" rtl="0">
              <a:spcBef>
                <a:spcPts val="0"/>
              </a:spcBef>
              <a:spcAft>
                <a:spcPts val="0"/>
              </a:spcAft>
              <a:buNone/>
            </a:pPr>
            <a:r>
              <a:rPr lang="en-US" b="0" i="0" dirty="0">
                <a:solidFill>
                  <a:srgbClr val="1B2733"/>
                </a:solidFill>
                <a:effectLst/>
                <a:latin typeface="Calibri" panose="020F0502020204030204" pitchFamily="34" charset="0"/>
                <a:cs typeface="Calibri" panose="020F0502020204030204" pitchFamily="34" charset="0"/>
              </a:rPr>
              <a:t>By the end of the session, participants will be able to:</a:t>
            </a:r>
            <a:endParaRPr lang="en-US" dirty="0">
              <a:latin typeface="Calibri" panose="020F0502020204030204" pitchFamily="34" charset="0"/>
              <a:cs typeface="Calibri" panose="020F0502020204030204" pitchFamily="34" charset="0"/>
            </a:endParaRPr>
          </a:p>
          <a:p>
            <a:pPr marL="171450" lvl="0" indent="-171450" algn="l" rtl="0">
              <a:spcBef>
                <a:spcPts val="0"/>
              </a:spcBef>
              <a:spcAft>
                <a:spcPts val="0"/>
              </a:spcAft>
              <a:buClr>
                <a:schemeClr val="dk1"/>
              </a:buClr>
              <a:buSzPts val="1200"/>
              <a:buFont typeface="Arial"/>
              <a:buChar char="•"/>
            </a:pPr>
            <a:r>
              <a:rPr lang="en-US" b="0" i="0" dirty="0">
                <a:solidFill>
                  <a:srgbClr val="1B2733"/>
                </a:solidFill>
                <a:effectLst/>
                <a:latin typeface="Calibri" panose="020F0502020204030204" pitchFamily="34" charset="0"/>
                <a:cs typeface="Calibri" panose="020F0502020204030204" pitchFamily="34" charset="0"/>
              </a:rPr>
              <a:t>Describe the content of Standard 2</a:t>
            </a:r>
          </a:p>
          <a:p>
            <a:pPr marL="171450" lvl="0" indent="-171450" algn="l" rtl="0">
              <a:spcBef>
                <a:spcPts val="0"/>
              </a:spcBef>
              <a:spcAft>
                <a:spcPts val="0"/>
              </a:spcAft>
              <a:buClr>
                <a:schemeClr val="dk1"/>
              </a:buClr>
              <a:buSzPts val="1200"/>
              <a:buFont typeface="Arial"/>
              <a:buChar char="•"/>
            </a:pPr>
            <a:r>
              <a:rPr lang="fr-FR" b="0" i="0" dirty="0" err="1">
                <a:solidFill>
                  <a:srgbClr val="1B2733"/>
                </a:solidFill>
                <a:effectLst/>
                <a:latin typeface="Calibri" panose="020F0502020204030204" pitchFamily="34" charset="0"/>
                <a:cs typeface="Calibri" panose="020F0502020204030204" pitchFamily="34" charset="0"/>
              </a:rPr>
              <a:t>Explain</a:t>
            </a:r>
            <a:r>
              <a:rPr lang="fr-FR" b="0" i="0" dirty="0">
                <a:solidFill>
                  <a:srgbClr val="1B2733"/>
                </a:solidFill>
                <a:effectLst/>
                <a:latin typeface="Calibri" panose="020F0502020204030204" pitchFamily="34" charset="0"/>
                <a:cs typeface="Calibri" panose="020F0502020204030204" pitchFamily="34" charset="0"/>
              </a:rPr>
              <a:t> </a:t>
            </a:r>
            <a:r>
              <a:rPr lang="en-US" b="0" i="0" dirty="0">
                <a:solidFill>
                  <a:srgbClr val="1B2733"/>
                </a:solidFill>
                <a:effectLst/>
                <a:latin typeface="Calibri" panose="020F0502020204030204" pitchFamily="34" charset="0"/>
                <a:cs typeface="Calibri" panose="020F0502020204030204" pitchFamily="34" charset="0"/>
              </a:rPr>
              <a:t>&amp; share its key messages</a:t>
            </a:r>
          </a:p>
          <a:p>
            <a:pPr marL="171450" lvl="0" indent="-171450" algn="l" rtl="0">
              <a:spcBef>
                <a:spcPts val="0"/>
              </a:spcBef>
              <a:spcAft>
                <a:spcPts val="0"/>
              </a:spcAft>
              <a:buClr>
                <a:schemeClr val="dk1"/>
              </a:buClr>
              <a:buSzPts val="1200"/>
              <a:buFont typeface="Arial"/>
              <a:buChar char="•"/>
            </a:pPr>
            <a:r>
              <a:rPr lang="en-US" b="0" i="0" dirty="0">
                <a:solidFill>
                  <a:srgbClr val="1B2733"/>
                </a:solidFill>
                <a:effectLst/>
                <a:latin typeface="Calibri" panose="020F0502020204030204" pitchFamily="34" charset="0"/>
                <a:cs typeface="Calibri" panose="020F0502020204030204" pitchFamily="34" charset="0"/>
              </a:rPr>
              <a:t>Demonstrate how &amp; why to use the handbook</a:t>
            </a:r>
          </a:p>
          <a:p>
            <a:pPr marL="0" lvl="0" indent="0" algn="l" rtl="0">
              <a:spcBef>
                <a:spcPts val="0"/>
              </a:spcBef>
              <a:spcAft>
                <a:spcPts val="0"/>
              </a:spcAft>
              <a:buNone/>
            </a:pPr>
            <a:endParaRPr lang="en-US" b="1"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dirty="0"/>
              <a:t>NOTE: if </a:t>
            </a:r>
            <a:r>
              <a:rPr lang="fr-FR" dirty="0" err="1"/>
              <a:t>you</a:t>
            </a:r>
            <a:r>
              <a:rPr lang="fr-FR" dirty="0"/>
              <a:t> have </a:t>
            </a:r>
            <a:r>
              <a:rPr lang="fr-FR" dirty="0" err="1"/>
              <a:t>already</a:t>
            </a:r>
            <a:r>
              <a:rPr lang="fr-FR" dirty="0"/>
              <a:t> </a:t>
            </a:r>
            <a:r>
              <a:rPr lang="fr-FR" dirty="0" err="1"/>
              <a:t>done</a:t>
            </a:r>
            <a:r>
              <a:rPr lang="fr-FR" dirty="0"/>
              <a:t> a Session on </a:t>
            </a:r>
            <a:r>
              <a:rPr lang="fr-FR" dirty="0" err="1"/>
              <a:t>Pillar</a:t>
            </a:r>
            <a:r>
              <a:rPr lang="fr-FR" dirty="0"/>
              <a:t>(s), Principles or </a:t>
            </a:r>
            <a:r>
              <a:rPr lang="fr-FR" dirty="0" err="1"/>
              <a:t>other</a:t>
            </a:r>
            <a:r>
              <a:rPr lang="fr-FR" dirty="0"/>
              <a:t> Standard(s), skip slide 2 &amp; 7</a:t>
            </a:r>
          </a:p>
          <a:p>
            <a:endParaRPr lang="fr-FR" dirty="0"/>
          </a:p>
          <a:p>
            <a:r>
              <a:rPr lang="fr-FR" b="1" dirty="0"/>
              <a:t>TIP: Slides are </a:t>
            </a:r>
            <a:r>
              <a:rPr lang="fr-FR" b="1" dirty="0" err="1"/>
              <a:t>animated</a:t>
            </a:r>
            <a:r>
              <a:rPr lang="fr-FR" b="1" dirty="0"/>
              <a:t> </a:t>
            </a:r>
            <a:r>
              <a:rPr lang="fr-FR" dirty="0"/>
              <a:t>-&gt; for </a:t>
            </a:r>
            <a:r>
              <a:rPr lang="fr-FR" dirty="0" err="1"/>
              <a:t>each</a:t>
            </a:r>
            <a:r>
              <a:rPr lang="fr-FR" dirty="0"/>
              <a:t> click </a:t>
            </a:r>
            <a:r>
              <a:rPr lang="fr-FR" dirty="0" err="1"/>
              <a:t>you’ll</a:t>
            </a:r>
            <a:r>
              <a:rPr lang="fr-FR" dirty="0"/>
              <a:t> </a:t>
            </a:r>
            <a:r>
              <a:rPr lang="fr-FR" dirty="0" err="1"/>
              <a:t>make</a:t>
            </a:r>
            <a:r>
              <a:rPr lang="fr-FR" dirty="0"/>
              <a:t>, </a:t>
            </a:r>
            <a:r>
              <a:rPr lang="fr-FR" dirty="0" err="1"/>
              <a:t>some</a:t>
            </a:r>
            <a:r>
              <a:rPr lang="fr-FR" dirty="0"/>
              <a:t> few </a:t>
            </a:r>
            <a:r>
              <a:rPr lang="fr-FR" dirty="0" err="1"/>
              <a:t>words</a:t>
            </a:r>
            <a:r>
              <a:rPr lang="fr-FR" dirty="0"/>
              <a:t>, a </a:t>
            </a:r>
            <a:r>
              <a:rPr lang="fr-FR" dirty="0" err="1"/>
              <a:t>title</a:t>
            </a:r>
            <a:r>
              <a:rPr lang="fr-FR" dirty="0"/>
              <a:t> or an image </a:t>
            </a:r>
            <a:r>
              <a:rPr lang="fr-FR" dirty="0" err="1"/>
              <a:t>will</a:t>
            </a:r>
            <a:r>
              <a:rPr lang="fr-FR" dirty="0"/>
              <a:t> </a:t>
            </a:r>
            <a:r>
              <a:rPr lang="fr-FR" dirty="0" err="1"/>
              <a:t>appear</a:t>
            </a:r>
            <a:r>
              <a:rPr lang="fr-FR" dirty="0"/>
              <a:t> on the slide. </a:t>
            </a:r>
          </a:p>
          <a:p>
            <a:r>
              <a:rPr lang="fr-FR" dirty="0"/>
              <a:t>Read the </a:t>
            </a:r>
            <a:r>
              <a:rPr lang="fr-FR" dirty="0" err="1"/>
              <a:t>corresponding</a:t>
            </a:r>
            <a:r>
              <a:rPr lang="fr-FR" dirty="0"/>
              <a:t> notes </a:t>
            </a:r>
            <a:r>
              <a:rPr lang="fr-FR" dirty="0" err="1"/>
              <a:t>from</a:t>
            </a:r>
            <a:r>
              <a:rPr lang="fr-FR" dirty="0"/>
              <a:t> the </a:t>
            </a:r>
            <a:r>
              <a:rPr lang="fr-FR" dirty="0" err="1"/>
              <a:t>facilitators</a:t>
            </a:r>
            <a:r>
              <a:rPr lang="fr-FR" dirty="0"/>
              <a:t> notes, </a:t>
            </a:r>
            <a:r>
              <a:rPr lang="fr-FR" dirty="0" err="1"/>
              <a:t>before</a:t>
            </a:r>
            <a:r>
              <a:rPr lang="fr-FR" dirty="0"/>
              <a:t> </a:t>
            </a:r>
            <a:r>
              <a:rPr lang="fr-FR" dirty="0" err="1"/>
              <a:t>showing</a:t>
            </a:r>
            <a:r>
              <a:rPr lang="fr-FR" dirty="0"/>
              <a:t> the </a:t>
            </a:r>
            <a:r>
              <a:rPr lang="fr-FR" dirty="0" err="1"/>
              <a:t>following</a:t>
            </a:r>
            <a:r>
              <a:rPr lang="fr-FR" dirty="0"/>
              <a:t> content, </a:t>
            </a:r>
            <a:r>
              <a:rPr lang="fr-FR" dirty="0" err="1"/>
              <a:t>so</a:t>
            </a:r>
            <a:r>
              <a:rPr lang="fr-FR" dirty="0"/>
              <a:t> participants have time to process </a:t>
            </a:r>
            <a:r>
              <a:rPr lang="fr-FR" dirty="0" err="1"/>
              <a:t>what</a:t>
            </a:r>
            <a:r>
              <a:rPr lang="fr-FR" dirty="0"/>
              <a:t> </a:t>
            </a:r>
            <a:r>
              <a:rPr lang="fr-FR" dirty="0" err="1"/>
              <a:t>you</a:t>
            </a:r>
            <a:r>
              <a:rPr lang="fr-FR" dirty="0"/>
              <a:t> </a:t>
            </a:r>
            <a:r>
              <a:rPr lang="fr-FR" dirty="0" err="1"/>
              <a:t>say</a:t>
            </a:r>
            <a:r>
              <a:rPr lang="fr-FR" dirty="0"/>
              <a:t>, and </a:t>
            </a:r>
            <a:r>
              <a:rPr lang="fr-FR" dirty="0" err="1"/>
              <a:t>read</a:t>
            </a:r>
            <a:r>
              <a:rPr lang="fr-FR" dirty="0"/>
              <a:t> </a:t>
            </a:r>
            <a:r>
              <a:rPr lang="fr-FR" dirty="0" err="1"/>
              <a:t>each</a:t>
            </a:r>
            <a:r>
              <a:rPr lang="fr-FR" dirty="0"/>
              <a:t> point. </a:t>
            </a:r>
          </a:p>
          <a:p>
            <a:endParaRPr lang="fr-FR" dirty="0"/>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Donors, local governments, colleagues in other sectors and our beneficiaries themselves want to know what we are doing and why. The CPMS are our benchmark. They are the key way to </a:t>
            </a:r>
            <a:r>
              <a:rPr lang="en-US" dirty="0" err="1"/>
              <a:t>operationalise</a:t>
            </a:r>
            <a:r>
              <a:rPr lang="en-US" dirty="0"/>
              <a:t> or make real children's rights in the practice of humanitarian response. </a:t>
            </a:r>
            <a:endParaRPr dirty="0"/>
          </a:p>
          <a:p>
            <a:pPr marL="0" lvl="0" indent="0" algn="l" rtl="0">
              <a:spcBef>
                <a:spcPts val="0"/>
              </a:spcBef>
              <a:spcAft>
                <a:spcPts val="0"/>
              </a:spcAft>
              <a:buNone/>
            </a:pPr>
            <a:endParaRPr dirty="0"/>
          </a:p>
          <a:p>
            <a:pPr marL="0" lvl="0" indent="0" algn="l" rtl="0">
              <a:lnSpc>
                <a:spcPct val="115000"/>
              </a:lnSpc>
              <a:spcBef>
                <a:spcPts val="0"/>
              </a:spcBef>
              <a:spcAft>
                <a:spcPts val="0"/>
              </a:spcAft>
              <a:buSzPts val="1100"/>
              <a:buNone/>
            </a:pPr>
            <a:r>
              <a:rPr lang="en-US" dirty="0"/>
              <a:t>They are a collaborative, inter-agency tool, that links with other initiatives, such as the Core Humanitarian Standard, INSPIRE and the Humanitarian Inclusion Standards</a:t>
            </a:r>
            <a:endParaRPr dirty="0"/>
          </a:p>
          <a:p>
            <a:pPr marL="0" lvl="0" indent="0" algn="l" rtl="0">
              <a:lnSpc>
                <a:spcPct val="115000"/>
              </a:lnSpc>
              <a:spcBef>
                <a:spcPts val="0"/>
              </a:spcBef>
              <a:spcAft>
                <a:spcPts val="0"/>
              </a:spcAft>
              <a:buSzPts val="1100"/>
              <a:buNone/>
            </a:pPr>
            <a:endParaRPr dirty="0"/>
          </a:p>
          <a:p>
            <a:pPr marL="0" lvl="0" indent="0" algn="l" rtl="0">
              <a:lnSpc>
                <a:spcPct val="115000"/>
              </a:lnSpc>
              <a:spcBef>
                <a:spcPts val="0"/>
              </a:spcBef>
              <a:spcAft>
                <a:spcPts val="0"/>
              </a:spcAft>
              <a:buSzPts val="1100"/>
              <a:buNone/>
            </a:pPr>
            <a:r>
              <a:rPr lang="en-US" dirty="0"/>
              <a:t>Wherever relevant, the CPMS align with INSPIRE’s 7 strategies to end violence against children – initiative’s icons are actually scattered through the text. In addition, the Core Humanitarian Standard on Quality and Accountability is highlighted in the Introduction and resonates throughout the handbook.</a:t>
            </a:r>
            <a:endParaRPr dirty="0"/>
          </a:p>
          <a:p>
            <a:pPr marL="0" lvl="0" indent="0" algn="l" rtl="0">
              <a:lnSpc>
                <a:spcPct val="115000"/>
              </a:lnSpc>
              <a:spcBef>
                <a:spcPts val="0"/>
              </a:spcBef>
              <a:spcAft>
                <a:spcPts val="0"/>
              </a:spcAft>
              <a:buSzPts val="1100"/>
              <a:buNone/>
            </a:pPr>
            <a:endParaRPr dirty="0"/>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US" dirty="0" err="1"/>
              <a:t>Contextualisation</a:t>
            </a:r>
            <a:r>
              <a:rPr lang="en-US" dirty="0"/>
              <a:t> is encouraged and can create ownership of the standards at every level. It builds a deeper understanding of child protection in the specific context for a wide range of actors. National coordination groups are therefore encouraged to adapt the CPMS. Please raise it with colleagues locally and then seek the guidance of the global CPMS team. For more information, watch the short contextualization video on the Alliance’s </a:t>
            </a:r>
            <a:r>
              <a:rPr lang="en-US" dirty="0" err="1"/>
              <a:t>youtube</a:t>
            </a:r>
            <a:r>
              <a:rPr lang="en-US" dirty="0"/>
              <a:t> channel.</a:t>
            </a:r>
          </a:p>
          <a:p>
            <a:pPr marL="0" lvl="0" indent="0" algn="l" rtl="0">
              <a:lnSpc>
                <a:spcPct val="115000"/>
              </a:lnSpc>
              <a:spcBef>
                <a:spcPts val="0"/>
              </a:spcBef>
              <a:spcAft>
                <a:spcPts val="0"/>
              </a:spcAft>
              <a:buSzPts val="1100"/>
              <a:buNone/>
            </a:pPr>
            <a:endParaRPr dirty="0"/>
          </a:p>
          <a:p>
            <a:pPr marL="0" lvl="0" indent="0" algn="l" rtl="0">
              <a:lnSpc>
                <a:spcPct val="115000"/>
              </a:lnSpc>
              <a:spcBef>
                <a:spcPts val="0"/>
              </a:spcBef>
              <a:spcAft>
                <a:spcPts val="0"/>
              </a:spcAft>
              <a:buSzPts val="1100"/>
              <a:buNone/>
            </a:pPr>
            <a:endParaRPr dirty="0"/>
          </a:p>
          <a:p>
            <a:pPr marL="0" lvl="0" indent="0" algn="l" rtl="0">
              <a:lnSpc>
                <a:spcPct val="115000"/>
              </a:lnSpc>
              <a:spcBef>
                <a:spcPts val="0"/>
              </a:spcBef>
              <a:spcAft>
                <a:spcPts val="0"/>
              </a:spcAft>
              <a:buSzPts val="1100"/>
              <a:buNone/>
            </a:pPr>
            <a:r>
              <a:rPr lang="en-US" dirty="0"/>
              <a:t>BOX: The CPMS aim at improving the quality and accountability of our programing and increasing impact for children’s protection and well-being in humanitarian action (</a:t>
            </a:r>
            <a:r>
              <a:rPr lang="en-US" sz="1800" b="0" i="0" u="none" strike="noStrike" baseline="0" dirty="0">
                <a:latin typeface="HelveticaNeue-Light-Identity-H"/>
              </a:rPr>
              <a:t>internal displacement and refugee contexts)</a:t>
            </a:r>
            <a:r>
              <a:rPr lang="en-US" dirty="0"/>
              <a:t>, by establishing common principles, </a:t>
            </a:r>
            <a:r>
              <a:rPr lang="en-US" sz="1800" b="0" i="0" u="none" strike="noStrike" baseline="0" dirty="0">
                <a:latin typeface="HelveticaNeue-Light-Identity-H"/>
              </a:rPr>
              <a:t>evidence, prevention</a:t>
            </a:r>
            <a:r>
              <a:rPr lang="en-US" dirty="0"/>
              <a:t> and goals to achieve. They provide a synthesis of good practice and learning to date.</a:t>
            </a:r>
          </a:p>
          <a:p>
            <a:pPr marL="0" lvl="0" indent="0" algn="l" rtl="0">
              <a:spcBef>
                <a:spcPts val="0"/>
              </a:spcBef>
              <a:spcAft>
                <a:spcPts val="0"/>
              </a:spcAft>
              <a:buNone/>
            </a:pPr>
            <a:endParaRPr dirty="0"/>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is an overview of the CPMS structure: there are 28 Standards across 4 pillars and 10 CPHA principles threaded throughout. </a:t>
            </a:r>
          </a:p>
          <a:p>
            <a:pPr marL="0" lvl="0" indent="0" algn="l" rtl="0">
              <a:spcBef>
                <a:spcPts val="0"/>
              </a:spcBef>
              <a:spcAft>
                <a:spcPts val="0"/>
              </a:spcAft>
              <a:buNone/>
            </a:pPr>
            <a:r>
              <a:rPr lang="en-US" dirty="0"/>
              <a:t>You can find this overview on the back of the CPMS handbook or in the online handbook; it’s a practical way of locating quickly a specific topic.</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presentation focuses on Standard 2: Human Resources</a:t>
            </a:r>
          </a:p>
          <a:p>
            <a:pPr marL="0" lvl="0" indent="0" algn="l" rtl="0">
              <a:spcBef>
                <a:spcPts val="0"/>
              </a:spcBef>
              <a:spcAft>
                <a:spcPts val="0"/>
              </a:spcAft>
              <a:buNone/>
            </a:pPr>
            <a:endParaRPr dirty="0"/>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Standard is part of the first Pillar related to quality response, which are  common across all areas of child protection programming, applicable in all situations and contexts, during </a:t>
            </a:r>
            <a:r>
              <a:rPr lang="fr-FR" dirty="0" err="1"/>
              <a:t>preparedness</a:t>
            </a:r>
            <a:r>
              <a:rPr lang="fr-FR" dirty="0"/>
              <a:t> and </a:t>
            </a:r>
            <a:r>
              <a:rPr lang="fr-FR" dirty="0" err="1"/>
              <a:t>response</a:t>
            </a:r>
            <a:r>
              <a:rPr lang="fr-FR" dirty="0"/>
              <a:t> phases. </a:t>
            </a:r>
            <a:r>
              <a:rPr lang="fr-FR" dirty="0" err="1"/>
              <a:t>They</a:t>
            </a:r>
            <a:r>
              <a:rPr lang="fr-FR" dirty="0"/>
              <a:t> are ALL </a:t>
            </a:r>
            <a:r>
              <a:rPr lang="fr-FR" dirty="0" err="1"/>
              <a:t>fundamental</a:t>
            </a:r>
            <a:r>
              <a:rPr lang="fr-FR" dirty="0"/>
              <a:t> to </a:t>
            </a:r>
            <a:r>
              <a:rPr lang="fr-FR" dirty="0" err="1"/>
              <a:t>reach</a:t>
            </a:r>
            <a:r>
              <a:rPr lang="fr-FR" dirty="0"/>
              <a:t> the </a:t>
            </a:r>
            <a:r>
              <a:rPr lang="fr-FR" dirty="0" err="1"/>
              <a:t>quality</a:t>
            </a:r>
            <a:r>
              <a:rPr lang="fr-FR" dirty="0"/>
              <a:t> </a:t>
            </a:r>
            <a:r>
              <a:rPr lang="fr-FR" dirty="0" err="1"/>
              <a:t>we</a:t>
            </a:r>
            <a:r>
              <a:rPr lang="fr-FR" dirty="0"/>
              <a:t> are </a:t>
            </a:r>
            <a:r>
              <a:rPr lang="fr-FR" dirty="0" err="1"/>
              <a:t>aiming</a:t>
            </a:r>
            <a:r>
              <a:rPr lang="fr-FR" dirty="0"/>
              <a:t> for as </a:t>
            </a:r>
            <a:r>
              <a:rPr lang="fr-FR" dirty="0" err="1"/>
              <a:t>practioners</a:t>
            </a:r>
            <a:r>
              <a:rPr lang="fr-FR"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These Quality standards should be used in conjunction with all the rest of the Standards (7–28) &amp; </a:t>
            </a:r>
            <a:r>
              <a:rPr lang="fr-FR" dirty="0"/>
              <a:t>the </a:t>
            </a:r>
            <a:r>
              <a:rPr lang="fr-FR" i="1" dirty="0"/>
              <a:t>CPMS</a:t>
            </a:r>
            <a:r>
              <a:rPr lang="fr-FR" dirty="0"/>
              <a:t> </a:t>
            </a:r>
            <a:r>
              <a:rPr lang="fr-FR" dirty="0" err="1"/>
              <a:t>principles</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This Standard </a:t>
            </a:r>
            <a:r>
              <a:rPr lang="fr-FR" dirty="0" err="1"/>
              <a:t>is</a:t>
            </a:r>
            <a:r>
              <a:rPr lang="fr-FR" dirty="0"/>
              <a:t> </a:t>
            </a:r>
            <a:r>
              <a:rPr lang="en-US" dirty="0"/>
              <a:t>complementary to the </a:t>
            </a:r>
            <a:r>
              <a:rPr lang="en-US" i="1" dirty="0">
                <a:hlinkClick r:id="rId3"/>
              </a:rPr>
              <a:t>Core Humanitarian Standard on Quality and Accountability (CHS)</a:t>
            </a:r>
            <a:r>
              <a:rPr lang="en-US" i="1" dirty="0"/>
              <a:t>, </a:t>
            </a:r>
            <a:r>
              <a:rPr lang="en-US" dirty="0"/>
              <a:t>and should be used with it. More specifically, it links with Commitment 8, which describes the need to support staff to do their jobs effectively and to treat staff fairly and equitably.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a:effectLst/>
                <a:latin typeface="Arial" panose="020B0604020202020204" pitchFamily="34" charset="0"/>
              </a:rPr>
              <a:t>Communities and people affected by crisis receive the assistance they require from competent and well-managed staff and volunteers.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a:effectLst/>
                <a:latin typeface="Arial" panose="020B0604020202020204" pitchFamily="34" charset="0"/>
              </a:rPr>
              <a:t>Quality Criterion: Staff are supported to do their job effectively, and are treated fairly and equitably.</a:t>
            </a:r>
            <a:endParaRPr lang="en-US" i="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i="1" dirty="0">
              <a:effectLst/>
              <a:latin typeface="Arial" panose="020B0604020202020204" pitchFamily="34" charset="0"/>
            </a:endParaRPr>
          </a:p>
          <a:p>
            <a:pPr marL="171450" lvl="0" indent="-171450" algn="l" rtl="0">
              <a:spcBef>
                <a:spcPts val="0"/>
              </a:spcBef>
              <a:spcAft>
                <a:spcPts val="0"/>
              </a:spcAft>
              <a:buFont typeface="Arial" panose="020B0604020202020204" pitchFamily="34" charset="0"/>
              <a:buChar char="•"/>
            </a:pPr>
            <a:r>
              <a:rPr lang="en-US" dirty="0">
                <a:latin typeface="Arial"/>
                <a:ea typeface="Arial"/>
                <a:cs typeface="Arial"/>
                <a:sym typeface="Arial"/>
              </a:rPr>
              <a:t>This standard aims at ensuring that child protection services are delivered by staff and associates who have proven competence in their areas of work &amp; have developed the skills and expertise needed to do their work </a:t>
            </a:r>
          </a:p>
          <a:p>
            <a:pPr marL="171450" lvl="0" indent="-171450" algn="l" rtl="0">
              <a:spcBef>
                <a:spcPts val="0"/>
              </a:spcBef>
              <a:spcAft>
                <a:spcPts val="0"/>
              </a:spcAft>
              <a:buFont typeface="Arial" panose="020B0604020202020204" pitchFamily="34" charset="0"/>
              <a:buChar char="•"/>
            </a:pPr>
            <a:r>
              <a:rPr lang="en-US" dirty="0">
                <a:latin typeface="Arial"/>
                <a:ea typeface="Arial"/>
                <a:cs typeface="Arial"/>
                <a:sym typeface="Arial"/>
              </a:rPr>
              <a:t>It puts a focus on HR processes, procedures and policies that promote measures to protect children and community members from maltreatment and harm by humanitarian workers: all </a:t>
            </a:r>
            <a:r>
              <a:rPr lang="en-US" dirty="0" err="1">
                <a:latin typeface="Arial"/>
                <a:ea typeface="Arial"/>
                <a:cs typeface="Arial"/>
                <a:sym typeface="Arial"/>
              </a:rPr>
              <a:t>organisations</a:t>
            </a:r>
            <a:r>
              <a:rPr lang="en-US" dirty="0">
                <a:latin typeface="Arial"/>
                <a:ea typeface="Arial"/>
                <a:cs typeface="Arial"/>
                <a:sym typeface="Arial"/>
              </a:rPr>
              <a:t> should have a ‘child safeguarding’ or ‘child protection’ policy, procedures and an implementation plan that seek to prevent staff, operations or </a:t>
            </a:r>
            <a:r>
              <a:rPr lang="en-US" dirty="0" err="1">
                <a:latin typeface="Arial"/>
                <a:ea typeface="Arial"/>
                <a:cs typeface="Arial"/>
                <a:sym typeface="Arial"/>
              </a:rPr>
              <a:t>programmes</a:t>
            </a:r>
            <a:r>
              <a:rPr lang="en-US" dirty="0">
                <a:latin typeface="Arial"/>
                <a:ea typeface="Arial"/>
                <a:cs typeface="Arial"/>
                <a:sym typeface="Arial"/>
              </a:rPr>
              <a:t> from harming children. They also need to implement simple, accessible, child-friendly, anonymous </a:t>
            </a:r>
            <a:r>
              <a:rPr lang="en-US" dirty="0" err="1">
                <a:latin typeface="Arial"/>
                <a:ea typeface="Arial"/>
                <a:cs typeface="Arial"/>
                <a:sym typeface="Arial"/>
              </a:rPr>
              <a:t>programme</a:t>
            </a:r>
            <a:r>
              <a:rPr lang="en-US" dirty="0">
                <a:latin typeface="Arial"/>
                <a:ea typeface="Arial"/>
                <a:cs typeface="Arial"/>
                <a:sym typeface="Arial"/>
              </a:rPr>
              <a:t> feedback and reporting mechanisms at each project 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a:t>
            </a:r>
            <a:r>
              <a:rPr lang="en-US" i="1" dirty="0">
                <a:latin typeface="Arial"/>
                <a:ea typeface="Arial"/>
                <a:cs typeface="Arial"/>
                <a:sym typeface="Wingdings" panose="05000000000000000000" pitchFamily="2" charset="2"/>
              </a:rPr>
              <a:t></a:t>
            </a:r>
            <a:r>
              <a:rPr lang="en-US" i="1" dirty="0">
                <a:latin typeface="Arial"/>
                <a:ea typeface="Arial"/>
                <a:cs typeface="Arial"/>
                <a:sym typeface="Arial"/>
              </a:rPr>
              <a:t> the </a:t>
            </a:r>
            <a:r>
              <a:rPr lang="en-US" b="1" i="1" dirty="0">
                <a:latin typeface="Arial"/>
                <a:ea typeface="Arial"/>
                <a:cs typeface="Arial"/>
                <a:sym typeface="Arial"/>
              </a:rPr>
              <a:t>safeguarding</a:t>
            </a:r>
            <a:r>
              <a:rPr lang="en-US" i="1" dirty="0">
                <a:latin typeface="Arial"/>
                <a:ea typeface="Arial"/>
                <a:cs typeface="Arial"/>
                <a:sym typeface="Arial"/>
              </a:rPr>
              <a:t> icon</a:t>
            </a:r>
            <a:r>
              <a:rPr lang="en-US" i="1" dirty="0"/>
              <a:t>]</a:t>
            </a:r>
            <a:endParaRPr lang="en-US" dirty="0">
              <a:latin typeface="Arial"/>
              <a:ea typeface="Arial"/>
              <a:cs typeface="Arial"/>
              <a:sym typeface="Arial"/>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b="0" dirty="0">
              <a:latin typeface="Calibri"/>
              <a:ea typeface="Arial"/>
              <a:cs typeface="Calibri"/>
              <a:sym typeface="Calibri"/>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b="1" dirty="0">
                <a:latin typeface="Arial"/>
                <a:ea typeface="Arial"/>
                <a:cs typeface="Arial"/>
                <a:sym typeface="Arial"/>
              </a:rPr>
              <a:t>Discussion Prompt: </a:t>
            </a:r>
            <a:r>
              <a:rPr lang="en-US" dirty="0">
                <a:latin typeface="Arial"/>
                <a:ea typeface="Arial"/>
                <a:cs typeface="Arial"/>
                <a:sym typeface="Arial"/>
              </a:rPr>
              <a:t>who is concerned by </a:t>
            </a:r>
            <a:r>
              <a:rPr lang="fr-FR" dirty="0" err="1"/>
              <a:t>safeguarding</a:t>
            </a:r>
            <a:r>
              <a:rPr lang="fr-FR" dirty="0"/>
              <a:t> </a:t>
            </a:r>
            <a:r>
              <a:rPr lang="fr-FR" dirty="0" err="1"/>
              <a:t>policies</a:t>
            </a:r>
            <a:r>
              <a:rPr lang="fr-FR" dirty="0"/>
              <a:t>?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fr-FR" dirty="0"/>
              <a:t>-&gt; </a:t>
            </a:r>
            <a:r>
              <a:rPr lang="en-US" dirty="0"/>
              <a:t>All staff and associates who provide child protection services (including volunteers, incentive workers, contractors, consultants, partners and anyone else associated with or representing your </a:t>
            </a:r>
            <a:r>
              <a:rPr lang="en-US" dirty="0" err="1"/>
              <a:t>organisation</a:t>
            </a:r>
            <a:r>
              <a:rPr lang="en-US" dirty="0"/>
              <a:t>) </a:t>
            </a:r>
          </a:p>
          <a:p>
            <a:endParaRPr lang="fr-FR" dirty="0"/>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4</a:t>
            </a:fld>
            <a:endParaRPr lang="fr-FR"/>
          </a:p>
        </p:txBody>
      </p:sp>
    </p:spTree>
    <p:extLst>
      <p:ext uri="{BB962C8B-B14F-4D97-AF65-F5344CB8AC3E}">
        <p14:creationId xmlns:p14="http://schemas.microsoft.com/office/powerpoint/2010/main" val="2036632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en-US" sz="1200" b="0" i="1" u="none" strike="noStrike" baseline="0" dirty="0">
              <a:latin typeface="Calibri"/>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b="0" i="0" u="none" strike="noStrike" baseline="0" dirty="0">
                <a:latin typeface="+mn-lt"/>
              </a:rPr>
              <a:t>Standard 2 states : </a:t>
            </a:r>
            <a:r>
              <a:rPr lang="en-US" dirty="0"/>
              <a:t>“Child protection services are delivered by staff and associates who have proven competence in their areas of work and are guided by human resources processes and policies that promote equitable working arrangements and measures to protect children from maltreatment by humanitarian workers.”</a:t>
            </a:r>
            <a:endParaRPr lang="fr-FR" dirty="0"/>
          </a:p>
          <a:p>
            <a:pPr marL="0" marR="0" lvl="0" indent="0" algn="l" rtl="0">
              <a:lnSpc>
                <a:spcPct val="100000"/>
              </a:lnSpc>
              <a:spcBef>
                <a:spcPts val="0"/>
              </a:spcBef>
              <a:spcAft>
                <a:spcPts val="0"/>
              </a:spcAft>
              <a:buClr>
                <a:schemeClr val="dk1"/>
              </a:buClr>
              <a:buSzPts val="1200"/>
              <a:buFont typeface="Calibri"/>
              <a:buNone/>
            </a:pPr>
            <a:endParaRPr lang="en-US" sz="1200" b="0" i="0" u="none" strike="noStrike" baseline="0" dirty="0">
              <a:latin typeface="+mn-lt"/>
            </a:endParaRP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dirty="0"/>
              <a:t>This standard does not replace other safeguarding standards the organization might have put in place</a:t>
            </a:r>
          </a:p>
          <a:p>
            <a:pPr marL="0" marR="0" lvl="0" indent="0" algn="l" rtl="0">
              <a:lnSpc>
                <a:spcPct val="100000"/>
              </a:lnSpc>
              <a:spcBef>
                <a:spcPts val="0"/>
              </a:spcBef>
              <a:spcAft>
                <a:spcPts val="0"/>
              </a:spcAft>
              <a:buClr>
                <a:schemeClr val="dk1"/>
              </a:buClr>
              <a:buSzPts val="1200"/>
              <a:buFont typeface="Calibri"/>
              <a:buNone/>
            </a:pPr>
            <a:endParaRPr lang="en-US" sz="1200" b="0" i="0" u="none" strike="noStrike" baseline="0" dirty="0">
              <a:latin typeface="+mn-lt"/>
            </a:endParaRPr>
          </a:p>
          <a:p>
            <a:pPr marL="171450" lvl="0" indent="-171450" algn="l" rtl="0">
              <a:spcBef>
                <a:spcPts val="0"/>
              </a:spcBef>
              <a:spcAft>
                <a:spcPts val="0"/>
              </a:spcAft>
              <a:buFont typeface="Arial" panose="020B0604020202020204" pitchFamily="34" charset="0"/>
              <a:buChar char="•"/>
            </a:pPr>
            <a:r>
              <a:rPr lang="en-US" dirty="0"/>
              <a:t>Example of processes covered by the standard:</a:t>
            </a:r>
          </a:p>
          <a:p>
            <a:pPr marL="171450" lvl="0" indent="-171450" algn="l" rtl="0">
              <a:spcBef>
                <a:spcPts val="0"/>
              </a:spcBef>
              <a:spcAft>
                <a:spcPts val="0"/>
              </a:spcAft>
              <a:buFontTx/>
              <a:buChar char="-"/>
            </a:pPr>
            <a:r>
              <a:rPr lang="en-US" dirty="0"/>
              <a:t>Emergency preparedness human resources plan (to ensure rapid recruitment and training and avoid weakening the staffing structures)</a:t>
            </a:r>
          </a:p>
          <a:p>
            <a:pPr marL="171450" lvl="0" indent="-171450" algn="l" rtl="0">
              <a:spcBef>
                <a:spcPts val="0"/>
              </a:spcBef>
              <a:spcAft>
                <a:spcPts val="0"/>
              </a:spcAft>
              <a:buFontTx/>
              <a:buChar char="-"/>
            </a:pPr>
            <a:r>
              <a:rPr lang="en-US" dirty="0"/>
              <a:t>Rapid deployment mechanisms &amp; global and regional standby personnel</a:t>
            </a:r>
          </a:p>
          <a:p>
            <a:pPr marL="171450" lvl="0" indent="-171450" algn="l" rtl="0">
              <a:spcBef>
                <a:spcPts val="0"/>
              </a:spcBef>
              <a:spcAft>
                <a:spcPts val="0"/>
              </a:spcAft>
              <a:buFontTx/>
              <a:buChar char="-"/>
            </a:pPr>
            <a:r>
              <a:rPr lang="es-ES" sz="1800" b="0" i="0" u="none" strike="noStrike" baseline="0" dirty="0" err="1">
                <a:solidFill>
                  <a:srgbClr val="000000"/>
                </a:solidFill>
                <a:latin typeface="HelveticaNeue-Light-Identity-H"/>
              </a:rPr>
              <a:t>Code</a:t>
            </a:r>
            <a:r>
              <a:rPr lang="es-ES" sz="1800" b="0" i="0" u="none" strike="noStrike" baseline="0" dirty="0">
                <a:solidFill>
                  <a:srgbClr val="000000"/>
                </a:solidFill>
                <a:latin typeface="HelveticaNeue-Light-Identity-H"/>
              </a:rPr>
              <a:t> </a:t>
            </a:r>
            <a:r>
              <a:rPr lang="es-ES" sz="1800" b="0" i="0" u="none" strike="noStrike" baseline="0" dirty="0" err="1">
                <a:solidFill>
                  <a:srgbClr val="000000"/>
                </a:solidFill>
                <a:latin typeface="HelveticaNeue-Light-Identity-H"/>
              </a:rPr>
              <a:t>of</a:t>
            </a:r>
            <a:r>
              <a:rPr lang="es-ES" sz="1800" b="0" i="0" u="none" strike="noStrike" baseline="0" dirty="0">
                <a:solidFill>
                  <a:srgbClr val="000000"/>
                </a:solidFill>
                <a:latin typeface="HelveticaNeue-Light-Identity-H"/>
              </a:rPr>
              <a:t> </a:t>
            </a:r>
            <a:r>
              <a:rPr lang="es-ES" sz="1800" b="0" i="0" u="none" strike="noStrike" baseline="0" dirty="0" err="1">
                <a:solidFill>
                  <a:srgbClr val="000000"/>
                </a:solidFill>
                <a:latin typeface="HelveticaNeue-Light-Identity-H"/>
              </a:rPr>
              <a:t>conduct</a:t>
            </a:r>
            <a:r>
              <a:rPr lang="es-ES" sz="1800" b="0" i="0" u="none" strike="noStrike" baseline="0" dirty="0">
                <a:solidFill>
                  <a:srgbClr val="000000"/>
                </a:solidFill>
                <a:latin typeface="HelveticaNeue-Light-Identity-H"/>
              </a:rPr>
              <a:t>, d</a:t>
            </a:r>
            <a:r>
              <a:rPr lang="fr-FR" sz="1800" b="0" i="0" u="none" strike="noStrike" baseline="0" dirty="0" err="1">
                <a:solidFill>
                  <a:srgbClr val="000000"/>
                </a:solidFill>
                <a:latin typeface="HelveticaNeue-Light-Identity-H"/>
              </a:rPr>
              <a:t>isciplinary</a:t>
            </a:r>
            <a:r>
              <a:rPr lang="fr-FR" sz="1800" b="0" i="0" u="none" strike="noStrike" baseline="0" dirty="0">
                <a:solidFill>
                  <a:srgbClr val="000000"/>
                </a:solidFill>
                <a:latin typeface="HelveticaNeue-Light-Identity-H"/>
              </a:rPr>
              <a:t>, </a:t>
            </a:r>
            <a:r>
              <a:rPr lang="fr-FR" sz="1800" b="0" i="0" u="none" strike="noStrike" baseline="0" dirty="0" err="1">
                <a:solidFill>
                  <a:srgbClr val="000000"/>
                </a:solidFill>
                <a:latin typeface="HelveticaNeue-Light-Identity-H"/>
              </a:rPr>
              <a:t>grievance</a:t>
            </a:r>
            <a:r>
              <a:rPr lang="fr-FR" sz="1800" b="0" i="0" u="none" strike="noStrike" baseline="0" dirty="0">
                <a:solidFill>
                  <a:srgbClr val="000000"/>
                </a:solidFill>
                <a:latin typeface="HelveticaNeue-Light-Identity-H"/>
              </a:rPr>
              <a:t>, non-</a:t>
            </a:r>
            <a:r>
              <a:rPr lang="fr-FR" sz="1800" b="0" i="0" u="none" strike="noStrike" baseline="0" dirty="0" err="1">
                <a:solidFill>
                  <a:srgbClr val="000000"/>
                </a:solidFill>
                <a:latin typeface="HelveticaNeue-Light-Identity-H"/>
              </a:rPr>
              <a:t>harassment</a:t>
            </a:r>
            <a:r>
              <a:rPr lang="fr-FR" sz="1800" b="0" i="0" u="none" strike="noStrike" baseline="0" dirty="0">
                <a:solidFill>
                  <a:srgbClr val="000000"/>
                </a:solidFill>
                <a:latin typeface="HelveticaNeue-Light-Identity-H"/>
              </a:rPr>
              <a:t> and non-discrimination </a:t>
            </a:r>
            <a:r>
              <a:rPr lang="es-ES" sz="1800" b="0" i="0" u="none" strike="noStrike" baseline="0" dirty="0" err="1">
                <a:solidFill>
                  <a:srgbClr val="000000"/>
                </a:solidFill>
                <a:latin typeface="HelveticaNeue-Light-Identity-H"/>
              </a:rPr>
              <a:t>policies</a:t>
            </a:r>
            <a:endParaRPr lang="en-US" dirty="0"/>
          </a:p>
          <a:p>
            <a:pPr marL="171450" lvl="0" indent="-171450" algn="l" rtl="0">
              <a:spcBef>
                <a:spcPts val="0"/>
              </a:spcBef>
              <a:spcAft>
                <a:spcPts val="0"/>
              </a:spcAft>
              <a:buFontTx/>
              <a:buChar char="-"/>
            </a:pPr>
            <a:r>
              <a:rPr lang="en-US" sz="1000" b="0" i="0" u="none" strike="noStrike" baseline="0" dirty="0">
                <a:latin typeface="Calibri"/>
              </a:rPr>
              <a:t>I</a:t>
            </a:r>
            <a:r>
              <a:rPr lang="en-US" sz="1200" b="0" i="0" u="none" strike="noStrike" baseline="0" dirty="0">
                <a:latin typeface="HelveticaNeue-Light-Identity-H"/>
              </a:rPr>
              <a:t>ndicators and processes for monitoring organizational </a:t>
            </a:r>
            <a:r>
              <a:rPr lang="es-ES" sz="1200" b="0" i="0" u="none" strike="noStrike" baseline="0" dirty="0" err="1">
                <a:latin typeface="HelveticaNeue-Light-Identity-H"/>
              </a:rPr>
              <a:t>diversity</a:t>
            </a:r>
            <a:r>
              <a:rPr lang="es-ES" sz="1200" b="0" i="0" u="none" strike="noStrike" baseline="0" dirty="0">
                <a:latin typeface="HelveticaNeue-Light-Identity-H"/>
              </a:rPr>
              <a:t> &amp; </a:t>
            </a:r>
            <a:r>
              <a:rPr lang="es-ES" sz="1200" b="0" i="0" u="none" strike="noStrike" baseline="0" dirty="0" err="1">
                <a:latin typeface="HelveticaNeue-Light-Identity-H"/>
              </a:rPr>
              <a:t>inclusion</a:t>
            </a:r>
            <a:r>
              <a:rPr lang="es-ES" sz="1200" b="0" i="0" u="none" strike="noStrike" baseline="0" dirty="0">
                <a:latin typeface="HelveticaNeue-Light-Identity-H"/>
              </a:rPr>
              <a:t> </a:t>
            </a:r>
            <a:r>
              <a:rPr lang="en-US" b="0" dirty="0"/>
              <a:t>(safe recruitment; </a:t>
            </a:r>
            <a:r>
              <a:rPr lang="fr-FR" dirty="0"/>
              <a:t>non-</a:t>
            </a:r>
            <a:r>
              <a:rPr lang="fr-FR" dirty="0" err="1"/>
              <a:t>discriminatory</a:t>
            </a:r>
            <a:r>
              <a:rPr lang="en-US" b="0" dirty="0"/>
              <a:t> </a:t>
            </a:r>
            <a:r>
              <a:rPr lang="fr-FR" dirty="0"/>
              <a:t>interview panels; </a:t>
            </a:r>
            <a:r>
              <a:rPr lang="en-US" dirty="0"/>
              <a:t>hiring and fairly compensating beneficiaries of programs, including </a:t>
            </a:r>
            <a:r>
              <a:rPr lang="fr-FR" sz="1800" b="0" i="0" u="none" strike="noStrike" baseline="0" dirty="0" err="1">
                <a:latin typeface="HelveticaNeue-Light-Identity-H"/>
              </a:rPr>
              <a:t>refugees</a:t>
            </a:r>
            <a:r>
              <a:rPr lang="fr-FR" sz="1800" b="0" i="0" u="none" strike="noStrike" baseline="0" dirty="0">
                <a:latin typeface="HelveticaNeue-Light-Identity-H"/>
              </a:rPr>
              <a:t>, </a:t>
            </a:r>
            <a:r>
              <a:rPr lang="fr-FR" sz="1800" b="0" i="0" u="none" strike="noStrike" baseline="0" dirty="0" err="1">
                <a:latin typeface="HelveticaNeue-Light-Identity-H"/>
              </a:rPr>
              <a:t>internally</a:t>
            </a:r>
            <a:r>
              <a:rPr lang="fr-FR" sz="1800" b="0" i="0" u="none" strike="noStrike" baseline="0" dirty="0">
                <a:latin typeface="HelveticaNeue-Light-Identity-H"/>
              </a:rPr>
              <a:t> </a:t>
            </a:r>
            <a:r>
              <a:rPr lang="en-US" sz="1800" b="0" i="0" u="none" strike="noStrike" baseline="0" dirty="0">
                <a:latin typeface="HelveticaNeue-Light-Identity-H"/>
              </a:rPr>
              <a:t>displaced persons, migrants and stateless persons,</a:t>
            </a:r>
            <a:r>
              <a:rPr lang="en-US" dirty="0"/>
              <a:t> etc.)</a:t>
            </a:r>
          </a:p>
          <a:p>
            <a:pPr marL="171450" lvl="0" indent="-171450" algn="l" rtl="0">
              <a:spcBef>
                <a:spcPts val="0"/>
              </a:spcBef>
              <a:spcAft>
                <a:spcPts val="0"/>
              </a:spcAft>
              <a:buFontTx/>
              <a:buChar char="-"/>
            </a:pPr>
            <a:r>
              <a:rPr lang="en-US" dirty="0"/>
              <a:t>Induction processes</a:t>
            </a:r>
          </a:p>
          <a:p>
            <a:pPr marL="171450" lvl="0" indent="-171450" algn="l" rtl="0">
              <a:spcBef>
                <a:spcPts val="0"/>
              </a:spcBef>
              <a:spcAft>
                <a:spcPts val="0"/>
              </a:spcAft>
              <a:buFontTx/>
              <a:buChar char="-"/>
            </a:pPr>
            <a:r>
              <a:rPr lang="en-US" dirty="0"/>
              <a:t>Learning, capacity-building plans, </a:t>
            </a:r>
            <a:r>
              <a:rPr lang="en-US" sz="1800" b="0" i="0" u="none" strike="noStrike" baseline="0" dirty="0">
                <a:latin typeface="HelveticaNeue-Light-Identity-H"/>
              </a:rPr>
              <a:t>training for staff and associates</a:t>
            </a:r>
          </a:p>
          <a:p>
            <a:pPr marL="171450" lvl="0" indent="-171450" algn="l" rtl="0">
              <a:spcBef>
                <a:spcPts val="0"/>
              </a:spcBef>
              <a:spcAft>
                <a:spcPts val="0"/>
              </a:spcAft>
              <a:buFontTx/>
              <a:buChar char="-"/>
            </a:pPr>
            <a:r>
              <a:rPr lang="en-US" sz="1800" b="0" i="0" u="none" strike="noStrike" baseline="0" dirty="0" err="1">
                <a:latin typeface="HelveticaNeue-Light-Identity-H"/>
              </a:rPr>
              <a:t>Organisational</a:t>
            </a:r>
            <a:r>
              <a:rPr lang="en-US" sz="1800" b="0" i="0" u="none" strike="noStrike" baseline="0" dirty="0">
                <a:latin typeface="HelveticaNeue-Light-Identity-H"/>
              </a:rPr>
              <a:t> safeguarding feedback and reporting mechanism that is accessible to all children, staff, associates and </a:t>
            </a:r>
            <a:r>
              <a:rPr lang="es-ES" sz="1800" b="0" i="0" u="none" strike="noStrike" baseline="0" dirty="0" err="1">
                <a:latin typeface="HelveticaNeue-Light-Identity-H"/>
              </a:rPr>
              <a:t>community</a:t>
            </a:r>
            <a:r>
              <a:rPr lang="es-ES" sz="1800" b="0" i="0" u="none" strike="noStrike" baseline="0" dirty="0">
                <a:latin typeface="HelveticaNeue-Light-Identity-H"/>
              </a:rPr>
              <a:t> </a:t>
            </a:r>
            <a:r>
              <a:rPr lang="es-ES" sz="1800" b="0" i="0" u="none" strike="noStrike" baseline="0" dirty="0" err="1">
                <a:latin typeface="HelveticaNeue-Light-Identity-H"/>
              </a:rPr>
              <a:t>members</a:t>
            </a:r>
            <a:endParaRPr lang="en-US" dirty="0"/>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dirty="0"/>
              <a:t>Well-being &amp; stress management to create a healthy working environment</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dirty="0"/>
              <a:t>Capacity needs assessment &amp; strengthening, using </a:t>
            </a:r>
            <a:r>
              <a:rPr lang="en-US" dirty="0">
                <a:hlinkClick r:id="rId3"/>
              </a:rPr>
              <a:t>CPHA Competency Framework</a:t>
            </a:r>
            <a:endParaRPr lang="en-US" dirty="0"/>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endParaRPr b="0" dirty="0"/>
          </a:p>
        </p:txBody>
      </p:sp>
      <p:sp>
        <p:nvSpPr>
          <p:cNvPr id="267" name="Google Shape;26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0" i="1" u="none" dirty="0"/>
              <a:t>Depending on the time you have for facilitation, consider adding here examples from the Region/ Country/ Response, of programming that meets the standards.</a:t>
            </a:r>
          </a:p>
          <a:p>
            <a:r>
              <a:rPr lang="en-US" b="0" i="1" u="none" dirty="0"/>
              <a:t>This could be a draft slide that you could update or remove if necessary. </a:t>
            </a:r>
          </a:p>
          <a:p>
            <a:r>
              <a:rPr lang="en-US" b="0" i="1" u="none" dirty="0"/>
              <a:t>For each example, you could add: </a:t>
            </a:r>
          </a:p>
          <a:p>
            <a:pPr marL="285750" indent="-285750">
              <a:buFont typeface="Arial" panose="020B0604020202020204" pitchFamily="34" charset="0"/>
              <a:buChar char="•"/>
            </a:pPr>
            <a:r>
              <a:rPr lang="fr-FR" b="0" i="1" u="none" dirty="0"/>
              <a:t>A short, concise, </a:t>
            </a:r>
            <a:r>
              <a:rPr lang="en-GB" i="1" dirty="0"/>
              <a:t>key presentation sentence about the specific program/project using Standard 2</a:t>
            </a:r>
          </a:p>
          <a:p>
            <a:pPr marL="285750" indent="-285750">
              <a:buFont typeface="Arial" panose="020B0604020202020204" pitchFamily="34" charset="0"/>
              <a:buChar char="•"/>
            </a:pPr>
            <a:r>
              <a:rPr lang="en-GB" i="1" dirty="0"/>
              <a:t>Add the name of organisations and partners involved </a:t>
            </a:r>
          </a:p>
          <a:p>
            <a:pPr marL="285750" indent="-285750">
              <a:buFont typeface="Arial" panose="020B0604020202020204" pitchFamily="34" charset="0"/>
              <a:buChar char="•"/>
            </a:pPr>
            <a:r>
              <a:rPr lang="en-GB" i="1" dirty="0"/>
              <a:t>Add practical lessons learnt, key actions, message or numbers, that will attract interest of your audience</a:t>
            </a:r>
          </a:p>
          <a:p>
            <a:endParaRPr lang="en-US" b="0" i="1" u="none"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i="1" dirty="0"/>
              <a:t>Another option, if you have longer </a:t>
            </a:r>
            <a:r>
              <a:rPr lang="en-US" i="1" dirty="0"/>
              <a:t>(and also depending on the audience you have), this slide can be completed in an interactive way during the session.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i="1" dirty="0"/>
              <a:t>In that case, you could:</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i="1" dirty="0"/>
              <a:t>split the groups into 2 or 3 smaller groups, </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i="1" dirty="0"/>
              <a:t>allow 15 – 20 min for them to prepare a short presentation of an </a:t>
            </a:r>
            <a:r>
              <a:rPr lang="en-US" b="0" i="1" u="none" dirty="0"/>
              <a:t>example from the Region/ Country/ Response, of programming that meets the standard</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b="0" i="1" u="none" dirty="0"/>
              <a:t>in plenary, have the groups present their examples, and discuss /compare lessons learnt out of them. </a:t>
            </a:r>
          </a:p>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r>
              <a:rPr lang="en-US" b="0" i="1" u="none" dirty="0"/>
              <a:t>If you will be sending this presentation to the participants after the training, you can fill up this slide, to keep records of the presentations.</a:t>
            </a:r>
          </a:p>
          <a:p>
            <a:endParaRPr lang="en-US" b="0" i="1" u="none" dirty="0"/>
          </a:p>
          <a:p>
            <a:r>
              <a:rPr lang="en-US" b="1" i="1" u="none" dirty="0"/>
              <a:t>TIP</a:t>
            </a:r>
            <a:r>
              <a:rPr lang="en-US" b="0" i="1" u="none" dirty="0"/>
              <a:t>: you can use https://thenounproject.com/ to get map outlines like those.</a:t>
            </a: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i="1" dirty="0"/>
              <a:t>[Facilitators - if you can project from the internet, then we suggest you navigate people there and show them]</a:t>
            </a:r>
            <a:r>
              <a:rPr lang="en-US" i="1" u="sng" dirty="0">
                <a:solidFill>
                  <a:schemeClr val="hlink"/>
                </a:solidFill>
                <a:hlinkClick r:id="rId3"/>
              </a:rPr>
              <a:t> </a:t>
            </a:r>
            <a:endParaRPr lang="en-US" i="1" u="sng" dirty="0">
              <a:solidFill>
                <a:schemeClr val="hlink"/>
              </a:solidFill>
            </a:endParaRPr>
          </a:p>
          <a:p>
            <a:pPr marL="0" marR="0" lvl="0" indent="0" algn="l" rtl="0">
              <a:lnSpc>
                <a:spcPct val="100000"/>
              </a:lnSpc>
              <a:spcBef>
                <a:spcPts val="0"/>
              </a:spcBef>
              <a:spcAft>
                <a:spcPts val="0"/>
              </a:spcAft>
              <a:buClr>
                <a:schemeClr val="dk1"/>
              </a:buClr>
              <a:buSzPts val="1200"/>
              <a:buFont typeface="Calibri"/>
              <a:buNone/>
            </a:pPr>
            <a:r>
              <a:rPr lang="en-US" u="sng" dirty="0"/>
              <a:t> </a:t>
            </a:r>
          </a:p>
          <a:p>
            <a:pPr marL="0" marR="0" lvl="0" indent="0" algn="l" rtl="0">
              <a:lnSpc>
                <a:spcPct val="100000"/>
              </a:lnSpc>
              <a:spcBef>
                <a:spcPts val="0"/>
              </a:spcBef>
              <a:spcAft>
                <a:spcPts val="0"/>
              </a:spcAft>
              <a:buClr>
                <a:schemeClr val="dk1"/>
              </a:buClr>
              <a:buSzPts val="1200"/>
              <a:buFont typeface="Calibri"/>
              <a:buNone/>
            </a:pPr>
            <a:r>
              <a:rPr lang="en-US" b="1" u="none" dirty="0"/>
              <a:t>HSP:</a:t>
            </a:r>
          </a:p>
          <a:p>
            <a:pPr marL="0" marR="0" lvl="0" indent="0" algn="l" rtl="0">
              <a:lnSpc>
                <a:spcPct val="100000"/>
              </a:lnSpc>
              <a:spcBef>
                <a:spcPts val="0"/>
              </a:spcBef>
              <a:spcAft>
                <a:spcPts val="0"/>
              </a:spcAft>
              <a:buClr>
                <a:schemeClr val="dk1"/>
              </a:buClr>
              <a:buSzPts val="1200"/>
              <a:buFont typeface="Calibri"/>
              <a:buNone/>
            </a:pPr>
            <a:r>
              <a:rPr lang="en-US" u="sng" dirty="0"/>
              <a:t>1. Online handbook</a:t>
            </a:r>
          </a:p>
          <a:p>
            <a:pPr marL="0" lvl="0" indent="0" algn="l" rtl="0">
              <a:spcBef>
                <a:spcPts val="0"/>
              </a:spcBef>
              <a:spcAft>
                <a:spcPts val="0"/>
              </a:spcAft>
              <a:buNone/>
            </a:pPr>
            <a:r>
              <a:rPr lang="en-US" u="sng" dirty="0"/>
              <a:t>2. The Humanitarian Standards Partnership App </a:t>
            </a:r>
            <a:endParaRPr lang="en-US" dirty="0"/>
          </a:p>
          <a:p>
            <a:pPr marL="0" lvl="0" indent="0" algn="l" rtl="0">
              <a:spcBef>
                <a:spcPts val="0"/>
              </a:spcBef>
              <a:spcAft>
                <a:spcPts val="0"/>
              </a:spcAft>
              <a:buNone/>
            </a:pPr>
            <a:r>
              <a:rPr lang="en-US" dirty="0"/>
              <a:t>– It is the 2</a:t>
            </a:r>
            <a:r>
              <a:rPr lang="en-US" baseline="30000" dirty="0"/>
              <a:t>nd</a:t>
            </a:r>
            <a:r>
              <a:rPr lang="en-US" dirty="0"/>
              <a:t> most popular app on that site after Sphere</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u="none" dirty="0"/>
              <a:t>CPMS page:</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u="sng" dirty="0"/>
              <a:t>1. Interactive handbook </a:t>
            </a:r>
            <a:r>
              <a:rPr lang="en-US" dirty="0"/>
              <a:t>– our greatest resource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2. </a:t>
            </a:r>
            <a:r>
              <a:rPr lang="en-US" u="sng" dirty="0"/>
              <a:t>A Summary: </a:t>
            </a:r>
            <a:r>
              <a:rPr lang="en-US" dirty="0"/>
              <a:t>At just 32 pages, it means that it is topline but can be used to introduce the idea of minimum standards or start child protection discussions with government colleagues or other humanitarians without overwhelming them with the huge handbook.</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Alliance website:</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The </a:t>
            </a:r>
            <a:r>
              <a:rPr lang="en-US" u="sng" dirty="0"/>
              <a:t>PDF</a:t>
            </a:r>
            <a:r>
              <a:rPr lang="en-US" dirty="0"/>
              <a:t> &amp; all materials available can be downloaded if people want to print just portions of the CPMS, on the Alliance site</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The “</a:t>
            </a:r>
            <a:r>
              <a:rPr lang="en-US" u="sng" dirty="0"/>
              <a:t>Introduction to CPMS” Briefing Pack </a:t>
            </a:r>
            <a:r>
              <a:rPr lang="en-US" dirty="0"/>
              <a:t>contains this PPT and facilitation notes, plus the 2 page Introduction handout.</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A gallery of </a:t>
            </a:r>
            <a:r>
              <a:rPr lang="en-US" u="sng" dirty="0"/>
              <a:t>illustrated</a:t>
            </a:r>
            <a:r>
              <a:rPr lang="en-US" dirty="0"/>
              <a:t> Standards</a:t>
            </a:r>
          </a:p>
          <a:p>
            <a:pPr marL="228600" marR="0" lvl="0" indent="-228600" algn="l" rtl="0">
              <a:lnSpc>
                <a:spcPct val="100000"/>
              </a:lnSpc>
              <a:spcBef>
                <a:spcPts val="0"/>
              </a:spcBef>
              <a:spcAft>
                <a:spcPts val="0"/>
              </a:spcAft>
              <a:buClr>
                <a:schemeClr val="dk1"/>
              </a:buClr>
              <a:buSzPts val="1200"/>
              <a:buFont typeface="Calibri"/>
              <a:buAutoNum type="arabicPeriod"/>
            </a:pPr>
            <a:r>
              <a:rPr lang="en-US" sz="1200" dirty="0"/>
              <a:t>Discover our </a:t>
            </a:r>
            <a:r>
              <a:rPr lang="en-US" sz="1200" u="sng" dirty="0"/>
              <a:t>free CPMS e-course </a:t>
            </a:r>
            <a:r>
              <a:rPr lang="en-US" sz="1200" dirty="0"/>
              <a:t>with a range of modules</a:t>
            </a:r>
          </a:p>
          <a:p>
            <a:pPr marL="228600" marR="0" lvl="0" indent="-228600" algn="l" rtl="0">
              <a:lnSpc>
                <a:spcPct val="100000"/>
              </a:lnSpc>
              <a:spcBef>
                <a:spcPts val="0"/>
              </a:spcBef>
              <a:spcAft>
                <a:spcPts val="0"/>
              </a:spcAft>
              <a:buClr>
                <a:schemeClr val="dk1"/>
              </a:buClr>
              <a:buSzPts val="1200"/>
              <a:buFont typeface="Calibri"/>
              <a:buAutoNum type="arabicPeriod"/>
            </a:pPr>
            <a:r>
              <a:rPr lang="en-US" sz="1200" dirty="0"/>
              <a:t>Videos on the Alliance CPHA </a:t>
            </a:r>
            <a:r>
              <a:rPr lang="en-US" sz="1200" dirty="0" err="1"/>
              <a:t>Youtube</a:t>
            </a:r>
            <a:r>
              <a:rPr lang="en-US" sz="1200" dirty="0"/>
              <a:t> channel</a:t>
            </a:r>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None/>
            </a:pPr>
            <a:r>
              <a:rPr lang="en-US" dirty="0"/>
              <a:t>ASK: What should our next steps as a team/agency/individual be?</a:t>
            </a:r>
            <a:endParaRPr dirty="0"/>
          </a:p>
          <a:p>
            <a:pPr marL="0" lvl="0" indent="0" algn="l" rtl="0">
              <a:spcBef>
                <a:spcPts val="0"/>
              </a:spcBef>
              <a:spcAft>
                <a:spcPts val="0"/>
              </a:spcAft>
              <a:buNone/>
            </a:pPr>
            <a:r>
              <a:rPr lang="en-US" i="1" dirty="0"/>
              <a:t>(i.e. you might schedule a longer meeting to digest the changes and create a plan; or ask colleagues to present certain new/revised standards and their implications for the </a:t>
            </a:r>
            <a:r>
              <a:rPr lang="en-US" i="1" dirty="0" err="1"/>
              <a:t>programme</a:t>
            </a:r>
            <a:r>
              <a:rPr lang="en-US" i="1" dirty="0"/>
              <a:t>; or set up a training or ask Senior Management for a meeting to discuss accountability to children, etc.</a:t>
            </a:r>
            <a:endParaRPr dirty="0"/>
          </a:p>
          <a:p>
            <a:pPr marL="0" lvl="0" indent="0" algn="l" rtl="0">
              <a:spcBef>
                <a:spcPts val="0"/>
              </a:spcBef>
              <a:spcAft>
                <a:spcPts val="0"/>
              </a:spcAft>
              <a:buNone/>
            </a:pPr>
            <a:r>
              <a:rPr lang="en-US" dirty="0"/>
              <a:t> </a:t>
            </a:r>
            <a:endParaRPr i="1" dirty="0"/>
          </a:p>
          <a:p>
            <a:pPr marL="0" marR="0" lvl="0" indent="0" algn="l" rtl="0">
              <a:lnSpc>
                <a:spcPct val="100000"/>
              </a:lnSpc>
              <a:spcBef>
                <a:spcPts val="0"/>
              </a:spcBef>
              <a:spcAft>
                <a:spcPts val="0"/>
              </a:spcAft>
              <a:buClr>
                <a:schemeClr val="dk1"/>
              </a:buClr>
              <a:buSzPts val="1200"/>
              <a:buFont typeface="Calibri"/>
              <a:buNone/>
            </a:pPr>
            <a:r>
              <a:rPr lang="en-US" i="1" dirty="0"/>
              <a:t>[Facilitators - </a:t>
            </a:r>
            <a:r>
              <a:rPr lang="en-US" i="1" u="sng" dirty="0"/>
              <a:t>Printed copies </a:t>
            </a:r>
            <a:r>
              <a:rPr lang="en-US" i="1" dirty="0"/>
              <a:t>– there is a small stockpile of the Handbook and Summary that the global Alliance has in Geneva; however, countries and regions are encouraged to print &amp; manage their own copies locally. Usually, this would be done through the inter-agency Coordination structure. On request, the Alliance can share a print-ready PDF.]</a:t>
            </a:r>
            <a:endParaRPr dirty="0"/>
          </a:p>
          <a:p>
            <a:pPr marL="0" marR="0" lvl="0" indent="0" algn="l" rtl="0">
              <a:lnSpc>
                <a:spcPct val="100000"/>
              </a:lnSpc>
              <a:spcBef>
                <a:spcPts val="0"/>
              </a:spcBef>
              <a:spcAft>
                <a:spcPts val="0"/>
              </a:spcAft>
              <a:buClr>
                <a:schemeClr val="dk1"/>
              </a:buClr>
              <a:buSzPts val="1200"/>
              <a:buFont typeface="Calibri"/>
              <a:buNone/>
            </a:pPr>
            <a:endParaRPr i="1" dirty="0"/>
          </a:p>
          <a:p>
            <a:pPr marL="0" marR="0" lvl="0" indent="0" algn="l" rtl="0">
              <a:lnSpc>
                <a:spcPct val="100000"/>
              </a:lnSpc>
              <a:spcBef>
                <a:spcPts val="0"/>
              </a:spcBef>
              <a:spcAft>
                <a:spcPts val="0"/>
              </a:spcAft>
              <a:buClr>
                <a:schemeClr val="dk1"/>
              </a:buClr>
              <a:buSzPts val="1200"/>
              <a:buFont typeface="Calibri"/>
              <a:buNone/>
            </a:pPr>
            <a:r>
              <a:rPr lang="en-US" dirty="0"/>
              <a:t>Thank you so much for coming together and starting to explore the CPMS. I will follow up on the next steps we discussed. And that’s the key – the CPMS is a gift that just keeps on giving every time you open it!</a:t>
            </a:r>
            <a:endParaRPr dirty="0"/>
          </a:p>
          <a:p>
            <a:pPr marL="0" marR="0" lvl="0" indent="0" algn="l" rtl="0">
              <a:lnSpc>
                <a:spcPct val="100000"/>
              </a:lnSpc>
              <a:spcBef>
                <a:spcPts val="0"/>
              </a:spcBef>
              <a:spcAft>
                <a:spcPts val="0"/>
              </a:spcAft>
              <a:buClr>
                <a:schemeClr val="dk1"/>
              </a:buClr>
              <a:buSzPts val="1200"/>
              <a:buFont typeface="Calibri"/>
              <a:buNone/>
            </a:pPr>
            <a:endParaRPr i="1" dirty="0"/>
          </a:p>
          <a:p>
            <a:pPr marL="0" lvl="0" indent="0" algn="l" rtl="0">
              <a:spcBef>
                <a:spcPts val="0"/>
              </a:spcBef>
              <a:spcAft>
                <a:spcPts val="0"/>
              </a:spcAft>
              <a:buNone/>
            </a:pP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43"/>
        <p:cNvGrpSpPr/>
        <p:nvPr/>
      </p:nvGrpSpPr>
      <p:grpSpPr>
        <a:xfrm>
          <a:off x="0" y="0"/>
          <a:ext cx="0" cy="0"/>
          <a:chOff x="0" y="0"/>
          <a:chExt cx="0" cy="0"/>
        </a:xfrm>
      </p:grpSpPr>
      <p:sp>
        <p:nvSpPr>
          <p:cNvPr id="44" name="Google Shape;4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32"/>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46" name="Google Shape;46;p32"/>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47" name="Google Shape;47;p3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B16CC-00C8-424D-AB6C-C3D951654E01}"/>
              </a:ext>
            </a:extLst>
          </p:cNvPr>
          <p:cNvSpPr>
            <a:spLocks noGrp="1"/>
          </p:cNvSpPr>
          <p:nvPr>
            <p:ph type="ctrTitle"/>
          </p:nvPr>
        </p:nvSpPr>
        <p:spPr>
          <a:xfrm>
            <a:off x="5210339" y="1180054"/>
            <a:ext cx="6631372" cy="2387600"/>
          </a:xfrm>
        </p:spPr>
        <p:txBody>
          <a:bodyPr anchor="b">
            <a:normAutofit/>
          </a:bodyPr>
          <a:lstStyle>
            <a:lvl1pPr algn="r">
              <a:defRPr sz="5000" b="1">
                <a:solidFill>
                  <a:srgbClr val="415E7C"/>
                </a:solidFill>
              </a:defRPr>
            </a:lvl1pPr>
          </a:lstStyle>
          <a:p>
            <a:r>
              <a:rPr lang="es-MX" dirty="0"/>
              <a:t>Haz clic para modificar el estilo de título del patrón</a:t>
            </a:r>
            <a:endParaRPr lang="en-GB" dirty="0"/>
          </a:p>
        </p:txBody>
      </p:sp>
      <p:sp>
        <p:nvSpPr>
          <p:cNvPr id="3" name="Subtítulo 2">
            <a:extLst>
              <a:ext uri="{FF2B5EF4-FFF2-40B4-BE49-F238E27FC236}">
                <a16:creationId xmlns:a16="http://schemas.microsoft.com/office/drawing/2014/main" id="{96B002CB-2C21-644C-A2BB-41C668F5CB41}"/>
              </a:ext>
            </a:extLst>
          </p:cNvPr>
          <p:cNvSpPr>
            <a:spLocks noGrp="1"/>
          </p:cNvSpPr>
          <p:nvPr>
            <p:ph type="subTitle" idx="1"/>
          </p:nvPr>
        </p:nvSpPr>
        <p:spPr>
          <a:xfrm>
            <a:off x="5210338" y="3659729"/>
            <a:ext cx="6631373"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dirty="0"/>
              <a:t>Haz clic para editar el estilo de subtítulo del patrón</a:t>
            </a:r>
            <a:endParaRPr lang="en-GB" dirty="0"/>
          </a:p>
        </p:txBody>
      </p:sp>
      <p:grpSp>
        <p:nvGrpSpPr>
          <p:cNvPr id="12" name="object 3">
            <a:extLst>
              <a:ext uri="{FF2B5EF4-FFF2-40B4-BE49-F238E27FC236}">
                <a16:creationId xmlns:a16="http://schemas.microsoft.com/office/drawing/2014/main" id="{8C1DFDA8-D0A8-814F-8FA5-F087CF7C5115}"/>
              </a:ext>
            </a:extLst>
          </p:cNvPr>
          <p:cNvGrpSpPr/>
          <p:nvPr userDrawn="1"/>
        </p:nvGrpSpPr>
        <p:grpSpPr>
          <a:xfrm>
            <a:off x="0" y="-1"/>
            <a:ext cx="7876674" cy="6873871"/>
            <a:chOff x="0" y="0"/>
            <a:chExt cx="9162415" cy="7995920"/>
          </a:xfrm>
        </p:grpSpPr>
        <p:sp>
          <p:nvSpPr>
            <p:cNvPr id="13" name="object 4">
              <a:extLst>
                <a:ext uri="{FF2B5EF4-FFF2-40B4-BE49-F238E27FC236}">
                  <a16:creationId xmlns:a16="http://schemas.microsoft.com/office/drawing/2014/main" id="{FC19C495-18CA-B149-8F8C-BE852CF4BE7A}"/>
                </a:ext>
              </a:extLst>
            </p:cNvPr>
            <p:cNvSpPr/>
            <p:nvPr/>
          </p:nvSpPr>
          <p:spPr>
            <a:xfrm>
              <a:off x="5155957" y="4728538"/>
              <a:ext cx="682625" cy="682625"/>
            </a:xfrm>
            <a:custGeom>
              <a:avLst/>
              <a:gdLst/>
              <a:ahLst/>
              <a:cxnLst/>
              <a:rect l="l" t="t" r="r" b="b"/>
              <a:pathLst>
                <a:path w="682625" h="682625">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p:spPr>
          <p:txBody>
            <a:bodyPr wrap="square" lIns="0" tIns="0" rIns="0" bIns="0" rtlCol="0"/>
            <a:lstStyle/>
            <a:p>
              <a:endParaRPr/>
            </a:p>
          </p:txBody>
        </p:sp>
        <p:pic>
          <p:nvPicPr>
            <p:cNvPr id="14" name="object 5">
              <a:extLst>
                <a:ext uri="{FF2B5EF4-FFF2-40B4-BE49-F238E27FC236}">
                  <a16:creationId xmlns:a16="http://schemas.microsoft.com/office/drawing/2014/main" id="{D74CE1EE-3DFB-A248-9BC9-0C3B1B44F29D}"/>
                </a:ext>
              </a:extLst>
            </p:cNvPr>
            <p:cNvPicPr/>
            <p:nvPr/>
          </p:nvPicPr>
          <p:blipFill>
            <a:blip r:embed="rId2" cstate="print"/>
            <a:stretch>
              <a:fillRect/>
            </a:stretch>
          </p:blipFill>
          <p:spPr>
            <a:xfrm>
              <a:off x="0" y="0"/>
              <a:ext cx="9161786" cy="7995450"/>
            </a:xfrm>
            <a:prstGeom prst="rect">
              <a:avLst/>
            </a:prstGeom>
          </p:spPr>
        </p:pic>
        <p:sp>
          <p:nvSpPr>
            <p:cNvPr id="15" name="object 6">
              <a:extLst>
                <a:ext uri="{FF2B5EF4-FFF2-40B4-BE49-F238E27FC236}">
                  <a16:creationId xmlns:a16="http://schemas.microsoft.com/office/drawing/2014/main" id="{CF39CE85-157B-EF4F-950E-98E08DD8AD0D}"/>
                </a:ext>
              </a:extLst>
            </p:cNvPr>
            <p:cNvSpPr/>
            <p:nvPr/>
          </p:nvSpPr>
          <p:spPr>
            <a:xfrm>
              <a:off x="6989405" y="6285375"/>
              <a:ext cx="319405" cy="319405"/>
            </a:xfrm>
            <a:custGeom>
              <a:avLst/>
              <a:gdLst/>
              <a:ahLst/>
              <a:cxnLst/>
              <a:rect l="l" t="t" r="r" b="b"/>
              <a:pathLst>
                <a:path w="319404" h="319404">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p:spPr>
          <p:txBody>
            <a:bodyPr wrap="square" lIns="0" tIns="0" rIns="0" bIns="0" rtlCol="0"/>
            <a:lstStyle/>
            <a:p>
              <a:endParaRPr/>
            </a:p>
          </p:txBody>
        </p:sp>
      </p:grpSp>
      <p:pic>
        <p:nvPicPr>
          <p:cNvPr id="5" name="Imagen 4">
            <a:extLst>
              <a:ext uri="{FF2B5EF4-FFF2-40B4-BE49-F238E27FC236}">
                <a16:creationId xmlns:a16="http://schemas.microsoft.com/office/drawing/2014/main" id="{5EB459C4-7284-1847-ACF4-469337629B3D}"/>
              </a:ext>
            </a:extLst>
          </p:cNvPr>
          <p:cNvPicPr>
            <a:picLocks noChangeAspect="1"/>
          </p:cNvPicPr>
          <p:nvPr userDrawn="1"/>
        </p:nvPicPr>
        <p:blipFill>
          <a:blip r:embed="rId3"/>
          <a:stretch>
            <a:fillRect/>
          </a:stretch>
        </p:blipFill>
        <p:spPr>
          <a:xfrm>
            <a:off x="7985248" y="5540654"/>
            <a:ext cx="3856463" cy="1103472"/>
          </a:xfrm>
          <a:prstGeom prst="rect">
            <a:avLst/>
          </a:prstGeom>
        </p:spPr>
      </p:pic>
    </p:spTree>
    <p:extLst>
      <p:ext uri="{BB962C8B-B14F-4D97-AF65-F5344CB8AC3E}">
        <p14:creationId xmlns:p14="http://schemas.microsoft.com/office/powerpoint/2010/main" val="2342520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p:txBody>
          <a:bodyPr/>
          <a:lstStyle>
            <a:lvl1pPr>
              <a:defRPr b="1">
                <a:solidFill>
                  <a:srgbClr val="415E7C"/>
                </a:solidFill>
              </a:defRPr>
            </a:lvl1pPr>
          </a:lstStyle>
          <a:p>
            <a:r>
              <a:rPr lang="es-MX" dirty="0"/>
              <a:t>Haz clic para modificar el estilo de título del patrón</a:t>
            </a:r>
            <a:endParaRPr lang="en-GB" dirty="0"/>
          </a:p>
        </p:txBody>
      </p:sp>
      <p:grpSp>
        <p:nvGrpSpPr>
          <p:cNvPr id="31" name="Grupo 30">
            <a:extLst>
              <a:ext uri="{FF2B5EF4-FFF2-40B4-BE49-F238E27FC236}">
                <a16:creationId xmlns:a16="http://schemas.microsoft.com/office/drawing/2014/main" id="{1307D63E-9A8E-C240-AF98-6CE992E4DEC4}"/>
              </a:ext>
            </a:extLst>
          </p:cNvPr>
          <p:cNvGrpSpPr/>
          <p:nvPr userDrawn="1"/>
        </p:nvGrpSpPr>
        <p:grpSpPr>
          <a:xfrm>
            <a:off x="114714" y="5834381"/>
            <a:ext cx="11955892" cy="1023226"/>
            <a:chOff x="129463" y="5834381"/>
            <a:chExt cx="11955892" cy="1023226"/>
          </a:xfrm>
        </p:grpSpPr>
        <p:pic>
          <p:nvPicPr>
            <p:cNvPr id="32" name="object 2">
              <a:extLst>
                <a:ext uri="{FF2B5EF4-FFF2-40B4-BE49-F238E27FC236}">
                  <a16:creationId xmlns:a16="http://schemas.microsoft.com/office/drawing/2014/main" id="{C9B5B2C0-D7B8-4C43-8360-A1DACF7FDD7D}"/>
                </a:ext>
              </a:extLst>
            </p:cNvPr>
            <p:cNvPicPr/>
            <p:nvPr/>
          </p:nvPicPr>
          <p:blipFill>
            <a:blip r:embed="rId2" cstate="print"/>
            <a:stretch>
              <a:fillRect/>
            </a:stretch>
          </p:blipFill>
          <p:spPr>
            <a:xfrm>
              <a:off x="2286730" y="6724373"/>
              <a:ext cx="196087" cy="132623"/>
            </a:xfrm>
            <a:prstGeom prst="rect">
              <a:avLst/>
            </a:prstGeom>
          </p:spPr>
        </p:pic>
        <p:sp>
          <p:nvSpPr>
            <p:cNvPr id="33" name="object 3">
              <a:extLst>
                <a:ext uri="{FF2B5EF4-FFF2-40B4-BE49-F238E27FC236}">
                  <a16:creationId xmlns:a16="http://schemas.microsoft.com/office/drawing/2014/main" id="{749A1041-67F9-C94A-A427-F824A7CFEC3E}"/>
                </a:ext>
              </a:extLst>
            </p:cNvPr>
            <p:cNvSpPr/>
            <p:nvPr/>
          </p:nvSpPr>
          <p:spPr>
            <a:xfrm>
              <a:off x="1854177" y="5834381"/>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34" name="object 4">
              <a:extLst>
                <a:ext uri="{FF2B5EF4-FFF2-40B4-BE49-F238E27FC236}">
                  <a16:creationId xmlns:a16="http://schemas.microsoft.com/office/drawing/2014/main" id="{C3C48AAB-3878-314A-B9CA-0EADB3D681FC}"/>
                </a:ext>
              </a:extLst>
            </p:cNvPr>
            <p:cNvSpPr/>
            <p:nvPr/>
          </p:nvSpPr>
          <p:spPr>
            <a:xfrm>
              <a:off x="3597898" y="6424361"/>
              <a:ext cx="734695" cy="433070"/>
            </a:xfrm>
            <a:custGeom>
              <a:avLst/>
              <a:gdLst/>
              <a:ahLst/>
              <a:cxnLst/>
              <a:rect l="l" t="t" r="r" b="b"/>
              <a:pathLst>
                <a:path w="734695" h="43307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p:spPr>
          <p:txBody>
            <a:bodyPr wrap="square" lIns="0" tIns="0" rIns="0" bIns="0" rtlCol="0"/>
            <a:lstStyle/>
            <a:p>
              <a:endParaRPr/>
            </a:p>
          </p:txBody>
        </p:sp>
        <p:sp>
          <p:nvSpPr>
            <p:cNvPr id="35" name="object 5">
              <a:extLst>
                <a:ext uri="{FF2B5EF4-FFF2-40B4-BE49-F238E27FC236}">
                  <a16:creationId xmlns:a16="http://schemas.microsoft.com/office/drawing/2014/main" id="{A570732F-E585-8D4B-B152-3672C7DD7B43}"/>
                </a:ext>
              </a:extLst>
            </p:cNvPr>
            <p:cNvSpPr/>
            <p:nvPr/>
          </p:nvSpPr>
          <p:spPr>
            <a:xfrm>
              <a:off x="4543957" y="6017589"/>
              <a:ext cx="1167130" cy="839469"/>
            </a:xfrm>
            <a:custGeom>
              <a:avLst/>
              <a:gdLst/>
              <a:ahLst/>
              <a:cxnLst/>
              <a:rect l="l" t="t" r="r" b="b"/>
              <a:pathLst>
                <a:path w="1167129" h="83947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p:spPr>
          <p:txBody>
            <a:bodyPr wrap="square" lIns="0" tIns="0" rIns="0" bIns="0" rtlCol="0"/>
            <a:lstStyle/>
            <a:p>
              <a:endParaRPr/>
            </a:p>
          </p:txBody>
        </p:sp>
        <p:sp>
          <p:nvSpPr>
            <p:cNvPr id="36" name="object 6">
              <a:extLst>
                <a:ext uri="{FF2B5EF4-FFF2-40B4-BE49-F238E27FC236}">
                  <a16:creationId xmlns:a16="http://schemas.microsoft.com/office/drawing/2014/main" id="{A196F325-BE8B-7F4E-96DE-7B1652E2CA21}"/>
                </a:ext>
              </a:extLst>
            </p:cNvPr>
            <p:cNvSpPr/>
            <p:nvPr/>
          </p:nvSpPr>
          <p:spPr>
            <a:xfrm>
              <a:off x="5662307" y="5942698"/>
              <a:ext cx="1104265" cy="914400"/>
            </a:xfrm>
            <a:custGeom>
              <a:avLst/>
              <a:gdLst/>
              <a:ahLst/>
              <a:cxnLst/>
              <a:rect l="l" t="t" r="r" b="b"/>
              <a:pathLst>
                <a:path w="1104265" h="91440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p:spPr>
          <p:txBody>
            <a:bodyPr wrap="square" lIns="0" tIns="0" rIns="0" bIns="0" rtlCol="0"/>
            <a:lstStyle/>
            <a:p>
              <a:endParaRPr/>
            </a:p>
          </p:txBody>
        </p:sp>
        <p:sp>
          <p:nvSpPr>
            <p:cNvPr id="37" name="object 7">
              <a:extLst>
                <a:ext uri="{FF2B5EF4-FFF2-40B4-BE49-F238E27FC236}">
                  <a16:creationId xmlns:a16="http://schemas.microsoft.com/office/drawing/2014/main" id="{28E732B8-D369-804A-B6E8-DB2BBEC8369C}"/>
                </a:ext>
              </a:extLst>
            </p:cNvPr>
            <p:cNvSpPr/>
            <p:nvPr/>
          </p:nvSpPr>
          <p:spPr>
            <a:xfrm>
              <a:off x="3402074" y="5876809"/>
              <a:ext cx="524510" cy="524510"/>
            </a:xfrm>
            <a:custGeom>
              <a:avLst/>
              <a:gdLst/>
              <a:ahLst/>
              <a:cxnLst/>
              <a:rect l="l" t="t" r="r" b="b"/>
              <a:pathLst>
                <a:path w="524510" h="52451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p:spPr>
          <p:txBody>
            <a:bodyPr wrap="square" lIns="0" tIns="0" rIns="0" bIns="0" rtlCol="0"/>
            <a:lstStyle/>
            <a:p>
              <a:endParaRPr/>
            </a:p>
          </p:txBody>
        </p:sp>
        <p:sp>
          <p:nvSpPr>
            <p:cNvPr id="38" name="object 8">
              <a:extLst>
                <a:ext uri="{FF2B5EF4-FFF2-40B4-BE49-F238E27FC236}">
                  <a16:creationId xmlns:a16="http://schemas.microsoft.com/office/drawing/2014/main" id="{E2FA586A-88A4-A344-A925-A69F3704B934}"/>
                </a:ext>
              </a:extLst>
            </p:cNvPr>
            <p:cNvSpPr/>
            <p:nvPr/>
          </p:nvSpPr>
          <p:spPr>
            <a:xfrm>
              <a:off x="4132060" y="5873460"/>
              <a:ext cx="343535" cy="343535"/>
            </a:xfrm>
            <a:custGeom>
              <a:avLst/>
              <a:gdLst/>
              <a:ahLst/>
              <a:cxnLst/>
              <a:rect l="l" t="t" r="r" b="b"/>
              <a:pathLst>
                <a:path w="343535" h="343535">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p:spPr>
          <p:txBody>
            <a:bodyPr wrap="square" lIns="0" tIns="0" rIns="0" bIns="0" rtlCol="0"/>
            <a:lstStyle/>
            <a:p>
              <a:endParaRPr/>
            </a:p>
          </p:txBody>
        </p:sp>
        <p:sp>
          <p:nvSpPr>
            <p:cNvPr id="39" name="object 9">
              <a:extLst>
                <a:ext uri="{FF2B5EF4-FFF2-40B4-BE49-F238E27FC236}">
                  <a16:creationId xmlns:a16="http://schemas.microsoft.com/office/drawing/2014/main" id="{99D3F400-55A4-CB41-A464-8D953E884370}"/>
                </a:ext>
              </a:extLst>
            </p:cNvPr>
            <p:cNvSpPr/>
            <p:nvPr/>
          </p:nvSpPr>
          <p:spPr>
            <a:xfrm>
              <a:off x="2697889" y="6375092"/>
              <a:ext cx="687070" cy="481965"/>
            </a:xfrm>
            <a:custGeom>
              <a:avLst/>
              <a:gdLst/>
              <a:ahLst/>
              <a:cxnLst/>
              <a:rect l="l" t="t" r="r" b="b"/>
              <a:pathLst>
                <a:path w="687070" h="481965">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p:spPr>
          <p:txBody>
            <a:bodyPr wrap="square" lIns="0" tIns="0" rIns="0" bIns="0" rtlCol="0"/>
            <a:lstStyle/>
            <a:p>
              <a:endParaRPr/>
            </a:p>
          </p:txBody>
        </p:sp>
        <p:sp>
          <p:nvSpPr>
            <p:cNvPr id="40" name="object 10">
              <a:extLst>
                <a:ext uri="{FF2B5EF4-FFF2-40B4-BE49-F238E27FC236}">
                  <a16:creationId xmlns:a16="http://schemas.microsoft.com/office/drawing/2014/main" id="{837DA01E-290E-5545-8118-849AAE864FA1}"/>
                </a:ext>
              </a:extLst>
            </p:cNvPr>
            <p:cNvSpPr/>
            <p:nvPr/>
          </p:nvSpPr>
          <p:spPr>
            <a:xfrm>
              <a:off x="2967334" y="5953587"/>
              <a:ext cx="341630" cy="341630"/>
            </a:xfrm>
            <a:custGeom>
              <a:avLst/>
              <a:gdLst/>
              <a:ahLst/>
              <a:cxnLst/>
              <a:rect l="l" t="t" r="r" b="b"/>
              <a:pathLst>
                <a:path w="341629" h="341629">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p:spPr>
          <p:txBody>
            <a:bodyPr wrap="square" lIns="0" tIns="0" rIns="0" bIns="0" rtlCol="0"/>
            <a:lstStyle/>
            <a:p>
              <a:endParaRPr/>
            </a:p>
          </p:txBody>
        </p:sp>
        <p:sp>
          <p:nvSpPr>
            <p:cNvPr id="41" name="object 11">
              <a:extLst>
                <a:ext uri="{FF2B5EF4-FFF2-40B4-BE49-F238E27FC236}">
                  <a16:creationId xmlns:a16="http://schemas.microsoft.com/office/drawing/2014/main" id="{7816CC7A-15A7-214B-94BB-AD14B1EBCC24}"/>
                </a:ext>
              </a:extLst>
            </p:cNvPr>
            <p:cNvSpPr/>
            <p:nvPr/>
          </p:nvSpPr>
          <p:spPr>
            <a:xfrm>
              <a:off x="1562369" y="6544742"/>
              <a:ext cx="520700" cy="312420"/>
            </a:xfrm>
            <a:custGeom>
              <a:avLst/>
              <a:gdLst/>
              <a:ahLst/>
              <a:cxnLst/>
              <a:rect l="l" t="t" r="r" b="b"/>
              <a:pathLst>
                <a:path w="520700" h="31242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p:spPr>
          <p:txBody>
            <a:bodyPr wrap="square" lIns="0" tIns="0" rIns="0" bIns="0" rtlCol="0"/>
            <a:lstStyle/>
            <a:p>
              <a:endParaRPr/>
            </a:p>
          </p:txBody>
        </p:sp>
        <p:sp>
          <p:nvSpPr>
            <p:cNvPr id="42" name="object 12">
              <a:extLst>
                <a:ext uri="{FF2B5EF4-FFF2-40B4-BE49-F238E27FC236}">
                  <a16:creationId xmlns:a16="http://schemas.microsoft.com/office/drawing/2014/main" id="{77A5FE3C-C291-9A47-9D0A-1549FB2B155D}"/>
                </a:ext>
              </a:extLst>
            </p:cNvPr>
            <p:cNvSpPr/>
            <p:nvPr/>
          </p:nvSpPr>
          <p:spPr>
            <a:xfrm>
              <a:off x="1165620" y="6273641"/>
              <a:ext cx="351155" cy="351155"/>
            </a:xfrm>
            <a:custGeom>
              <a:avLst/>
              <a:gdLst/>
              <a:ahLst/>
              <a:cxnLst/>
              <a:rect l="l" t="t" r="r" b="b"/>
              <a:pathLst>
                <a:path w="351155" h="351154">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p:spPr>
          <p:txBody>
            <a:bodyPr wrap="square" lIns="0" tIns="0" rIns="0" bIns="0" rtlCol="0"/>
            <a:lstStyle/>
            <a:p>
              <a:endParaRPr/>
            </a:p>
          </p:txBody>
        </p:sp>
        <p:sp>
          <p:nvSpPr>
            <p:cNvPr id="43" name="object 13">
              <a:extLst>
                <a:ext uri="{FF2B5EF4-FFF2-40B4-BE49-F238E27FC236}">
                  <a16:creationId xmlns:a16="http://schemas.microsoft.com/office/drawing/2014/main" id="{DDBC7958-8EE4-1A43-90AF-9A3A88515F92}"/>
                </a:ext>
              </a:extLst>
            </p:cNvPr>
            <p:cNvSpPr/>
            <p:nvPr/>
          </p:nvSpPr>
          <p:spPr>
            <a:xfrm>
              <a:off x="129463" y="5971578"/>
              <a:ext cx="1127125" cy="885825"/>
            </a:xfrm>
            <a:custGeom>
              <a:avLst/>
              <a:gdLst/>
              <a:ahLst/>
              <a:cxnLst/>
              <a:rect l="l" t="t" r="r" b="b"/>
              <a:pathLst>
                <a:path w="1127125" h="885825">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p:spPr>
          <p:txBody>
            <a:bodyPr wrap="square" lIns="0" tIns="0" rIns="0" bIns="0" rtlCol="0"/>
            <a:lstStyle/>
            <a:p>
              <a:endParaRPr/>
            </a:p>
          </p:txBody>
        </p:sp>
        <p:pic>
          <p:nvPicPr>
            <p:cNvPr id="44" name="object 14">
              <a:extLst>
                <a:ext uri="{FF2B5EF4-FFF2-40B4-BE49-F238E27FC236}">
                  <a16:creationId xmlns:a16="http://schemas.microsoft.com/office/drawing/2014/main" id="{DE68AE20-C4F9-3F47-99D1-0D9FC52E5239}"/>
                </a:ext>
              </a:extLst>
            </p:cNvPr>
            <p:cNvPicPr/>
            <p:nvPr/>
          </p:nvPicPr>
          <p:blipFill>
            <a:blip r:embed="rId3" cstate="print"/>
            <a:stretch>
              <a:fillRect/>
            </a:stretch>
          </p:blipFill>
          <p:spPr>
            <a:xfrm>
              <a:off x="7893903" y="6099785"/>
              <a:ext cx="196088" cy="196087"/>
            </a:xfrm>
            <a:prstGeom prst="rect">
              <a:avLst/>
            </a:prstGeom>
          </p:spPr>
        </p:pic>
        <p:sp>
          <p:nvSpPr>
            <p:cNvPr id="45" name="object 15">
              <a:extLst>
                <a:ext uri="{FF2B5EF4-FFF2-40B4-BE49-F238E27FC236}">
                  <a16:creationId xmlns:a16="http://schemas.microsoft.com/office/drawing/2014/main" id="{DBFF78AA-130A-D644-B391-3350B4871DFC}"/>
                </a:ext>
              </a:extLst>
            </p:cNvPr>
            <p:cNvSpPr/>
            <p:nvPr/>
          </p:nvSpPr>
          <p:spPr>
            <a:xfrm>
              <a:off x="7865364" y="6528677"/>
              <a:ext cx="657225" cy="328930"/>
            </a:xfrm>
            <a:custGeom>
              <a:avLst/>
              <a:gdLst/>
              <a:ahLst/>
              <a:cxnLst/>
              <a:rect l="l" t="t" r="r" b="b"/>
              <a:pathLst>
                <a:path w="657225" h="328929">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p:spPr>
          <p:txBody>
            <a:bodyPr wrap="square" lIns="0" tIns="0" rIns="0" bIns="0" rtlCol="0"/>
            <a:lstStyle/>
            <a:p>
              <a:endParaRPr/>
            </a:p>
          </p:txBody>
        </p:sp>
        <p:sp>
          <p:nvSpPr>
            <p:cNvPr id="46" name="object 16">
              <a:extLst>
                <a:ext uri="{FF2B5EF4-FFF2-40B4-BE49-F238E27FC236}">
                  <a16:creationId xmlns:a16="http://schemas.microsoft.com/office/drawing/2014/main" id="{2F88C793-B68C-0844-964C-6EFE2E1316C6}"/>
                </a:ext>
              </a:extLst>
            </p:cNvPr>
            <p:cNvSpPr/>
            <p:nvPr/>
          </p:nvSpPr>
          <p:spPr>
            <a:xfrm>
              <a:off x="9217532" y="6461680"/>
              <a:ext cx="734695" cy="395605"/>
            </a:xfrm>
            <a:custGeom>
              <a:avLst/>
              <a:gdLst/>
              <a:ahLst/>
              <a:cxnLst/>
              <a:rect l="l" t="t" r="r" b="b"/>
              <a:pathLst>
                <a:path w="734695" h="395604">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p:spPr>
          <p:txBody>
            <a:bodyPr wrap="square" lIns="0" tIns="0" rIns="0" bIns="0" rtlCol="0"/>
            <a:lstStyle/>
            <a:p>
              <a:endParaRPr/>
            </a:p>
          </p:txBody>
        </p:sp>
        <p:sp>
          <p:nvSpPr>
            <p:cNvPr id="47" name="object 17">
              <a:extLst>
                <a:ext uri="{FF2B5EF4-FFF2-40B4-BE49-F238E27FC236}">
                  <a16:creationId xmlns:a16="http://schemas.microsoft.com/office/drawing/2014/main" id="{36869FB7-160E-8643-9D6A-6FEFAEE6A401}"/>
                </a:ext>
              </a:extLst>
            </p:cNvPr>
            <p:cNvSpPr/>
            <p:nvPr/>
          </p:nvSpPr>
          <p:spPr>
            <a:xfrm>
              <a:off x="10212844" y="6200900"/>
              <a:ext cx="986790" cy="656590"/>
            </a:xfrm>
            <a:custGeom>
              <a:avLst/>
              <a:gdLst/>
              <a:ahLst/>
              <a:cxnLst/>
              <a:rect l="l" t="t" r="r" b="b"/>
              <a:pathLst>
                <a:path w="986790" h="65659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p:spPr>
          <p:txBody>
            <a:bodyPr wrap="square" lIns="0" tIns="0" rIns="0" bIns="0" rtlCol="0"/>
            <a:lstStyle/>
            <a:p>
              <a:endParaRPr/>
            </a:p>
          </p:txBody>
        </p:sp>
        <p:sp>
          <p:nvSpPr>
            <p:cNvPr id="48" name="object 18">
              <a:extLst>
                <a:ext uri="{FF2B5EF4-FFF2-40B4-BE49-F238E27FC236}">
                  <a16:creationId xmlns:a16="http://schemas.microsoft.com/office/drawing/2014/main" id="{5F7A429A-8F56-E944-9307-5A336D3AD6FE}"/>
                </a:ext>
              </a:extLst>
            </p:cNvPr>
            <p:cNvSpPr/>
            <p:nvPr/>
          </p:nvSpPr>
          <p:spPr>
            <a:xfrm>
              <a:off x="11469405" y="6180409"/>
              <a:ext cx="615950" cy="615950"/>
            </a:xfrm>
            <a:custGeom>
              <a:avLst/>
              <a:gdLst/>
              <a:ahLst/>
              <a:cxnLst/>
              <a:rect l="l" t="t" r="r" b="b"/>
              <a:pathLst>
                <a:path w="615950" h="61595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p:spPr>
          <p:txBody>
            <a:bodyPr wrap="square" lIns="0" tIns="0" rIns="0" bIns="0" rtlCol="0"/>
            <a:lstStyle/>
            <a:p>
              <a:endParaRPr/>
            </a:p>
          </p:txBody>
        </p:sp>
        <p:sp>
          <p:nvSpPr>
            <p:cNvPr id="49" name="object 19">
              <a:extLst>
                <a:ext uri="{FF2B5EF4-FFF2-40B4-BE49-F238E27FC236}">
                  <a16:creationId xmlns:a16="http://schemas.microsoft.com/office/drawing/2014/main" id="{44C1DE2B-9AB2-414F-9EDB-383595F48471}"/>
                </a:ext>
              </a:extLst>
            </p:cNvPr>
            <p:cNvSpPr/>
            <p:nvPr/>
          </p:nvSpPr>
          <p:spPr>
            <a:xfrm>
              <a:off x="9216411" y="6041537"/>
              <a:ext cx="297180" cy="297180"/>
            </a:xfrm>
            <a:custGeom>
              <a:avLst/>
              <a:gdLst/>
              <a:ahLst/>
              <a:cxnLst/>
              <a:rect l="l" t="t" r="r" b="b"/>
              <a:pathLst>
                <a:path w="297179" h="297179">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p:spPr>
          <p:txBody>
            <a:bodyPr wrap="square" lIns="0" tIns="0" rIns="0" bIns="0" rtlCol="0"/>
            <a:lstStyle/>
            <a:p>
              <a:endParaRPr/>
            </a:p>
          </p:txBody>
        </p:sp>
        <p:sp>
          <p:nvSpPr>
            <p:cNvPr id="50" name="object 20">
              <a:extLst>
                <a:ext uri="{FF2B5EF4-FFF2-40B4-BE49-F238E27FC236}">
                  <a16:creationId xmlns:a16="http://schemas.microsoft.com/office/drawing/2014/main" id="{02F89C28-98F4-0F47-980B-85F416D0F69D}"/>
                </a:ext>
              </a:extLst>
            </p:cNvPr>
            <p:cNvSpPr/>
            <p:nvPr/>
          </p:nvSpPr>
          <p:spPr>
            <a:xfrm>
              <a:off x="9716972" y="6087973"/>
              <a:ext cx="343535" cy="343535"/>
            </a:xfrm>
            <a:custGeom>
              <a:avLst/>
              <a:gdLst/>
              <a:ahLst/>
              <a:cxnLst/>
              <a:rect l="l" t="t" r="r" b="b"/>
              <a:pathLst>
                <a:path w="343534" h="343535">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p:spPr>
          <p:txBody>
            <a:bodyPr wrap="square" lIns="0" tIns="0" rIns="0" bIns="0" rtlCol="0"/>
            <a:lstStyle/>
            <a:p>
              <a:endParaRPr/>
            </a:p>
          </p:txBody>
        </p:sp>
        <p:sp>
          <p:nvSpPr>
            <p:cNvPr id="51" name="object 21">
              <a:extLst>
                <a:ext uri="{FF2B5EF4-FFF2-40B4-BE49-F238E27FC236}">
                  <a16:creationId xmlns:a16="http://schemas.microsoft.com/office/drawing/2014/main" id="{92ED4054-55AD-8C46-A789-A6ACF08001AF}"/>
                </a:ext>
              </a:extLst>
            </p:cNvPr>
            <p:cNvSpPr/>
            <p:nvPr/>
          </p:nvSpPr>
          <p:spPr>
            <a:xfrm>
              <a:off x="8365637" y="5918779"/>
              <a:ext cx="687070" cy="687070"/>
            </a:xfrm>
            <a:custGeom>
              <a:avLst/>
              <a:gdLst/>
              <a:ahLst/>
              <a:cxnLst/>
              <a:rect l="l" t="t" r="r" b="b"/>
              <a:pathLst>
                <a:path w="687070" h="68707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p:spPr>
          <p:txBody>
            <a:bodyPr wrap="square" lIns="0" tIns="0" rIns="0" bIns="0" rtlCol="0"/>
            <a:lstStyle/>
            <a:p>
              <a:endParaRPr/>
            </a:p>
          </p:txBody>
        </p:sp>
        <p:sp>
          <p:nvSpPr>
            <p:cNvPr id="52" name="object 22">
              <a:extLst>
                <a:ext uri="{FF2B5EF4-FFF2-40B4-BE49-F238E27FC236}">
                  <a16:creationId xmlns:a16="http://schemas.microsoft.com/office/drawing/2014/main" id="{FBBAA391-0A61-B844-92A4-32AD01A4FBF6}"/>
                </a:ext>
              </a:extLst>
            </p:cNvPr>
            <p:cNvSpPr/>
            <p:nvPr/>
          </p:nvSpPr>
          <p:spPr>
            <a:xfrm>
              <a:off x="7025197" y="6143323"/>
              <a:ext cx="708660" cy="708660"/>
            </a:xfrm>
            <a:custGeom>
              <a:avLst/>
              <a:gdLst/>
              <a:ahLst/>
              <a:cxnLst/>
              <a:rect l="l" t="t" r="r" b="b"/>
              <a:pathLst>
                <a:path w="708659" h="708659">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p:spPr>
          <p:txBody>
            <a:bodyPr wrap="square" lIns="0" tIns="0" rIns="0" bIns="0" rtlCol="0"/>
            <a:lstStyle/>
            <a:p>
              <a:endParaRPr/>
            </a:p>
          </p:txBody>
        </p:sp>
      </p:grpSp>
    </p:spTree>
    <p:extLst>
      <p:ext uri="{BB962C8B-B14F-4D97-AF65-F5344CB8AC3E}">
        <p14:creationId xmlns:p14="http://schemas.microsoft.com/office/powerpoint/2010/main" val="3341256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ext and object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D6EC6-8674-AA45-B575-1A94E7672FBF}"/>
              </a:ext>
            </a:extLst>
          </p:cNvPr>
          <p:cNvSpPr>
            <a:spLocks noGrp="1"/>
          </p:cNvSpPr>
          <p:nvPr>
            <p:ph type="title"/>
          </p:nvPr>
        </p:nvSpPr>
        <p:spPr>
          <a:xfrm>
            <a:off x="1787856" y="365125"/>
            <a:ext cx="9565943"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B1F6877E-2A62-9940-81D0-447564C5592B}"/>
              </a:ext>
            </a:extLst>
          </p:cNvPr>
          <p:cNvSpPr>
            <a:spLocks noGrp="1"/>
          </p:cNvSpPr>
          <p:nvPr>
            <p:ph idx="1"/>
          </p:nvPr>
        </p:nvSpPr>
        <p:spPr>
          <a:xfrm>
            <a:off x="1787856" y="1825625"/>
            <a:ext cx="9565943"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21" name="Grupo 20">
            <a:extLst>
              <a:ext uri="{FF2B5EF4-FFF2-40B4-BE49-F238E27FC236}">
                <a16:creationId xmlns:a16="http://schemas.microsoft.com/office/drawing/2014/main" id="{105E4767-BD13-3D47-AFCB-7FE38103F401}"/>
              </a:ext>
            </a:extLst>
          </p:cNvPr>
          <p:cNvGrpSpPr/>
          <p:nvPr userDrawn="1"/>
        </p:nvGrpSpPr>
        <p:grpSpPr>
          <a:xfrm>
            <a:off x="0" y="118224"/>
            <a:ext cx="1313073" cy="6650279"/>
            <a:chOff x="0" y="118224"/>
            <a:chExt cx="1313073" cy="6650279"/>
          </a:xfrm>
        </p:grpSpPr>
        <p:pic>
          <p:nvPicPr>
            <p:cNvPr id="23" name="object 2">
              <a:extLst>
                <a:ext uri="{FF2B5EF4-FFF2-40B4-BE49-F238E27FC236}">
                  <a16:creationId xmlns:a16="http://schemas.microsoft.com/office/drawing/2014/main" id="{F04126EA-D86B-B543-B500-840EB7E401C9}"/>
                </a:ext>
              </a:extLst>
            </p:cNvPr>
            <p:cNvPicPr/>
            <p:nvPr/>
          </p:nvPicPr>
          <p:blipFill>
            <a:blip r:embed="rId2" cstate="print"/>
            <a:stretch>
              <a:fillRect/>
            </a:stretch>
          </p:blipFill>
          <p:spPr>
            <a:xfrm>
              <a:off x="6940" y="2275488"/>
              <a:ext cx="196075" cy="196088"/>
            </a:xfrm>
            <a:prstGeom prst="rect">
              <a:avLst/>
            </a:prstGeom>
          </p:spPr>
        </p:pic>
        <p:sp>
          <p:nvSpPr>
            <p:cNvPr id="24" name="object 3">
              <a:extLst>
                <a:ext uri="{FF2B5EF4-FFF2-40B4-BE49-F238E27FC236}">
                  <a16:creationId xmlns:a16="http://schemas.microsoft.com/office/drawing/2014/main" id="{61EECB41-6C07-0E44-82FD-71AFF867C423}"/>
                </a:ext>
              </a:extLst>
            </p:cNvPr>
            <p:cNvSpPr/>
            <p:nvPr/>
          </p:nvSpPr>
          <p:spPr>
            <a:xfrm>
              <a:off x="435820" y="1842935"/>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25" name="object 4">
              <a:extLst>
                <a:ext uri="{FF2B5EF4-FFF2-40B4-BE49-F238E27FC236}">
                  <a16:creationId xmlns:a16="http://schemas.microsoft.com/office/drawing/2014/main" id="{6617C696-4F82-FD4D-96A0-ABF57B07AFC3}"/>
                </a:ext>
              </a:extLst>
            </p:cNvPr>
            <p:cNvSpPr/>
            <p:nvPr/>
          </p:nvSpPr>
          <p:spPr>
            <a:xfrm>
              <a:off x="0" y="3507418"/>
              <a:ext cx="675005" cy="734695"/>
            </a:xfrm>
            <a:custGeom>
              <a:avLst/>
              <a:gdLst/>
              <a:ahLst/>
              <a:cxnLst/>
              <a:rect l="l" t="t" r="r" b="b"/>
              <a:pathLst>
                <a:path w="675005" h="734695">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p:spPr>
          <p:txBody>
            <a:bodyPr wrap="square" lIns="0" tIns="0" rIns="0" bIns="0" rtlCol="0"/>
            <a:lstStyle/>
            <a:p>
              <a:endParaRPr/>
            </a:p>
          </p:txBody>
        </p:sp>
        <p:sp>
          <p:nvSpPr>
            <p:cNvPr id="26" name="object 5">
              <a:extLst>
                <a:ext uri="{FF2B5EF4-FFF2-40B4-BE49-F238E27FC236}">
                  <a16:creationId xmlns:a16="http://schemas.microsoft.com/office/drawing/2014/main" id="{9DB2AB06-D17B-6C46-91EC-071A4E3FD329}"/>
                </a:ext>
              </a:extLst>
            </p:cNvPr>
            <p:cNvSpPr/>
            <p:nvPr/>
          </p:nvSpPr>
          <p:spPr>
            <a:xfrm>
              <a:off x="0" y="4506305"/>
              <a:ext cx="1028700" cy="1167130"/>
            </a:xfrm>
            <a:custGeom>
              <a:avLst/>
              <a:gdLst/>
              <a:ahLst/>
              <a:cxnLst/>
              <a:rect l="l" t="t" r="r" b="b"/>
              <a:pathLst>
                <a:path w="1028700" h="1167129">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p:spPr>
          <p:txBody>
            <a:bodyPr wrap="square" lIns="0" tIns="0" rIns="0" bIns="0" rtlCol="0"/>
            <a:lstStyle/>
            <a:p>
              <a:endParaRPr/>
            </a:p>
          </p:txBody>
        </p:sp>
        <p:sp>
          <p:nvSpPr>
            <p:cNvPr id="27" name="object 6">
              <a:extLst>
                <a:ext uri="{FF2B5EF4-FFF2-40B4-BE49-F238E27FC236}">
                  <a16:creationId xmlns:a16="http://schemas.microsoft.com/office/drawing/2014/main" id="{20539240-E78E-4F41-ACAD-72CF4BE4DA18}"/>
                </a:ext>
              </a:extLst>
            </p:cNvPr>
            <p:cNvSpPr/>
            <p:nvPr/>
          </p:nvSpPr>
          <p:spPr>
            <a:xfrm>
              <a:off x="0" y="5923953"/>
              <a:ext cx="816610" cy="844550"/>
            </a:xfrm>
            <a:custGeom>
              <a:avLst/>
              <a:gdLst/>
              <a:ahLst/>
              <a:cxnLst/>
              <a:rect l="l" t="t" r="r" b="b"/>
              <a:pathLst>
                <a:path w="816610" h="84455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p:spPr>
          <p:txBody>
            <a:bodyPr wrap="square" lIns="0" tIns="0" rIns="0" bIns="0" rtlCol="0"/>
            <a:lstStyle/>
            <a:p>
              <a:endParaRPr/>
            </a:p>
          </p:txBody>
        </p:sp>
        <p:sp>
          <p:nvSpPr>
            <p:cNvPr id="28" name="object 7">
              <a:extLst>
                <a:ext uri="{FF2B5EF4-FFF2-40B4-BE49-F238E27FC236}">
                  <a16:creationId xmlns:a16="http://schemas.microsoft.com/office/drawing/2014/main" id="{7CEA53A2-08E6-4949-9A49-D65C67D77C69}"/>
                </a:ext>
              </a:extLst>
            </p:cNvPr>
            <p:cNvSpPr/>
            <p:nvPr/>
          </p:nvSpPr>
          <p:spPr>
            <a:xfrm>
              <a:off x="895737" y="5666113"/>
              <a:ext cx="343535" cy="343535"/>
            </a:xfrm>
            <a:custGeom>
              <a:avLst/>
              <a:gdLst/>
              <a:ahLst/>
              <a:cxnLst/>
              <a:rect l="l" t="t" r="r" b="b"/>
              <a:pathLst>
                <a:path w="343534" h="343535">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p:spPr>
          <p:txBody>
            <a:bodyPr wrap="square" lIns="0" tIns="0" rIns="0" bIns="0" rtlCol="0"/>
            <a:lstStyle/>
            <a:p>
              <a:endParaRPr/>
            </a:p>
          </p:txBody>
        </p:sp>
        <p:sp>
          <p:nvSpPr>
            <p:cNvPr id="29" name="object 8">
              <a:extLst>
                <a:ext uri="{FF2B5EF4-FFF2-40B4-BE49-F238E27FC236}">
                  <a16:creationId xmlns:a16="http://schemas.microsoft.com/office/drawing/2014/main" id="{669DD8B9-1481-AA4D-B9D6-085C8A0052B9}"/>
                </a:ext>
              </a:extLst>
            </p:cNvPr>
            <p:cNvSpPr/>
            <p:nvPr/>
          </p:nvSpPr>
          <p:spPr>
            <a:xfrm>
              <a:off x="788563" y="3390832"/>
              <a:ext cx="524510" cy="524510"/>
            </a:xfrm>
            <a:custGeom>
              <a:avLst/>
              <a:gdLst/>
              <a:ahLst/>
              <a:cxnLst/>
              <a:rect l="l" t="t" r="r" b="b"/>
              <a:pathLst>
                <a:path w="524510" h="52451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p:spPr>
          <p:txBody>
            <a:bodyPr wrap="square" lIns="0" tIns="0" rIns="0" bIns="0" rtlCol="0"/>
            <a:lstStyle/>
            <a:p>
              <a:endParaRPr/>
            </a:p>
          </p:txBody>
        </p:sp>
        <p:sp>
          <p:nvSpPr>
            <p:cNvPr id="30" name="object 9">
              <a:extLst>
                <a:ext uri="{FF2B5EF4-FFF2-40B4-BE49-F238E27FC236}">
                  <a16:creationId xmlns:a16="http://schemas.microsoft.com/office/drawing/2014/main" id="{C48AFCDB-E59F-9941-BFA9-4CE64E6EE045}"/>
                </a:ext>
              </a:extLst>
            </p:cNvPr>
            <p:cNvSpPr/>
            <p:nvPr/>
          </p:nvSpPr>
          <p:spPr>
            <a:xfrm>
              <a:off x="710570" y="4120818"/>
              <a:ext cx="343535" cy="343535"/>
            </a:xfrm>
            <a:custGeom>
              <a:avLst/>
              <a:gdLst/>
              <a:ahLst/>
              <a:cxnLst/>
              <a:rect l="l" t="t" r="r" b="b"/>
              <a:pathLst>
                <a:path w="343534" h="343535">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p:spPr>
          <p:txBody>
            <a:bodyPr wrap="square" lIns="0" tIns="0" rIns="0" bIns="0" rtlCol="0"/>
            <a:lstStyle/>
            <a:p>
              <a:endParaRPr/>
            </a:p>
          </p:txBody>
        </p:sp>
        <p:sp>
          <p:nvSpPr>
            <p:cNvPr id="31" name="object 10">
              <a:extLst>
                <a:ext uri="{FF2B5EF4-FFF2-40B4-BE49-F238E27FC236}">
                  <a16:creationId xmlns:a16="http://schemas.microsoft.com/office/drawing/2014/main" id="{6D3CD581-F9D5-CA4A-84A8-571E8BD3DC27}"/>
                </a:ext>
              </a:extLst>
            </p:cNvPr>
            <p:cNvSpPr/>
            <p:nvPr/>
          </p:nvSpPr>
          <p:spPr>
            <a:xfrm>
              <a:off x="0" y="2686642"/>
              <a:ext cx="552450" cy="687070"/>
            </a:xfrm>
            <a:custGeom>
              <a:avLst/>
              <a:gdLst/>
              <a:ahLst/>
              <a:cxnLst/>
              <a:rect l="l" t="t" r="r" b="b"/>
              <a:pathLst>
                <a:path w="552450" h="68707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p:spPr>
          <p:txBody>
            <a:bodyPr wrap="square" lIns="0" tIns="0" rIns="0" bIns="0" rtlCol="0"/>
            <a:lstStyle/>
            <a:p>
              <a:endParaRPr/>
            </a:p>
          </p:txBody>
        </p:sp>
        <p:sp>
          <p:nvSpPr>
            <p:cNvPr id="32" name="object 11">
              <a:extLst>
                <a:ext uri="{FF2B5EF4-FFF2-40B4-BE49-F238E27FC236}">
                  <a16:creationId xmlns:a16="http://schemas.microsoft.com/office/drawing/2014/main" id="{02380E97-2639-BA46-B9B4-DDCAF13F27F9}"/>
                </a:ext>
              </a:extLst>
            </p:cNvPr>
            <p:cNvSpPr/>
            <p:nvPr/>
          </p:nvSpPr>
          <p:spPr>
            <a:xfrm>
              <a:off x="632360" y="2956092"/>
              <a:ext cx="341630" cy="341630"/>
            </a:xfrm>
            <a:custGeom>
              <a:avLst/>
              <a:gdLst/>
              <a:ahLst/>
              <a:cxnLst/>
              <a:rect l="l" t="t" r="r" b="b"/>
              <a:pathLst>
                <a:path w="341630" h="341629">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p:spPr>
          <p:txBody>
            <a:bodyPr wrap="square" lIns="0" tIns="0" rIns="0" bIns="0" rtlCol="0"/>
            <a:lstStyle/>
            <a:p>
              <a:endParaRPr/>
            </a:p>
          </p:txBody>
        </p:sp>
        <p:sp>
          <p:nvSpPr>
            <p:cNvPr id="33" name="object 12">
              <a:extLst>
                <a:ext uri="{FF2B5EF4-FFF2-40B4-BE49-F238E27FC236}">
                  <a16:creationId xmlns:a16="http://schemas.microsoft.com/office/drawing/2014/main" id="{3660FDAB-77EB-E743-96F8-154C89E21428}"/>
                </a:ext>
              </a:extLst>
            </p:cNvPr>
            <p:cNvSpPr/>
            <p:nvPr/>
          </p:nvSpPr>
          <p:spPr>
            <a:xfrm>
              <a:off x="0" y="1551123"/>
              <a:ext cx="382905" cy="520700"/>
            </a:xfrm>
            <a:custGeom>
              <a:avLst/>
              <a:gdLst/>
              <a:ahLst/>
              <a:cxnLst/>
              <a:rect l="l" t="t" r="r" b="b"/>
              <a:pathLst>
                <a:path w="382905" h="52070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p:spPr>
          <p:txBody>
            <a:bodyPr wrap="square" lIns="0" tIns="0" rIns="0" bIns="0" rtlCol="0"/>
            <a:lstStyle/>
            <a:p>
              <a:endParaRPr/>
            </a:p>
          </p:txBody>
        </p:sp>
        <p:sp>
          <p:nvSpPr>
            <p:cNvPr id="34" name="object 13">
              <a:extLst>
                <a:ext uri="{FF2B5EF4-FFF2-40B4-BE49-F238E27FC236}">
                  <a16:creationId xmlns:a16="http://schemas.microsoft.com/office/drawing/2014/main" id="{802C9638-BF31-7F4C-B3FC-A9DEB87A5163}"/>
                </a:ext>
              </a:extLst>
            </p:cNvPr>
            <p:cNvSpPr/>
            <p:nvPr/>
          </p:nvSpPr>
          <p:spPr>
            <a:xfrm>
              <a:off x="302763" y="1154378"/>
              <a:ext cx="351155" cy="351155"/>
            </a:xfrm>
            <a:custGeom>
              <a:avLst/>
              <a:gdLst/>
              <a:ahLst/>
              <a:cxnLst/>
              <a:rect l="l" t="t" r="r" b="b"/>
              <a:pathLst>
                <a:path w="351155" h="351155">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p:spPr>
          <p:txBody>
            <a:bodyPr wrap="square" lIns="0" tIns="0" rIns="0" bIns="0" rtlCol="0"/>
            <a:lstStyle/>
            <a:p>
              <a:endParaRPr/>
            </a:p>
          </p:txBody>
        </p:sp>
        <p:sp>
          <p:nvSpPr>
            <p:cNvPr id="35" name="object 14">
              <a:extLst>
                <a:ext uri="{FF2B5EF4-FFF2-40B4-BE49-F238E27FC236}">
                  <a16:creationId xmlns:a16="http://schemas.microsoft.com/office/drawing/2014/main" id="{C4076A1D-B0F6-5249-9F52-748C0D5F527A}"/>
                </a:ext>
              </a:extLst>
            </p:cNvPr>
            <p:cNvSpPr/>
            <p:nvPr/>
          </p:nvSpPr>
          <p:spPr>
            <a:xfrm>
              <a:off x="0" y="118224"/>
              <a:ext cx="956310" cy="1144270"/>
            </a:xfrm>
            <a:custGeom>
              <a:avLst/>
              <a:gdLst/>
              <a:ahLst/>
              <a:cxnLst/>
              <a:rect l="l" t="t" r="r" b="b"/>
              <a:pathLst>
                <a:path w="956310" h="114427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p:spPr>
          <p:txBody>
            <a:bodyPr wrap="square" lIns="0" tIns="0" rIns="0" bIns="0" rtlCol="0"/>
            <a:lstStyle/>
            <a:p>
              <a:endParaRPr/>
            </a:p>
          </p:txBody>
        </p:sp>
      </p:grpSp>
    </p:spTree>
    <p:extLst>
      <p:ext uri="{BB962C8B-B14F-4D97-AF65-F5344CB8AC3E}">
        <p14:creationId xmlns:p14="http://schemas.microsoft.com/office/powerpoint/2010/main" val="4027472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0"/>
            <a:lstStyle/>
            <a:p>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0"/>
            <a:lstStyle/>
            <a:p>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0"/>
            <a:lstStyle/>
            <a:p>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2091159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1498365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3" r:id="rId20"/>
    <p:sldLayoutId id="2147483684"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sv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0.xml"/><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26.jpeg"/><Relationship Id="rId4" Type="http://schemas.openxmlformats.org/officeDocument/2006/relationships/image" Target="../media/image25.gif"/></Relationships>
</file>

<file path=ppt/slides/_rels/slide7.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image" Target="../media/image29.png"/><Relationship Id="rId5" Type="http://schemas.openxmlformats.org/officeDocument/2006/relationships/image" Target="../media/image28.jp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338" y="4240754"/>
            <a:ext cx="6631373" cy="1655762"/>
          </a:xfrm>
        </p:spPr>
        <p:txBody>
          <a:bodyPr>
            <a:normAutofit/>
          </a:bodyPr>
          <a:lstStyle/>
          <a:p>
            <a:pPr algn="ctr"/>
            <a:r>
              <a:rPr lang="en-GB" sz="3200" dirty="0">
                <a:effectLst>
                  <a:outerShdw blurRad="38100" dist="38100" dir="2700000" algn="tl">
                    <a:srgbClr val="000000">
                      <a:alpha val="43137"/>
                    </a:srgbClr>
                  </a:outerShdw>
                </a:effectLst>
              </a:rPr>
              <a:t>SLIDE DECK</a:t>
            </a: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331913"/>
            <a:ext cx="6630988" cy="27514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0" dirty="0">
                <a:solidFill>
                  <a:schemeClr val="bg1">
                    <a:lumMod val="65000"/>
                  </a:schemeClr>
                </a:solidFill>
                <a:latin typeface="Calibri"/>
                <a:cs typeface="Calibri"/>
                <a:sym typeface="Calibri"/>
              </a:rPr>
              <a:t>The Minimum Standards for Child Protection in Humanitarian Action </a:t>
            </a:r>
            <a:endParaRPr sz="4800" b="0" dirty="0">
              <a:solidFill>
                <a:schemeClr val="bg1">
                  <a:lumMod val="65000"/>
                </a:schemeClr>
              </a:solidFill>
              <a:latin typeface="Calibri"/>
              <a:cs typeface="Calibri"/>
              <a:sym typeface="Arial"/>
            </a:endParaRPr>
          </a:p>
          <a:p>
            <a:pPr marL="0" marR="0" lvl="0" indent="0" algn="ctr" rtl="0">
              <a:spcBef>
                <a:spcPts val="0"/>
              </a:spcBef>
              <a:spcAft>
                <a:spcPts val="0"/>
              </a:spcAft>
              <a:buNone/>
            </a:pPr>
            <a:r>
              <a:rPr lang="en-US" sz="4800" b="0" dirty="0">
                <a:solidFill>
                  <a:schemeClr val="bg1">
                    <a:lumMod val="65000"/>
                  </a:schemeClr>
                </a:solidFill>
                <a:latin typeface="Calibri"/>
                <a:cs typeface="Calibri"/>
                <a:sym typeface="Calibri"/>
              </a:rPr>
              <a:t>CPMS</a:t>
            </a:r>
            <a:endParaRPr sz="4800" b="0" dirty="0">
              <a:solidFill>
                <a:schemeClr val="bg1">
                  <a:lumMod val="65000"/>
                </a:schemeClr>
              </a:solidFill>
              <a:latin typeface="Calibri"/>
              <a:cs typeface="Calibri"/>
              <a:sym typeface="Arial"/>
            </a:endParaRPr>
          </a:p>
        </p:txBody>
      </p:sp>
    </p:spTree>
    <p:extLst>
      <p:ext uri="{BB962C8B-B14F-4D97-AF65-F5344CB8AC3E}">
        <p14:creationId xmlns:p14="http://schemas.microsoft.com/office/powerpoint/2010/main" val="2244311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84581"/>
            <a:ext cx="10515600" cy="1325563"/>
          </a:xfrm>
        </p:spPr>
        <p:txBody>
          <a:bodyPr/>
          <a:lstStyle/>
          <a:p>
            <a:r>
              <a:rPr lang="en-US" dirty="0">
                <a:solidFill>
                  <a:schemeClr val="accent1">
                    <a:lumMod val="75000"/>
                  </a:schemeClr>
                </a:solidFill>
              </a:rPr>
              <a:t>Aim of the Standards</a:t>
            </a:r>
            <a:br>
              <a:rPr lang="en-US" dirty="0"/>
            </a:br>
            <a:endParaRPr lang="fr-FR" dirty="0"/>
          </a:p>
        </p:txBody>
      </p:sp>
      <p:sp>
        <p:nvSpPr>
          <p:cNvPr id="260" name="Google Shape;260;p5"/>
          <p:cNvSpPr txBox="1">
            <a:spLocks noGrp="1"/>
          </p:cNvSpPr>
          <p:nvPr>
            <p:ph idx="4294967295"/>
          </p:nvPr>
        </p:nvSpPr>
        <p:spPr>
          <a:xfrm>
            <a:off x="3523797" y="1409902"/>
            <a:ext cx="9566275"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800"/>
              <a:buChar char="●"/>
            </a:pPr>
            <a:r>
              <a:rPr lang="en-US" dirty="0">
                <a:solidFill>
                  <a:schemeClr val="bg2"/>
                </a:solidFill>
              </a:rPr>
              <a:t>Benchmark for CPHA.</a:t>
            </a:r>
            <a:endParaRPr dirty="0">
              <a:solidFill>
                <a:schemeClr val="bg2"/>
              </a:solidFill>
            </a:endParaRPr>
          </a:p>
          <a:p>
            <a:pPr marL="228600" lvl="0" indent="-228600" algn="l" rtl="0">
              <a:spcBef>
                <a:spcPts val="0"/>
              </a:spcBef>
              <a:spcAft>
                <a:spcPts val="0"/>
              </a:spcAft>
              <a:buSzPts val="2800"/>
              <a:buChar char="●"/>
            </a:pPr>
            <a:r>
              <a:rPr lang="en-US" sz="2600" dirty="0">
                <a:solidFill>
                  <a:schemeClr val="bg2"/>
                </a:solidFill>
              </a:rPr>
              <a:t>Collaborative, inter-agency tool</a:t>
            </a:r>
            <a:endParaRPr sz="2600" dirty="0">
              <a:solidFill>
                <a:schemeClr val="bg2"/>
              </a:solidFill>
            </a:endParaRPr>
          </a:p>
          <a:p>
            <a:pPr marL="228600" lvl="0" indent="-228600" algn="l" rtl="0">
              <a:spcBef>
                <a:spcPts val="0"/>
              </a:spcBef>
              <a:spcAft>
                <a:spcPts val="0"/>
              </a:spcAft>
              <a:buSzPts val="2800"/>
              <a:buChar char="●"/>
            </a:pPr>
            <a:r>
              <a:rPr lang="en-US" sz="2600" dirty="0">
                <a:solidFill>
                  <a:schemeClr val="bg2"/>
                </a:solidFill>
              </a:rPr>
              <a:t>Links with Core Humanitarian Standard</a:t>
            </a:r>
            <a:endParaRPr sz="2600" dirty="0">
              <a:solidFill>
                <a:schemeClr val="bg2"/>
              </a:solidFill>
            </a:endParaRPr>
          </a:p>
          <a:p>
            <a:pPr marL="228600" lvl="0" indent="-228600" algn="l" rtl="0">
              <a:spcBef>
                <a:spcPts val="0"/>
              </a:spcBef>
              <a:spcAft>
                <a:spcPts val="0"/>
              </a:spcAft>
              <a:buSzPts val="2800"/>
              <a:buChar char="●"/>
            </a:pPr>
            <a:r>
              <a:rPr lang="en-US" sz="2600" dirty="0" err="1">
                <a:solidFill>
                  <a:schemeClr val="bg2"/>
                </a:solidFill>
              </a:rPr>
              <a:t>Contextualisation</a:t>
            </a:r>
            <a:r>
              <a:rPr lang="en-US" sz="2600" dirty="0">
                <a:solidFill>
                  <a:schemeClr val="bg2"/>
                </a:solidFill>
              </a:rPr>
              <a:t> for local ownership</a:t>
            </a:r>
            <a:endParaRPr sz="2600" dirty="0">
              <a:solidFill>
                <a:schemeClr val="bg2"/>
              </a:solidFill>
            </a:endParaRPr>
          </a:p>
          <a:p>
            <a:pPr marL="0" lvl="0" indent="0" algn="l" rtl="0">
              <a:spcBef>
                <a:spcPts val="1000"/>
              </a:spcBef>
              <a:spcAft>
                <a:spcPts val="0"/>
              </a:spcAft>
              <a:buNone/>
            </a:pPr>
            <a:endParaRPr sz="2600" dirty="0">
              <a:solidFill>
                <a:schemeClr val="bg2"/>
              </a:solidFill>
            </a:endParaRPr>
          </a:p>
          <a:p>
            <a:pPr marL="228600" lvl="0" indent="-228600" algn="l" rtl="0">
              <a:spcBef>
                <a:spcPts val="1000"/>
              </a:spcBef>
              <a:spcAft>
                <a:spcPts val="0"/>
              </a:spcAft>
              <a:buSzPts val="2800"/>
              <a:buChar char="●"/>
            </a:pPr>
            <a:r>
              <a:rPr lang="en-US" sz="2600" dirty="0">
                <a:solidFill>
                  <a:schemeClr val="bg2"/>
                </a:solidFill>
              </a:rPr>
              <a:t>Purpose:</a:t>
            </a:r>
            <a:endParaRPr sz="2600" dirty="0">
              <a:solidFill>
                <a:schemeClr val="bg2"/>
              </a:solidFill>
            </a:endParaRPr>
          </a:p>
          <a:p>
            <a:pPr marL="685800" lvl="1" indent="-241300" algn="l" rtl="0">
              <a:spcBef>
                <a:spcPts val="0"/>
              </a:spcBef>
              <a:spcAft>
                <a:spcPts val="0"/>
              </a:spcAft>
              <a:buSzPts val="2600"/>
              <a:buChar char="○"/>
            </a:pPr>
            <a:r>
              <a:rPr lang="en-US" sz="2600" dirty="0">
                <a:solidFill>
                  <a:schemeClr val="bg2"/>
                </a:solidFill>
              </a:rPr>
              <a:t>quality and accountability</a:t>
            </a:r>
            <a:endParaRPr sz="2600" dirty="0">
              <a:solidFill>
                <a:schemeClr val="bg2"/>
              </a:solidFill>
            </a:endParaRPr>
          </a:p>
          <a:p>
            <a:pPr marL="685800" lvl="1" indent="-241300" algn="l" rtl="0">
              <a:spcBef>
                <a:spcPts val="0"/>
              </a:spcBef>
              <a:spcAft>
                <a:spcPts val="0"/>
              </a:spcAft>
              <a:buSzPts val="2600"/>
              <a:buChar char="○"/>
            </a:pPr>
            <a:r>
              <a:rPr lang="en-US" sz="2600" dirty="0">
                <a:solidFill>
                  <a:schemeClr val="bg2"/>
                </a:solidFill>
              </a:rPr>
              <a:t>impact for children’s protection and well-being</a:t>
            </a:r>
            <a:endParaRPr dirty="0">
              <a:solidFill>
                <a:schemeClr val="bg2"/>
              </a:solidFill>
            </a:endParaRPr>
          </a:p>
          <a:p>
            <a:pPr marL="228600" lvl="0" indent="-50800" algn="l" rtl="0">
              <a:lnSpc>
                <a:spcPct val="90000"/>
              </a:lnSpc>
              <a:spcBef>
                <a:spcPts val="1000"/>
              </a:spcBef>
              <a:spcAft>
                <a:spcPts val="0"/>
              </a:spcAft>
              <a:buClr>
                <a:schemeClr val="accent1"/>
              </a:buClr>
              <a:buSzPts val="2800"/>
              <a:buNone/>
            </a:pPr>
            <a:endParaRPr dirty="0">
              <a:solidFill>
                <a:schemeClr val="bg2"/>
              </a:solidFill>
            </a:endParaRPr>
          </a:p>
        </p:txBody>
      </p:sp>
      <p:pic>
        <p:nvPicPr>
          <p:cNvPr id="262" name="Google Shape;262;p5" descr="Screen Shot 2019-10-07 at 9.06.56 PM.png"/>
          <p:cNvPicPr preferRelativeResize="0"/>
          <p:nvPr/>
        </p:nvPicPr>
        <p:blipFill rotWithShape="1">
          <a:blip r:embed="rId3">
            <a:alphaModFix/>
          </a:blip>
          <a:srcRect/>
          <a:stretch/>
        </p:blipFill>
        <p:spPr>
          <a:xfrm>
            <a:off x="769062" y="2055813"/>
            <a:ext cx="2198523" cy="3053297"/>
          </a:xfrm>
          <a:prstGeom prst="rect">
            <a:avLst/>
          </a:prstGeom>
          <a:noFill/>
          <a:ln>
            <a:noFill/>
          </a:ln>
        </p:spPr>
      </p:pic>
      <p:pic>
        <p:nvPicPr>
          <p:cNvPr id="263" name="Google Shape;263;p5"/>
          <p:cNvPicPr preferRelativeResize="0"/>
          <p:nvPr/>
        </p:nvPicPr>
        <p:blipFill>
          <a:blip r:embed="rId4">
            <a:alphaModFix/>
          </a:blip>
          <a:stretch>
            <a:fillRect/>
          </a:stretch>
        </p:blipFill>
        <p:spPr>
          <a:xfrm>
            <a:off x="10210800" y="0"/>
            <a:ext cx="1981200" cy="1771650"/>
          </a:xfrm>
          <a:prstGeom prst="rect">
            <a:avLst/>
          </a:prstGeom>
          <a:noFill/>
          <a:ln>
            <a:noFill/>
          </a:ln>
        </p:spPr>
      </p:pic>
      <p:pic>
        <p:nvPicPr>
          <p:cNvPr id="264" name="Google Shape;264;p5"/>
          <p:cNvPicPr preferRelativeResize="0"/>
          <p:nvPr/>
        </p:nvPicPr>
        <p:blipFill>
          <a:blip r:embed="rId5">
            <a:alphaModFix/>
          </a:blip>
          <a:stretch>
            <a:fillRect/>
          </a:stretch>
        </p:blipFill>
        <p:spPr>
          <a:xfrm>
            <a:off x="4127088" y="4761996"/>
            <a:ext cx="7057055" cy="87999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0">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0">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0">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8" descr="Screen Shot 2019-10-07 at 9.08.18 PM.png"/>
          <p:cNvPicPr preferRelativeResize="0"/>
          <p:nvPr/>
        </p:nvPicPr>
        <p:blipFill rotWithShape="1">
          <a:blip r:embed="rId3">
            <a:alphaModFix/>
          </a:blip>
          <a:srcRect/>
          <a:stretch/>
        </p:blipFill>
        <p:spPr>
          <a:xfrm>
            <a:off x="3264136" y="0"/>
            <a:ext cx="8927863" cy="6858000"/>
          </a:xfrm>
          <a:prstGeom prst="rect">
            <a:avLst/>
          </a:prstGeom>
          <a:noFill/>
          <a:ln>
            <a:noFill/>
          </a:ln>
        </p:spPr>
      </p:pic>
      <p:sp>
        <p:nvSpPr>
          <p:cNvPr id="9" name="ZoneTexte 8">
            <a:extLst>
              <a:ext uri="{FF2B5EF4-FFF2-40B4-BE49-F238E27FC236}">
                <a16:creationId xmlns:a16="http://schemas.microsoft.com/office/drawing/2014/main" id="{11BEFA5A-6FE6-48C3-836E-CBB252B9C174}"/>
              </a:ext>
            </a:extLst>
          </p:cNvPr>
          <p:cNvSpPr txBox="1"/>
          <p:nvPr/>
        </p:nvSpPr>
        <p:spPr>
          <a:xfrm>
            <a:off x="628160" y="1072633"/>
            <a:ext cx="6098720" cy="707886"/>
          </a:xfrm>
          <a:prstGeom prst="rect">
            <a:avLst/>
          </a:prstGeom>
          <a:noFill/>
        </p:spPr>
        <p:txBody>
          <a:bodyPr wrap="square">
            <a:spAutoFit/>
          </a:bodyPr>
          <a:lstStyle/>
          <a:p>
            <a:r>
              <a:rPr lang="en-US" sz="4000" dirty="0"/>
              <a:t>Overview</a:t>
            </a:r>
            <a:endParaRPr lang="fr-FR" dirty="0"/>
          </a:p>
        </p:txBody>
      </p:sp>
      <p:sp>
        <p:nvSpPr>
          <p:cNvPr id="4" name="Rectangle 3">
            <a:extLst>
              <a:ext uri="{FF2B5EF4-FFF2-40B4-BE49-F238E27FC236}">
                <a16:creationId xmlns:a16="http://schemas.microsoft.com/office/drawing/2014/main" id="{7E969A77-C2F2-4389-A61C-96A48AFECE0E}"/>
              </a:ext>
            </a:extLst>
          </p:cNvPr>
          <p:cNvSpPr/>
          <p:nvPr/>
        </p:nvSpPr>
        <p:spPr>
          <a:xfrm>
            <a:off x="3951840" y="1885603"/>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22;p14">
            <a:extLst>
              <a:ext uri="{FF2B5EF4-FFF2-40B4-BE49-F238E27FC236}">
                <a16:creationId xmlns:a16="http://schemas.microsoft.com/office/drawing/2014/main" id="{E4B394E5-E1AA-47AF-BA71-7404C28FC001}"/>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200"/>
              <a:buFont typeface="Helvetica Neue"/>
              <a:buNone/>
            </a:pPr>
            <a:r>
              <a:rPr lang="en-US" dirty="0"/>
              <a:t>General intro to Standard 2 </a:t>
            </a:r>
            <a:endParaRPr dirty="0"/>
          </a:p>
        </p:txBody>
      </p:sp>
      <p:sp>
        <p:nvSpPr>
          <p:cNvPr id="5" name="Google Shape;322;p14">
            <a:extLst>
              <a:ext uri="{FF2B5EF4-FFF2-40B4-BE49-F238E27FC236}">
                <a16:creationId xmlns:a16="http://schemas.microsoft.com/office/drawing/2014/main" id="{D073A093-C3E6-4712-853E-610EE9C9B612}"/>
              </a:ext>
            </a:extLst>
          </p:cNvPr>
          <p:cNvSpPr txBox="1">
            <a:spLocks/>
          </p:cNvSpPr>
          <p:nvPr/>
        </p:nvSpPr>
        <p:spPr>
          <a:xfrm>
            <a:off x="1787524" y="1749954"/>
            <a:ext cx="8456425" cy="4351338"/>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indent="-342900">
              <a:spcBef>
                <a:spcPts val="0"/>
              </a:spcBef>
              <a:buClr>
                <a:schemeClr val="accent3"/>
              </a:buClr>
            </a:pPr>
            <a:r>
              <a:rPr lang="en-US" dirty="0">
                <a:solidFill>
                  <a:schemeClr val="bg2"/>
                </a:solidFill>
                <a:latin typeface="Helvetica Neue" panose="020B0604020202020204" charset="0"/>
              </a:rPr>
              <a:t>Part of Pillar 1 related to quality response</a:t>
            </a:r>
          </a:p>
          <a:p>
            <a:pPr marL="342900" indent="-342900">
              <a:spcBef>
                <a:spcPts val="0"/>
              </a:spcBef>
              <a:buClr>
                <a:schemeClr val="accent3"/>
              </a:buClr>
            </a:pPr>
            <a:r>
              <a:rPr lang="en-US" dirty="0">
                <a:solidFill>
                  <a:schemeClr val="bg2"/>
                </a:solidFill>
                <a:latin typeface="Helvetica Neue" panose="020B0604020202020204" charset="0"/>
              </a:rPr>
              <a:t>To be used w/ Standards </a:t>
            </a:r>
            <a:r>
              <a:rPr lang="en-US" dirty="0"/>
              <a:t>(7–28) </a:t>
            </a:r>
            <a:r>
              <a:rPr lang="en-US" dirty="0">
                <a:solidFill>
                  <a:schemeClr val="bg2"/>
                </a:solidFill>
                <a:latin typeface="Helvetica Neue" panose="020B0604020202020204" charset="0"/>
              </a:rPr>
              <a:t>&amp; </a:t>
            </a:r>
            <a:r>
              <a:rPr lang="fr-FR" dirty="0">
                <a:solidFill>
                  <a:schemeClr val="bg2"/>
                </a:solidFill>
                <a:latin typeface="Helvetica Neue" panose="020B0604020202020204" charset="0"/>
              </a:rPr>
              <a:t>the </a:t>
            </a:r>
            <a:r>
              <a:rPr lang="fr-FR" i="1" dirty="0">
                <a:solidFill>
                  <a:schemeClr val="bg2"/>
                </a:solidFill>
                <a:latin typeface="Helvetica Neue" panose="020B0604020202020204" charset="0"/>
              </a:rPr>
              <a:t>CPMS</a:t>
            </a:r>
            <a:r>
              <a:rPr lang="fr-FR" dirty="0">
                <a:solidFill>
                  <a:schemeClr val="bg2"/>
                </a:solidFill>
                <a:latin typeface="Helvetica Neue" panose="020B0604020202020204" charset="0"/>
              </a:rPr>
              <a:t> </a:t>
            </a:r>
            <a:r>
              <a:rPr lang="fr-FR" dirty="0" err="1">
                <a:solidFill>
                  <a:schemeClr val="bg2"/>
                </a:solidFill>
                <a:latin typeface="Helvetica Neue" panose="020B0604020202020204" charset="0"/>
              </a:rPr>
              <a:t>principles</a:t>
            </a:r>
            <a:endParaRPr lang="fr-FR" dirty="0">
              <a:solidFill>
                <a:schemeClr val="bg2"/>
              </a:solidFill>
              <a:latin typeface="Helvetica Neue" panose="020B0604020202020204" charset="0"/>
            </a:endParaRPr>
          </a:p>
          <a:p>
            <a:pPr marL="342900" indent="-342900">
              <a:spcBef>
                <a:spcPts val="0"/>
              </a:spcBef>
              <a:buClr>
                <a:schemeClr val="accent3"/>
              </a:buClr>
            </a:pPr>
            <a:endParaRPr lang="fr-FR" dirty="0">
              <a:solidFill>
                <a:schemeClr val="bg2"/>
              </a:solidFill>
              <a:latin typeface="Helvetica Neue" panose="020B0604020202020204" charset="0"/>
            </a:endParaRPr>
          </a:p>
          <a:p>
            <a:pPr marL="342900" indent="-342900">
              <a:spcBef>
                <a:spcPts val="0"/>
              </a:spcBef>
              <a:buClr>
                <a:schemeClr val="accent3"/>
              </a:buClr>
            </a:pPr>
            <a:r>
              <a:rPr lang="fr-FR" dirty="0" err="1">
                <a:solidFill>
                  <a:schemeClr val="bg2"/>
                </a:solidFill>
                <a:latin typeface="Helvetica Neue" panose="020B0604020202020204" charset="0"/>
              </a:rPr>
              <a:t>Commitment</a:t>
            </a:r>
            <a:r>
              <a:rPr lang="fr-FR" dirty="0">
                <a:solidFill>
                  <a:schemeClr val="bg2"/>
                </a:solidFill>
                <a:latin typeface="Helvetica Neue" panose="020B0604020202020204" charset="0"/>
              </a:rPr>
              <a:t> 8 of the CHS</a:t>
            </a:r>
          </a:p>
          <a:p>
            <a:pPr marL="342900" indent="-342900">
              <a:spcBef>
                <a:spcPts val="0"/>
              </a:spcBef>
              <a:buClr>
                <a:schemeClr val="accent3"/>
              </a:buClr>
            </a:pPr>
            <a:endParaRPr lang="fr-FR" dirty="0">
              <a:solidFill>
                <a:schemeClr val="bg2"/>
              </a:solidFill>
              <a:latin typeface="Helvetica Neue" panose="020B0604020202020204" charset="0"/>
            </a:endParaRPr>
          </a:p>
          <a:p>
            <a:pPr marL="342900" indent="-342900">
              <a:spcBef>
                <a:spcPts val="0"/>
              </a:spcBef>
              <a:buClr>
                <a:schemeClr val="accent3"/>
              </a:buClr>
            </a:pPr>
            <a:endParaRPr lang="en-US" dirty="0">
              <a:solidFill>
                <a:schemeClr val="bg2"/>
              </a:solidFill>
              <a:latin typeface="Helvetica Neue" panose="020B0604020202020204" charset="0"/>
            </a:endParaRPr>
          </a:p>
          <a:p>
            <a:pPr marL="228600" indent="-241934">
              <a:buClr>
                <a:schemeClr val="accent3"/>
              </a:buClr>
            </a:pPr>
            <a:r>
              <a:rPr lang="fr-FR" dirty="0" err="1">
                <a:solidFill>
                  <a:schemeClr val="bg2"/>
                </a:solidFill>
                <a:latin typeface="Helvetica Neue" panose="020B0604020202020204" charset="0"/>
              </a:rPr>
              <a:t>Skills</a:t>
            </a:r>
            <a:r>
              <a:rPr lang="fr-FR" dirty="0">
                <a:solidFill>
                  <a:schemeClr val="bg2"/>
                </a:solidFill>
                <a:latin typeface="Helvetica Neue" panose="020B0604020202020204" charset="0"/>
              </a:rPr>
              <a:t> and expertise </a:t>
            </a:r>
            <a:r>
              <a:rPr lang="fr-FR" dirty="0" err="1">
                <a:solidFill>
                  <a:schemeClr val="bg2"/>
                </a:solidFill>
                <a:latin typeface="Helvetica Neue" panose="020B0604020202020204" charset="0"/>
              </a:rPr>
              <a:t>needed</a:t>
            </a:r>
            <a:endParaRPr lang="fr-FR" dirty="0">
              <a:solidFill>
                <a:schemeClr val="bg2"/>
              </a:solidFill>
              <a:latin typeface="Helvetica Neue" panose="020B0604020202020204" charset="0"/>
            </a:endParaRPr>
          </a:p>
          <a:p>
            <a:pPr marL="228600" indent="-241934">
              <a:buClr>
                <a:schemeClr val="accent3"/>
              </a:buClr>
            </a:pPr>
            <a:r>
              <a:rPr lang="en-US" dirty="0">
                <a:solidFill>
                  <a:schemeClr val="bg2"/>
                </a:solidFill>
                <a:latin typeface="Helvetica Neue" panose="020B0604020202020204" charset="0"/>
                <a:ea typeface="Arial"/>
                <a:cs typeface="Arial"/>
                <a:sym typeface="Arial"/>
              </a:rPr>
              <a:t>HR processes, procedures and policies </a:t>
            </a:r>
            <a:endParaRPr lang="fr-FR" dirty="0">
              <a:solidFill>
                <a:schemeClr val="bg2"/>
              </a:solidFill>
              <a:latin typeface="Helvetica Neue" panose="020B0604020202020204" charset="0"/>
            </a:endParaRPr>
          </a:p>
          <a:p>
            <a:pPr marL="228600" indent="-241934">
              <a:buClr>
                <a:schemeClr val="accent3"/>
              </a:buClr>
            </a:pPr>
            <a:r>
              <a:rPr lang="en-US" dirty="0">
                <a:solidFill>
                  <a:schemeClr val="bg2"/>
                </a:solidFill>
                <a:latin typeface="Helvetica Neue" panose="020B0604020202020204" charset="0"/>
              </a:rPr>
              <a:t>Safeguarding</a:t>
            </a:r>
            <a:br>
              <a:rPr lang="en-US" dirty="0">
                <a:solidFill>
                  <a:schemeClr val="bg2"/>
                </a:solidFill>
                <a:latin typeface="Helvetica Neue" panose="020B0604020202020204" charset="0"/>
              </a:rPr>
            </a:br>
            <a:endParaRPr lang="en-US" dirty="0">
              <a:solidFill>
                <a:schemeClr val="bg2"/>
              </a:solidFill>
              <a:latin typeface="Helvetica Neue" panose="020B0604020202020204" charset="0"/>
            </a:endParaRPr>
          </a:p>
        </p:txBody>
      </p:sp>
      <p:pic>
        <p:nvPicPr>
          <p:cNvPr id="6" name="Google Shape;326;p14" descr="Screen Shot 2019-10-08 at 5.14.22 PM.png">
            <a:extLst>
              <a:ext uri="{FF2B5EF4-FFF2-40B4-BE49-F238E27FC236}">
                <a16:creationId xmlns:a16="http://schemas.microsoft.com/office/drawing/2014/main" id="{1F392EA3-CA38-460A-88D3-7B9079184831}"/>
              </a:ext>
            </a:extLst>
          </p:cNvPr>
          <p:cNvPicPr preferRelativeResize="0"/>
          <p:nvPr/>
        </p:nvPicPr>
        <p:blipFill rotWithShape="1">
          <a:blip r:embed="rId3">
            <a:alphaModFix/>
          </a:blip>
          <a:srcRect/>
          <a:stretch/>
        </p:blipFill>
        <p:spPr>
          <a:xfrm>
            <a:off x="8824021" y="4239403"/>
            <a:ext cx="1044598" cy="954108"/>
          </a:xfrm>
          <a:prstGeom prst="rect">
            <a:avLst/>
          </a:prstGeom>
          <a:noFill/>
          <a:ln>
            <a:noFill/>
          </a:ln>
        </p:spPr>
      </p:pic>
      <p:pic>
        <p:nvPicPr>
          <p:cNvPr id="7" name="Image 6">
            <a:extLst>
              <a:ext uri="{FF2B5EF4-FFF2-40B4-BE49-F238E27FC236}">
                <a16:creationId xmlns:a16="http://schemas.microsoft.com/office/drawing/2014/main" id="{6DDB134F-6FC3-4B32-83F9-47084C03DD56}"/>
              </a:ext>
            </a:extLst>
          </p:cNvPr>
          <p:cNvPicPr>
            <a:picLocks noChangeAspect="1"/>
          </p:cNvPicPr>
          <p:nvPr/>
        </p:nvPicPr>
        <p:blipFill>
          <a:blip r:embed="rId4"/>
          <a:stretch>
            <a:fillRect/>
          </a:stretch>
        </p:blipFill>
        <p:spPr>
          <a:xfrm>
            <a:off x="6570662" y="2724034"/>
            <a:ext cx="1072342" cy="1058939"/>
          </a:xfrm>
          <a:prstGeom prst="rect">
            <a:avLst/>
          </a:prstGeom>
        </p:spPr>
      </p:pic>
      <p:sp>
        <p:nvSpPr>
          <p:cNvPr id="8" name="ZoneTexte 7">
            <a:extLst>
              <a:ext uri="{FF2B5EF4-FFF2-40B4-BE49-F238E27FC236}">
                <a16:creationId xmlns:a16="http://schemas.microsoft.com/office/drawing/2014/main" id="{0EC33DF6-2955-4AAC-A461-4F75DED12DAE}"/>
              </a:ext>
            </a:extLst>
          </p:cNvPr>
          <p:cNvSpPr txBox="1"/>
          <p:nvPr/>
        </p:nvSpPr>
        <p:spPr>
          <a:xfrm>
            <a:off x="7506008" y="5700196"/>
            <a:ext cx="3847792" cy="954107"/>
          </a:xfrm>
          <a:prstGeom prst="rect">
            <a:avLst/>
          </a:prstGeom>
          <a:noFill/>
        </p:spPr>
        <p:txBody>
          <a:bodyPr wrap="square">
            <a:spAutoFit/>
          </a:bodyPr>
          <a:lstStyle/>
          <a:p>
            <a:r>
              <a:rPr lang="en-US" sz="2800" dirty="0">
                <a:latin typeface="Ink Free" panose="03080402000500000000" pitchFamily="66" charset="0"/>
                <a:ea typeface="Arial"/>
                <a:cs typeface="Arial"/>
                <a:sym typeface="Arial"/>
              </a:rPr>
              <a:t>Who is concerned by </a:t>
            </a:r>
            <a:r>
              <a:rPr lang="fr-FR" sz="2800" dirty="0" err="1">
                <a:latin typeface="Ink Free" panose="03080402000500000000" pitchFamily="66" charset="0"/>
              </a:rPr>
              <a:t>safeguarding</a:t>
            </a:r>
            <a:r>
              <a:rPr lang="fr-FR" sz="2800" dirty="0">
                <a:latin typeface="Ink Free" panose="03080402000500000000" pitchFamily="66" charset="0"/>
              </a:rPr>
              <a:t> </a:t>
            </a:r>
            <a:r>
              <a:rPr lang="fr-FR" sz="2800" dirty="0" err="1">
                <a:latin typeface="Ink Free" panose="03080402000500000000" pitchFamily="66" charset="0"/>
              </a:rPr>
              <a:t>policies</a:t>
            </a:r>
            <a:r>
              <a:rPr lang="en-US" sz="2800" dirty="0">
                <a:latin typeface="Ink Free" panose="03080402000500000000" pitchFamily="66" charset="0"/>
                <a:ea typeface="Arial"/>
                <a:cs typeface="Arial"/>
                <a:sym typeface="Arial"/>
              </a:rPr>
              <a:t>? </a:t>
            </a:r>
          </a:p>
        </p:txBody>
      </p:sp>
      <p:grpSp>
        <p:nvGrpSpPr>
          <p:cNvPr id="9" name="Groupe 8">
            <a:extLst>
              <a:ext uri="{FF2B5EF4-FFF2-40B4-BE49-F238E27FC236}">
                <a16:creationId xmlns:a16="http://schemas.microsoft.com/office/drawing/2014/main" id="{4AAED79B-10AC-41F7-B6E5-3A310716D70E}"/>
              </a:ext>
            </a:extLst>
          </p:cNvPr>
          <p:cNvGrpSpPr/>
          <p:nvPr/>
        </p:nvGrpSpPr>
        <p:grpSpPr>
          <a:xfrm rot="1415781">
            <a:off x="11062009" y="5170001"/>
            <a:ext cx="979340" cy="1040548"/>
            <a:chOff x="10883591" y="5571442"/>
            <a:chExt cx="979340" cy="1040548"/>
          </a:xfrm>
        </p:grpSpPr>
        <p:pic>
          <p:nvPicPr>
            <p:cNvPr id="10" name="Image 9">
              <a:extLst>
                <a:ext uri="{FF2B5EF4-FFF2-40B4-BE49-F238E27FC236}">
                  <a16:creationId xmlns:a16="http://schemas.microsoft.com/office/drawing/2014/main" id="{A701B369-6B50-4B8D-8819-2643674A294B}"/>
                </a:ext>
              </a:extLst>
            </p:cNvPr>
            <p:cNvPicPr>
              <a:picLocks noChangeAspect="1"/>
            </p:cNvPicPr>
            <p:nvPr/>
          </p:nvPicPr>
          <p:blipFill>
            <a:blip r:embed="rId5"/>
            <a:stretch>
              <a:fillRect/>
            </a:stretch>
          </p:blipFill>
          <p:spPr>
            <a:xfrm>
              <a:off x="10883591" y="5571442"/>
              <a:ext cx="979340" cy="1040548"/>
            </a:xfrm>
            <a:prstGeom prst="rect">
              <a:avLst/>
            </a:prstGeom>
          </p:spPr>
        </p:pic>
        <p:pic>
          <p:nvPicPr>
            <p:cNvPr id="11" name="Graphique 10" descr="Point d’interrogation">
              <a:extLst>
                <a:ext uri="{FF2B5EF4-FFF2-40B4-BE49-F238E27FC236}">
                  <a16:creationId xmlns:a16="http://schemas.microsoft.com/office/drawing/2014/main" id="{824168B0-A07E-44EC-8EBF-C33744EF318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005748" y="5727562"/>
              <a:ext cx="735026" cy="735026"/>
            </a:xfrm>
            <a:prstGeom prst="rect">
              <a:avLst/>
            </a:prstGeom>
          </p:spPr>
        </p:pic>
      </p:grpSp>
    </p:spTree>
    <p:extLst>
      <p:ext uri="{BB962C8B-B14F-4D97-AF65-F5344CB8AC3E}">
        <p14:creationId xmlns:p14="http://schemas.microsoft.com/office/powerpoint/2010/main" val="2576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7A6AC4B5-7717-4E03-9444-B72C4FEF7151}"/>
              </a:ext>
            </a:extLst>
          </p:cNvPr>
          <p:cNvSpPr>
            <a:spLocks noGrp="1"/>
          </p:cNvSpPr>
          <p:nvPr>
            <p:ph sz="half" idx="1"/>
          </p:nvPr>
        </p:nvSpPr>
        <p:spPr>
          <a:xfrm>
            <a:off x="267128" y="1382838"/>
            <a:ext cx="6076521" cy="3570162"/>
          </a:xfrm>
        </p:spPr>
        <p:txBody>
          <a:bodyPr>
            <a:normAutofit fontScale="92500"/>
          </a:bodyPr>
          <a:lstStyle/>
          <a:p>
            <a:pPr marL="50800" indent="0" algn="ctr">
              <a:buNone/>
            </a:pPr>
            <a:r>
              <a:rPr lang="en-US" dirty="0"/>
              <a:t>“Child protection services are delivered by staff and associates who have </a:t>
            </a:r>
            <a:r>
              <a:rPr lang="en-US" b="1" dirty="0"/>
              <a:t>proven competence </a:t>
            </a:r>
            <a:r>
              <a:rPr lang="en-US" dirty="0"/>
              <a:t>in their areas of work and are guided by human resources </a:t>
            </a:r>
            <a:r>
              <a:rPr lang="en-US" b="1" dirty="0"/>
              <a:t>processes and policies </a:t>
            </a:r>
            <a:r>
              <a:rPr lang="en-US" dirty="0"/>
              <a:t>that promote </a:t>
            </a:r>
            <a:r>
              <a:rPr lang="en-US" b="1" dirty="0"/>
              <a:t>equitable</a:t>
            </a:r>
            <a:r>
              <a:rPr lang="en-US" dirty="0"/>
              <a:t> working arrangements and measures to </a:t>
            </a:r>
            <a:r>
              <a:rPr lang="en-US" b="1" dirty="0"/>
              <a:t>protect</a:t>
            </a:r>
            <a:r>
              <a:rPr lang="en-US" dirty="0"/>
              <a:t> children from maltreatment by humanitarian workers.”</a:t>
            </a:r>
            <a:endParaRPr lang="fr-FR" dirty="0"/>
          </a:p>
        </p:txBody>
      </p:sp>
      <p:pic>
        <p:nvPicPr>
          <p:cNvPr id="20" name="Google Shape;262;p5" descr="Screen Shot 2019-10-07 at 9.06.56 PM.png">
            <a:extLst>
              <a:ext uri="{FF2B5EF4-FFF2-40B4-BE49-F238E27FC236}">
                <a16:creationId xmlns:a16="http://schemas.microsoft.com/office/drawing/2014/main" id="{DBA10840-C039-4152-B6CF-7040050BF9F2}"/>
              </a:ext>
            </a:extLst>
          </p:cNvPr>
          <p:cNvPicPr preferRelativeResize="0"/>
          <p:nvPr/>
        </p:nvPicPr>
        <p:blipFill rotWithShape="1">
          <a:blip r:embed="rId3">
            <a:alphaModFix/>
          </a:blip>
          <a:srcRect/>
          <a:stretch/>
        </p:blipFill>
        <p:spPr>
          <a:xfrm>
            <a:off x="2283050" y="4889857"/>
            <a:ext cx="1498650" cy="1748091"/>
          </a:xfrm>
          <a:prstGeom prst="rect">
            <a:avLst/>
          </a:prstGeom>
          <a:noFill/>
          <a:ln>
            <a:noFill/>
          </a:ln>
        </p:spPr>
      </p:pic>
      <p:pic>
        <p:nvPicPr>
          <p:cNvPr id="3" name="Image 2">
            <a:extLst>
              <a:ext uri="{FF2B5EF4-FFF2-40B4-BE49-F238E27FC236}">
                <a16:creationId xmlns:a16="http://schemas.microsoft.com/office/drawing/2014/main" id="{9DC0E07D-B25B-4825-9B90-572FCAFD5AA8}"/>
              </a:ext>
            </a:extLst>
          </p:cNvPr>
          <p:cNvPicPr>
            <a:picLocks noChangeAspect="1"/>
          </p:cNvPicPr>
          <p:nvPr/>
        </p:nvPicPr>
        <p:blipFill>
          <a:blip r:embed="rId4"/>
          <a:stretch>
            <a:fillRect/>
          </a:stretch>
        </p:blipFill>
        <p:spPr>
          <a:xfrm>
            <a:off x="1828754" y="465447"/>
            <a:ext cx="2638878" cy="898341"/>
          </a:xfrm>
          <a:prstGeom prst="rect">
            <a:avLst/>
          </a:prstGeom>
        </p:spPr>
      </p:pic>
      <p:sp>
        <p:nvSpPr>
          <p:cNvPr id="9" name="ZoneTexte 8">
            <a:extLst>
              <a:ext uri="{FF2B5EF4-FFF2-40B4-BE49-F238E27FC236}">
                <a16:creationId xmlns:a16="http://schemas.microsoft.com/office/drawing/2014/main" id="{572F60FB-6B88-4C0C-A1EB-7A0853EB6B5C}"/>
              </a:ext>
            </a:extLst>
          </p:cNvPr>
          <p:cNvSpPr txBox="1"/>
          <p:nvPr/>
        </p:nvSpPr>
        <p:spPr>
          <a:xfrm>
            <a:off x="6790897" y="1783488"/>
            <a:ext cx="5133975" cy="5262979"/>
          </a:xfrm>
          <a:prstGeom prst="rect">
            <a:avLst/>
          </a:prstGeom>
          <a:noFill/>
        </p:spPr>
        <p:txBody>
          <a:bodyPr wrap="square">
            <a:spAutoFit/>
          </a:bodyPr>
          <a:lstStyle/>
          <a:p>
            <a:pPr marL="285750" indent="-285750">
              <a:buFont typeface="Arial" panose="020B0604020202020204" pitchFamily="34" charset="0"/>
              <a:buChar char="•"/>
            </a:pPr>
            <a:r>
              <a:rPr lang="en-US" sz="2800" dirty="0"/>
              <a:t>Does not replace other safeguarding standards</a:t>
            </a:r>
          </a:p>
          <a:p>
            <a:pPr marL="285750" indent="-285750">
              <a:buFont typeface="Arial" panose="020B0604020202020204" pitchFamily="34" charset="0"/>
              <a:buChar char="•"/>
            </a:pPr>
            <a:r>
              <a:rPr lang="en-US" sz="2800" b="1" dirty="0"/>
              <a:t>Processes</a:t>
            </a:r>
            <a:r>
              <a:rPr lang="en-US" sz="2800" dirty="0"/>
              <a:t>:</a:t>
            </a:r>
          </a:p>
          <a:p>
            <a:pPr marL="457200" indent="-457200" algn="ctr">
              <a:buFont typeface="Wingdings" panose="05000000000000000000" pitchFamily="2" charset="2"/>
              <a:buChar char="ü"/>
            </a:pPr>
            <a:r>
              <a:rPr lang="fr-FR" sz="2400" dirty="0"/>
              <a:t>Human </a:t>
            </a:r>
            <a:r>
              <a:rPr lang="fr-FR" sz="2400" dirty="0" err="1"/>
              <a:t>resources</a:t>
            </a:r>
            <a:r>
              <a:rPr lang="fr-FR" sz="2400" dirty="0"/>
              <a:t> plan</a:t>
            </a:r>
          </a:p>
          <a:p>
            <a:pPr marL="457200" indent="-457200" algn="ctr">
              <a:buFont typeface="Wingdings" panose="05000000000000000000" pitchFamily="2" charset="2"/>
              <a:buChar char="ü"/>
            </a:pPr>
            <a:r>
              <a:rPr lang="fr-FR" sz="2400" dirty="0" err="1"/>
              <a:t>Deployment</a:t>
            </a:r>
            <a:r>
              <a:rPr lang="fr-FR" sz="2400" dirty="0"/>
              <a:t> </a:t>
            </a:r>
            <a:r>
              <a:rPr lang="fr-FR" sz="2400" dirty="0" err="1"/>
              <a:t>capacity</a:t>
            </a:r>
            <a:r>
              <a:rPr lang="fr-FR" sz="3200" dirty="0"/>
              <a:t> </a:t>
            </a:r>
          </a:p>
          <a:p>
            <a:pPr marL="457200" indent="-457200" algn="ctr">
              <a:buFont typeface="Wingdings" panose="05000000000000000000" pitchFamily="2" charset="2"/>
              <a:buChar char="ü"/>
            </a:pPr>
            <a:r>
              <a:rPr lang="fr-FR" sz="2400" dirty="0" err="1"/>
              <a:t>CoC</a:t>
            </a:r>
            <a:endParaRPr lang="fr-FR" sz="2400" dirty="0"/>
          </a:p>
          <a:p>
            <a:pPr marL="457200" indent="-457200" algn="ctr">
              <a:buFont typeface="Wingdings" panose="05000000000000000000" pitchFamily="2" charset="2"/>
              <a:buChar char="ü"/>
            </a:pPr>
            <a:r>
              <a:rPr lang="en-US" sz="2400" dirty="0"/>
              <a:t>Advocacy and awareness</a:t>
            </a:r>
            <a:endParaRPr lang="fr-FR" sz="2400" dirty="0"/>
          </a:p>
          <a:p>
            <a:pPr marL="457200" indent="-457200" algn="ctr">
              <a:buFont typeface="Wingdings" panose="05000000000000000000" pitchFamily="2" charset="2"/>
              <a:buChar char="ü"/>
            </a:pPr>
            <a:r>
              <a:rPr lang="en-US" sz="2400" dirty="0"/>
              <a:t>Induction</a:t>
            </a:r>
          </a:p>
          <a:p>
            <a:pPr marL="457200" indent="-457200" algn="ctr">
              <a:buFont typeface="Wingdings" panose="05000000000000000000" pitchFamily="2" charset="2"/>
              <a:buChar char="ü"/>
            </a:pPr>
            <a:r>
              <a:rPr lang="en-US" sz="2400" dirty="0"/>
              <a:t>Learning</a:t>
            </a:r>
          </a:p>
          <a:p>
            <a:pPr marL="457200" indent="-457200" algn="ctr">
              <a:buFont typeface="Wingdings" panose="05000000000000000000" pitchFamily="2" charset="2"/>
              <a:buChar char="ü"/>
            </a:pPr>
            <a:r>
              <a:rPr lang="fr-FR" sz="2400" dirty="0"/>
              <a:t>Feedback and </a:t>
            </a:r>
            <a:r>
              <a:rPr lang="fr-FR" sz="2400" dirty="0" err="1"/>
              <a:t>reporting</a:t>
            </a:r>
            <a:r>
              <a:rPr lang="fr-FR" sz="2400" dirty="0"/>
              <a:t> </a:t>
            </a:r>
            <a:r>
              <a:rPr lang="fr-FR" sz="2400" dirty="0" err="1"/>
              <a:t>mechanism</a:t>
            </a:r>
            <a:endParaRPr lang="en-US" sz="2400" dirty="0"/>
          </a:p>
          <a:p>
            <a:pPr marL="457200" indent="-457200" algn="ctr">
              <a:buFont typeface="Wingdings" panose="05000000000000000000" pitchFamily="2" charset="2"/>
              <a:buChar char="ü"/>
            </a:pPr>
            <a:r>
              <a:rPr lang="fr-FR" sz="2400" dirty="0" err="1"/>
              <a:t>Working</a:t>
            </a:r>
            <a:r>
              <a:rPr lang="fr-FR" sz="2400" dirty="0"/>
              <a:t> </a:t>
            </a:r>
            <a:r>
              <a:rPr lang="fr-FR" sz="2400" dirty="0" err="1"/>
              <a:t>environment</a:t>
            </a:r>
            <a:endParaRPr lang="en-US" sz="2400" dirty="0"/>
          </a:p>
          <a:p>
            <a:endParaRPr lang="fr-FR" sz="2800" dirty="0"/>
          </a:p>
        </p:txBody>
      </p:sp>
      <p:pic>
        <p:nvPicPr>
          <p:cNvPr id="6" name="Image 5">
            <a:extLst>
              <a:ext uri="{FF2B5EF4-FFF2-40B4-BE49-F238E27FC236}">
                <a16:creationId xmlns:a16="http://schemas.microsoft.com/office/drawing/2014/main" id="{8A5E35BE-06B9-4ED1-AD95-86769A7C8DE9}"/>
              </a:ext>
            </a:extLst>
          </p:cNvPr>
          <p:cNvPicPr>
            <a:picLocks noChangeAspect="1"/>
          </p:cNvPicPr>
          <p:nvPr/>
        </p:nvPicPr>
        <p:blipFill>
          <a:blip r:embed="rId5"/>
          <a:stretch>
            <a:fillRect/>
          </a:stretch>
        </p:blipFill>
        <p:spPr>
          <a:xfrm>
            <a:off x="5553075" y="5124339"/>
            <a:ext cx="1085850" cy="15136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678402" y="147914"/>
            <a:ext cx="10515600" cy="1325563"/>
          </a:xfrm>
        </p:spPr>
        <p:txBody>
          <a:bodyPr/>
          <a:lstStyle/>
          <a:p>
            <a:r>
              <a:rPr lang="en-GB" dirty="0"/>
              <a:t>Examples from the Region</a:t>
            </a:r>
          </a:p>
        </p:txBody>
      </p:sp>
      <p:sp>
        <p:nvSpPr>
          <p:cNvPr id="3" name="TextBox 2">
            <a:extLst>
              <a:ext uri="{FF2B5EF4-FFF2-40B4-BE49-F238E27FC236}">
                <a16:creationId xmlns:a16="http://schemas.microsoft.com/office/drawing/2014/main" id="{9752340E-A3E7-AB4C-BA0B-7E84A308FB1E}"/>
              </a:ext>
            </a:extLst>
          </p:cNvPr>
          <p:cNvSpPr txBox="1"/>
          <p:nvPr/>
        </p:nvSpPr>
        <p:spPr>
          <a:xfrm>
            <a:off x="4539980" y="4115301"/>
            <a:ext cx="2978193" cy="1815882"/>
          </a:xfrm>
          <a:prstGeom prst="rect">
            <a:avLst/>
          </a:prstGeom>
          <a:noFill/>
        </p:spPr>
        <p:txBody>
          <a:bodyPr wrap="square" rtlCol="0">
            <a:spAutoFit/>
          </a:bodyPr>
          <a:lstStyle/>
          <a:p>
            <a:pPr algn="ctr"/>
            <a:r>
              <a:rPr lang="en-GB" dirty="0"/>
              <a:t>[ COUNTRY NAME] </a:t>
            </a:r>
            <a:br>
              <a:rPr lang="en-GB" dirty="0"/>
            </a:br>
            <a:endParaRPr lang="en-GB" dirty="0"/>
          </a:p>
          <a:p>
            <a:pPr marL="285750" indent="-285750">
              <a:buFont typeface="Arial" panose="020B0604020202020204" pitchFamily="34" charset="0"/>
              <a:buChar char="•"/>
            </a:pPr>
            <a:r>
              <a:rPr lang="en-GB" dirty="0"/>
              <a:t>Add key presentation sentence about a specific program/project using Standard 2</a:t>
            </a:r>
          </a:p>
          <a:p>
            <a:pPr marL="285750" indent="-285750">
              <a:buFont typeface="Arial" panose="020B0604020202020204" pitchFamily="34" charset="0"/>
              <a:buChar char="•"/>
            </a:pPr>
            <a:r>
              <a:rPr lang="en-GB" dirty="0"/>
              <a:t>Add name of organisations</a:t>
            </a:r>
          </a:p>
          <a:p>
            <a:pPr marL="285750" indent="-285750">
              <a:buFont typeface="Arial" panose="020B0604020202020204" pitchFamily="34" charset="0"/>
              <a:buChar char="•"/>
            </a:pPr>
            <a:r>
              <a:rPr lang="en-GB" dirty="0"/>
              <a:t>Add key message / numbers</a:t>
            </a:r>
          </a:p>
        </p:txBody>
      </p:sp>
      <p:pic>
        <p:nvPicPr>
          <p:cNvPr id="4098" name="Picture 2" descr="Indonesia outline map vector illustration">
            <a:extLst>
              <a:ext uri="{FF2B5EF4-FFF2-40B4-BE49-F238E27FC236}">
                <a16:creationId xmlns:a16="http://schemas.microsoft.com/office/drawing/2014/main" id="{6B39CE52-5A3E-C846-8C42-7FB5C81992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43" b="14100"/>
          <a:stretch/>
        </p:blipFill>
        <p:spPr bwMode="auto">
          <a:xfrm>
            <a:off x="8114210" y="1956428"/>
            <a:ext cx="3344092" cy="13728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F4B64C4-5BF2-AE41-AF73-C3A91C2237FD}"/>
              </a:ext>
            </a:extLst>
          </p:cNvPr>
          <p:cNvSpPr txBox="1"/>
          <p:nvPr/>
        </p:nvSpPr>
        <p:spPr>
          <a:xfrm>
            <a:off x="7766074" y="3804819"/>
            <a:ext cx="4153989" cy="1384995"/>
          </a:xfrm>
          <a:prstGeom prst="rect">
            <a:avLst/>
          </a:prstGeom>
          <a:noFill/>
        </p:spPr>
        <p:txBody>
          <a:bodyPr wrap="square" rtlCol="0">
            <a:spAutoFit/>
          </a:bodyPr>
          <a:lstStyle/>
          <a:p>
            <a:pPr algn="ctr"/>
            <a:r>
              <a:rPr lang="en-GB" dirty="0"/>
              <a:t>[ COUNTRY NAME] </a:t>
            </a:r>
            <a:br>
              <a:rPr lang="en-GB" dirty="0"/>
            </a:br>
            <a:endParaRPr lang="en-GB" dirty="0"/>
          </a:p>
          <a:p>
            <a:pPr marL="285750" indent="-285750">
              <a:buFont typeface="Arial" panose="020B0604020202020204" pitchFamily="34" charset="0"/>
              <a:buChar char="•"/>
            </a:pPr>
            <a:r>
              <a:rPr lang="en-GB" dirty="0"/>
              <a:t>Add key presentation sentence about a specific program/project </a:t>
            </a:r>
            <a:r>
              <a:rPr lang="en-GB"/>
              <a:t>using Standard 2</a:t>
            </a:r>
            <a:endParaRPr lang="en-GB" dirty="0"/>
          </a:p>
          <a:p>
            <a:pPr marL="285750" indent="-285750">
              <a:buFont typeface="Arial" panose="020B0604020202020204" pitchFamily="34" charset="0"/>
              <a:buChar char="•"/>
            </a:pPr>
            <a:r>
              <a:rPr lang="en-GB" dirty="0"/>
              <a:t>Add name of organisations</a:t>
            </a:r>
          </a:p>
          <a:p>
            <a:pPr marL="285750" indent="-285750">
              <a:buFont typeface="Arial" panose="020B0604020202020204" pitchFamily="34" charset="0"/>
              <a:buChar char="•"/>
            </a:pPr>
            <a:r>
              <a:rPr lang="en-GB" dirty="0"/>
              <a:t>Add key message / numbers</a:t>
            </a:r>
          </a:p>
        </p:txBody>
      </p:sp>
      <p:pic>
        <p:nvPicPr>
          <p:cNvPr id="4102" name="Picture 6" descr="Nepal Map Outline Png #1438897 - PNG Images - PNGio">
            <a:extLst>
              <a:ext uri="{FF2B5EF4-FFF2-40B4-BE49-F238E27FC236}">
                <a16:creationId xmlns:a16="http://schemas.microsoft.com/office/drawing/2014/main" id="{51F77D7A-9812-1B49-A2DE-3B2CA18193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637" y="1711264"/>
            <a:ext cx="3235962" cy="16179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1A1A334-6B7B-4644-A374-008FFE228989}"/>
              </a:ext>
            </a:extLst>
          </p:cNvPr>
          <p:cNvSpPr txBox="1"/>
          <p:nvPr/>
        </p:nvSpPr>
        <p:spPr>
          <a:xfrm>
            <a:off x="566421" y="3429000"/>
            <a:ext cx="3457668" cy="1600438"/>
          </a:xfrm>
          <a:prstGeom prst="rect">
            <a:avLst/>
          </a:prstGeom>
          <a:noFill/>
        </p:spPr>
        <p:txBody>
          <a:bodyPr wrap="square" rtlCol="0">
            <a:spAutoFit/>
          </a:bodyPr>
          <a:lstStyle/>
          <a:p>
            <a:pPr algn="ctr"/>
            <a:r>
              <a:rPr lang="en-GB" dirty="0"/>
              <a:t>[COUNTRY NAME] </a:t>
            </a:r>
            <a:br>
              <a:rPr lang="en-GB" dirty="0"/>
            </a:br>
            <a:endParaRPr lang="en-GB" dirty="0"/>
          </a:p>
          <a:p>
            <a:pPr marL="285750" indent="-285750">
              <a:buFont typeface="Arial" panose="020B0604020202020204" pitchFamily="34" charset="0"/>
              <a:buChar char="•"/>
            </a:pPr>
            <a:r>
              <a:rPr lang="en-GB" dirty="0"/>
              <a:t>Add key presentation sentence about a specific program/project using Standard 2</a:t>
            </a:r>
          </a:p>
          <a:p>
            <a:pPr marL="285750" indent="-285750">
              <a:buFont typeface="Arial" panose="020B0604020202020204" pitchFamily="34" charset="0"/>
              <a:buChar char="•"/>
            </a:pPr>
            <a:r>
              <a:rPr lang="en-GB" dirty="0"/>
              <a:t>Add name of organisations</a:t>
            </a:r>
          </a:p>
          <a:p>
            <a:pPr marL="285750" indent="-285750">
              <a:buFont typeface="Arial" panose="020B0604020202020204" pitchFamily="34" charset="0"/>
              <a:buChar char="•"/>
            </a:pPr>
            <a:r>
              <a:rPr lang="en-GB" dirty="0"/>
              <a:t>Add key message / numbers</a:t>
            </a:r>
          </a:p>
        </p:txBody>
      </p:sp>
      <p:pic>
        <p:nvPicPr>
          <p:cNvPr id="4104" name="Picture 8" descr="Outline Map of Myanmar | Free Vector Maps">
            <a:extLst>
              <a:ext uri="{FF2B5EF4-FFF2-40B4-BE49-F238E27FC236}">
                <a16:creationId xmlns:a16="http://schemas.microsoft.com/office/drawing/2014/main" id="{E53636B5-7DFF-A642-8E1C-805CAF37BDE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619" r="22095"/>
          <a:stretch/>
        </p:blipFill>
        <p:spPr bwMode="auto">
          <a:xfrm>
            <a:off x="5134563" y="1217419"/>
            <a:ext cx="2135710" cy="2845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153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972406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en-US" sz="4100" dirty="0"/>
              <a:t>Need more than the hard copy?</a:t>
            </a:r>
            <a:endParaRPr sz="4100" dirty="0"/>
          </a:p>
        </p:txBody>
      </p:sp>
      <p:sp>
        <p:nvSpPr>
          <p:cNvPr id="469" name="Google Shape;469;p25"/>
          <p:cNvSpPr txBox="1">
            <a:spLocks noGrp="1"/>
          </p:cNvSpPr>
          <p:nvPr>
            <p:ph sz="half" idx="1"/>
          </p:nvPr>
        </p:nvSpPr>
        <p:spPr>
          <a:xfrm>
            <a:off x="680802" y="1367983"/>
            <a:ext cx="8320791" cy="5268792"/>
          </a:xfrm>
          <a:prstGeom prst="rect">
            <a:avLst/>
          </a:prstGeom>
          <a:noFill/>
          <a:ln>
            <a:noFill/>
          </a:ln>
        </p:spPr>
        <p:txBody>
          <a:bodyPr spcFirstLastPara="1" wrap="square" lIns="91425" tIns="45700" rIns="91425" bIns="45700" anchor="t" anchorCtr="0">
            <a:noAutofit/>
          </a:bodyPr>
          <a:lstStyle/>
          <a:p>
            <a:pPr marL="0" lvl="0" indent="0">
              <a:spcAft>
                <a:spcPts val="1200"/>
              </a:spcAft>
              <a:buSzPts val="2800"/>
              <a:buNone/>
            </a:pPr>
            <a:r>
              <a:rPr lang="en-GB" sz="2400" dirty="0"/>
              <a:t>On the Alliance website</a:t>
            </a:r>
          </a:p>
          <a:p>
            <a:pPr marL="985838" lvl="1" indent="-312738">
              <a:buFont typeface="Wingdings" pitchFamily="2" charset="2"/>
              <a:buChar char="Ø"/>
            </a:pPr>
            <a:r>
              <a:rPr lang="en-GB" sz="1600" dirty="0"/>
              <a:t>PDF version</a:t>
            </a:r>
          </a:p>
          <a:p>
            <a:pPr marL="985838" lvl="1" indent="-312738">
              <a:buFont typeface="Wingdings" pitchFamily="2" charset="2"/>
              <a:buChar char="Ø"/>
            </a:pPr>
            <a:r>
              <a:rPr lang="en-GB" sz="1600" dirty="0"/>
              <a:t>Briefing &amp; Implementation Pack</a:t>
            </a:r>
          </a:p>
          <a:p>
            <a:pPr marL="985838" lvl="1" indent="-312738">
              <a:buFont typeface="Wingdings" pitchFamily="2" charset="2"/>
              <a:buChar char="Ø"/>
            </a:pPr>
            <a:r>
              <a:rPr lang="en-GB" sz="1600" dirty="0"/>
              <a:t>25-page Summary</a:t>
            </a:r>
          </a:p>
          <a:p>
            <a:pPr marL="985838" lvl="1" indent="-312738">
              <a:buFont typeface="Wingdings" pitchFamily="2" charset="2"/>
              <a:buChar char="Ø"/>
            </a:pPr>
            <a:r>
              <a:rPr lang="en-GB" sz="1600" dirty="0"/>
              <a:t>E-course </a:t>
            </a:r>
          </a:p>
          <a:p>
            <a:pPr marL="985838" lvl="1" indent="-312738">
              <a:buFont typeface="Wingdings" pitchFamily="2" charset="2"/>
              <a:buChar char="Ø"/>
            </a:pPr>
            <a:r>
              <a:rPr lang="en-GB" sz="1600" dirty="0"/>
              <a:t>YouTube videos</a:t>
            </a:r>
          </a:p>
          <a:p>
            <a:pPr marL="985838" lvl="1" indent="-312738">
              <a:buFont typeface="Wingdings" pitchFamily="2" charset="2"/>
              <a:buChar char="Ø"/>
            </a:pPr>
            <a:r>
              <a:rPr lang="en-GB" sz="1600" dirty="0"/>
              <a:t>A gallery of illustrated Standards</a:t>
            </a:r>
          </a:p>
          <a:p>
            <a:pPr marL="9525" lvl="1" indent="0">
              <a:spcBef>
                <a:spcPts val="1200"/>
              </a:spcBef>
              <a:buNone/>
              <a:tabLst>
                <a:tab pos="703263" algn="l"/>
              </a:tabLst>
            </a:pPr>
            <a:r>
              <a:rPr lang="en-GB" sz="2000" dirty="0">
                <a:solidFill>
                  <a:srgbClr val="00B0F0"/>
                </a:solidFill>
              </a:rPr>
              <a:t>	👉</a:t>
            </a:r>
            <a:r>
              <a:rPr lang="en-GB" sz="1600" dirty="0">
                <a:solidFill>
                  <a:srgbClr val="00B0F0"/>
                </a:solidFill>
              </a:rPr>
              <a:t>  </a:t>
            </a:r>
            <a:r>
              <a:rPr lang="en-GB" sz="1600" dirty="0">
                <a:solidFill>
                  <a:srgbClr val="00B0F0"/>
                </a:solidFill>
                <a:hlinkClick r:id="rId3"/>
              </a:rPr>
              <a:t>www.AllianceCPHA.org</a:t>
            </a:r>
            <a:endParaRPr lang="en-GB" sz="1600" dirty="0">
              <a:solidFill>
                <a:srgbClr val="00B0F0"/>
              </a:solidFill>
            </a:endParaRPr>
          </a:p>
          <a:p>
            <a:pPr marL="9525" lvl="1" indent="0">
              <a:spcBef>
                <a:spcPts val="1200"/>
              </a:spcBef>
              <a:buNone/>
              <a:tabLst>
                <a:tab pos="703263" algn="l"/>
              </a:tabLst>
            </a:pPr>
            <a:r>
              <a:rPr lang="en-GB" dirty="0"/>
              <a:t>On the </a:t>
            </a:r>
            <a:r>
              <a:rPr lang="en-GB" sz="2400" dirty="0"/>
              <a:t>Humanitarian Standards Partnership website</a:t>
            </a:r>
          </a:p>
          <a:p>
            <a:pPr marL="985838" lvl="1" indent="-322263">
              <a:buFont typeface="Wingdings" pitchFamily="2" charset="2"/>
              <a:buChar char="Ø"/>
            </a:pPr>
            <a:r>
              <a:rPr lang="en-GB" sz="1600" dirty="0"/>
              <a:t>Online, interactive version</a:t>
            </a:r>
          </a:p>
          <a:p>
            <a:pPr marL="985838" lvl="1" indent="-322263">
              <a:buFont typeface="Wingdings" pitchFamily="2" charset="2"/>
              <a:buChar char="Ø"/>
            </a:pPr>
            <a:r>
              <a:rPr lang="en-GB" sz="1600" dirty="0"/>
              <a:t>HSP App for mobile phones and tablets </a:t>
            </a:r>
          </a:p>
          <a:p>
            <a:pPr marL="0" indent="0">
              <a:spcBef>
                <a:spcPts val="1200"/>
              </a:spcBef>
              <a:buSzPts val="2800"/>
              <a:buNone/>
              <a:tabLst>
                <a:tab pos="663575" algn="l"/>
              </a:tabLst>
            </a:pPr>
            <a:r>
              <a:rPr lang="en-GB" sz="1600" dirty="0">
                <a:solidFill>
                  <a:srgbClr val="00B0F0"/>
                </a:solidFill>
              </a:rPr>
              <a:t>	</a:t>
            </a:r>
            <a:r>
              <a:rPr lang="en-GB" sz="2000" dirty="0">
                <a:solidFill>
                  <a:srgbClr val="00B0F0"/>
                </a:solidFill>
              </a:rPr>
              <a:t>👉</a:t>
            </a:r>
            <a:r>
              <a:rPr lang="en-GB" sz="1600" dirty="0">
                <a:solidFill>
                  <a:srgbClr val="00B0F0"/>
                </a:solidFill>
              </a:rPr>
              <a:t>  www.HumanitarianStandardsPartnership.org</a:t>
            </a:r>
          </a:p>
          <a:p>
            <a:pPr marL="0" lvl="0" indent="0" algn="l" rtl="0">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472" name="Google Shape;472;p25"/>
          <p:cNvPicPr preferRelativeResize="0"/>
          <p:nvPr/>
        </p:nvPicPr>
        <p:blipFill>
          <a:blip r:embed="rId5">
            <a:extLst>
              <a:ext uri="{28A0092B-C50C-407E-A947-70E740481C1C}">
                <a14:useLocalDpi xmlns:a14="http://schemas.microsoft.com/office/drawing/2010/main" val="0"/>
              </a:ext>
            </a:extLst>
          </a:blip>
          <a:srcRect/>
          <a:stretch/>
        </p:blipFill>
        <p:spPr>
          <a:xfrm rot="547354">
            <a:off x="6996515" y="1670472"/>
            <a:ext cx="1684003" cy="2326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Imagen 2" descr="Imagen que contiene Icono&#10;&#10;Descripción generada automáticamente">
            <a:extLst>
              <a:ext uri="{FF2B5EF4-FFF2-40B4-BE49-F238E27FC236}">
                <a16:creationId xmlns:a16="http://schemas.microsoft.com/office/drawing/2014/main" id="{4AE5CEF8-D68C-FD4C-A186-358E3B7F23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82326" y="3298017"/>
            <a:ext cx="1977868" cy="1432731"/>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TotalTime>
  <Words>1969</Words>
  <Application>Microsoft Office PowerPoint</Application>
  <PresentationFormat>Widescreen</PresentationFormat>
  <Paragraphs>166</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Helvetica Neue</vt:lpstr>
      <vt:lpstr>Ink Free</vt:lpstr>
      <vt:lpstr>Arial</vt:lpstr>
      <vt:lpstr>Wingdings</vt:lpstr>
      <vt:lpstr>Calibri</vt:lpstr>
      <vt:lpstr>HelveticaNeue-Light-Identity-H</vt:lpstr>
      <vt:lpstr>Office Theme</vt:lpstr>
      <vt:lpstr>The Minimum Standards for Child Protection in Humanitarian Action  CPMS</vt:lpstr>
      <vt:lpstr>Aim of the Standards </vt:lpstr>
      <vt:lpstr>PowerPoint Presentation</vt:lpstr>
      <vt:lpstr>General intro to Standard 2 </vt:lpstr>
      <vt:lpstr>PowerPoint Presentation</vt:lpstr>
      <vt:lpstr>Examples from the Region</vt:lpstr>
      <vt:lpstr>Need more than the hard copy?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Joanna Wedge</cp:lastModifiedBy>
  <cp:revision>64</cp:revision>
  <dcterms:created xsi:type="dcterms:W3CDTF">2017-12-20T18:51:03Z</dcterms:created>
  <dcterms:modified xsi:type="dcterms:W3CDTF">2022-05-24T02:39:29Z</dcterms:modified>
</cp:coreProperties>
</file>