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11"/>
  </p:notesMasterIdLst>
  <p:sldIdLst>
    <p:sldId id="285" r:id="rId2"/>
    <p:sldId id="292" r:id="rId3"/>
    <p:sldId id="293" r:id="rId4"/>
    <p:sldId id="297" r:id="rId5"/>
    <p:sldId id="260" r:id="rId6"/>
    <p:sldId id="261" r:id="rId7"/>
    <p:sldId id="262" r:id="rId8"/>
    <p:sldId id="295" r:id="rId9"/>
    <p:sldId id="296" r:id="rId1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ii9AIhdW17rwNLf62ppYXokrKdn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63537" autoAdjust="0"/>
  </p:normalViewPr>
  <p:slideViewPr>
    <p:cSldViewPr snapToGrid="0">
      <p:cViewPr varScale="1">
        <p:scale>
          <a:sx n="74" d="100"/>
          <a:sy n="74" d="100"/>
        </p:scale>
        <p:origin x="2464" y="176"/>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4.xml"/><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file:///C:/Users/Caudy/Desktop/CPMS%20ref%20group%20comments/CPMS%20complete%20for%20final%20delivery%20with%20ref%20group%20comments%20included.docx#1xrdshw"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file:///C:/Users/Caudy/Desktop/CPMS%20ref%20group%20comments/CPMS%20complete%20for%20final%20delivery%20with%20ref%20group%20comments%20included.docx#1xrdshw"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lvl="0" indent="0" algn="r" rtl="0">
              <a:spcBef>
                <a:spcPts val="0"/>
              </a:spcBef>
              <a:spcAft>
                <a:spcPts val="0"/>
              </a:spcAft>
              <a:buNone/>
            </a:pPr>
            <a:r>
              <a:rPr lang="ar" b="1" dirty="0"/>
              <a:t>للميسّرين:</a:t>
            </a:r>
            <a:endParaRPr lang="en-US" dirty="0"/>
          </a:p>
          <a:p>
            <a:pPr marL="0" lvl="0" indent="0" algn="r" rtl="0">
              <a:spcBef>
                <a:spcPts val="0"/>
              </a:spcBef>
              <a:spcAft>
                <a:spcPts val="0"/>
              </a:spcAft>
              <a:buNone/>
            </a:pPr>
            <a:r>
              <a:rPr lang="ar-SA" sz="1800" dirty="0">
                <a:effectLst/>
                <a:latin typeface="Calibri" panose="020F0502020204030204" pitchFamily="34" charset="0"/>
                <a:ea typeface="MS Mincho" panose="02020609040205080304" pitchFamily="49" charset="-128"/>
                <a:cs typeface="Arial" panose="020B0604020202020204" pitchFamily="34" charset="0"/>
              </a:rPr>
              <a:t>تتوجّه هذه الإحاطة إلى </a:t>
            </a:r>
            <a:r>
              <a:rPr lang="ar-SA" sz="1800" u="sng" dirty="0">
                <a:effectLst/>
                <a:latin typeface="Calibri" panose="020F0502020204030204" pitchFamily="34" charset="0"/>
                <a:ea typeface="MS Mincho" panose="02020609040205080304" pitchFamily="49" charset="-128"/>
                <a:cs typeface="Arial" panose="020B0604020202020204" pitchFamily="34" charset="0"/>
              </a:rPr>
              <a:t>أيّ مستخدم محتمل</a:t>
            </a:r>
            <a:r>
              <a:rPr lang="ar-SA" sz="1800" dirty="0">
                <a:effectLst/>
                <a:latin typeface="Calibri" panose="020F0502020204030204" pitchFamily="34" charset="0"/>
                <a:ea typeface="MS Mincho" panose="02020609040205080304" pitchFamily="49" charset="-128"/>
                <a:cs typeface="Arial" panose="020B0604020202020204" pitchFamily="34" charset="0"/>
              </a:rPr>
              <a:t> للمعايير الدنيا لحماية الطفل</a:t>
            </a:r>
            <a:r>
              <a:rPr lang="ar-LB" sz="1800" dirty="0">
                <a:effectLst/>
                <a:latin typeface="Calibri" panose="020F0502020204030204" pitchFamily="34" charset="0"/>
                <a:ea typeface="MS Mincho" panose="02020609040205080304" pitchFamily="49" charset="-128"/>
                <a:cs typeface="Arial" panose="020B0604020202020204" pitchFamily="34" charset="0"/>
              </a:rPr>
              <a:t>. </a:t>
            </a:r>
            <a:r>
              <a:rPr lang="ar-SA" sz="1800" dirty="0">
                <a:effectLst/>
                <a:latin typeface="Calibri" panose="020F0502020204030204" pitchFamily="34" charset="0"/>
                <a:ea typeface="MS Mincho" panose="02020609040205080304" pitchFamily="49" charset="-128"/>
                <a:cs typeface="Arial" panose="020B0604020202020204" pitchFamily="34" charset="0"/>
              </a:rPr>
              <a:t>وهي موجّهة بشكل أساسي إلى</a:t>
            </a:r>
            <a:r>
              <a:rPr lang="ar-LB" sz="1800" dirty="0">
                <a:effectLst/>
                <a:latin typeface="Calibri" panose="020F0502020204030204" pitchFamily="34" charset="0"/>
                <a:ea typeface="MS Mincho" panose="02020609040205080304" pitchFamily="49" charset="-128"/>
                <a:cs typeface="Arial" panose="020B0604020202020204" pitchFamily="34" charset="0"/>
              </a:rPr>
              <a:t> الموّظفين</a:t>
            </a:r>
            <a:r>
              <a:rPr lang="ar-SA" sz="1800" dirty="0">
                <a:effectLst/>
                <a:latin typeface="Calibri" panose="020F0502020204030204" pitchFamily="34" charset="0"/>
                <a:ea typeface="MS Mincho" panose="02020609040205080304" pitchFamily="49" charset="-128"/>
                <a:cs typeface="Arial" panose="020B0604020202020204" pitchFamily="34" charset="0"/>
              </a:rPr>
              <a:t> العاملين في مجال حماية الطفل، لذلك، فكّروا في توسيع إطار بعض الأسئلة أو إعطاء تفاصيل أكثر، في حال انضمّ إليكم زملاء من قطاعات أخرى.</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r>
              <a:rPr lang="ar-SA" sz="1800" dirty="0">
                <a:effectLst/>
                <a:latin typeface="Calibri" panose="020F0502020204030204" pitchFamily="34" charset="0"/>
                <a:ea typeface="MS Mincho" panose="02020609040205080304" pitchFamily="49" charset="-128"/>
                <a:cs typeface="Arial" panose="020B0604020202020204" pitchFamily="34" charset="0"/>
              </a:rPr>
              <a:t>نفترض أنّ كلّ مجموعة ستتألّف من 20 شخصًا تقريبًا، وأنّ جميع الحاضرين في القاعة يعرفون بعضهم البعض (ربّما يكونون زملاء من وكالتكم أو من مجموعة تنسيق حماية الطفل). إذا كانوا لا يعرفون بعضهم البعض، أضيفوا 5 دقائق للتعارف السريع.</a:t>
            </a: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r>
              <a:rPr lang="ar-LB" sz="1800" dirty="0">
                <a:effectLst/>
                <a:latin typeface="Calibri" panose="020F0502020204030204" pitchFamily="34" charset="0"/>
                <a:ea typeface="MS Mincho" panose="02020609040205080304" pitchFamily="49" charset="-128"/>
                <a:cs typeface="Arial" panose="020B0604020202020204" pitchFamily="34" charset="0"/>
              </a:rPr>
              <a:t>حضروا: لوح</a:t>
            </a:r>
            <a:r>
              <a:rPr lang="ar-SA" sz="1800" dirty="0">
                <a:effectLst/>
                <a:latin typeface="Calibri" panose="020F0502020204030204" pitchFamily="34" charset="0"/>
                <a:ea typeface="MS Mincho" panose="02020609040205080304" pitchFamily="49" charset="-128"/>
                <a:cs typeface="Arial" panose="020B0604020202020204" pitchFamily="34" charset="0"/>
              </a:rPr>
              <a:t> قلاّب </a:t>
            </a:r>
            <a:r>
              <a:rPr lang="ar-LB" sz="1800" dirty="0">
                <a:effectLst/>
                <a:latin typeface="Calibri" panose="020F0502020204030204" pitchFamily="34" charset="0"/>
                <a:ea typeface="MS Mincho" panose="02020609040205080304" pitchFamily="49" charset="-128"/>
                <a:cs typeface="Arial" panose="020B0604020202020204" pitchFamily="34" charset="0"/>
              </a:rPr>
              <a:t>ي</a:t>
            </a:r>
            <a:r>
              <a:rPr lang="ar-SA" sz="1800" dirty="0">
                <a:effectLst/>
                <a:latin typeface="Calibri" panose="020F0502020204030204" pitchFamily="34" charset="0"/>
                <a:ea typeface="MS Mincho" panose="02020609040205080304" pitchFamily="49" charset="-128"/>
                <a:cs typeface="Arial" panose="020B0604020202020204" pitchFamily="34" charset="0"/>
              </a:rPr>
              <a:t>بيّن </a:t>
            </a:r>
            <a:r>
              <a:rPr lang="ar-SA" sz="1800" b="1" dirty="0">
                <a:effectLst/>
                <a:latin typeface="Calibri" panose="020F0502020204030204" pitchFamily="34" charset="0"/>
                <a:ea typeface="MS Mincho" panose="02020609040205080304" pitchFamily="49" charset="-128"/>
                <a:cs typeface="Arial" panose="020B0604020202020204" pitchFamily="34" charset="0"/>
              </a:rPr>
              <a:t>أهداف</a:t>
            </a:r>
            <a:r>
              <a:rPr lang="ar-SA" sz="1800" dirty="0">
                <a:effectLst/>
                <a:latin typeface="Calibri" panose="020F0502020204030204" pitchFamily="34" charset="0"/>
                <a:ea typeface="MS Mincho" panose="02020609040205080304" pitchFamily="49" charset="-128"/>
                <a:cs typeface="Arial" panose="020B0604020202020204" pitchFamily="34" charset="0"/>
              </a:rPr>
              <a:t> الجلسة </a:t>
            </a:r>
            <a:endParaRPr lang="ar-LB" sz="1800" b="0" i="0" dirty="0">
              <a:solidFill>
                <a:srgbClr val="1B2733"/>
              </a:solidFill>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b="0" i="0" dirty="0">
              <a:solidFill>
                <a:srgbClr val="1B2733"/>
              </a:solidFill>
              <a:effectLst/>
              <a:latin typeface="Calibri" panose="020F0502020204030204" pitchFamily="34" charset="0"/>
              <a:cs typeface="Calibri" panose="020F0502020204030204" pitchFamily="34" charset="0"/>
            </a:endParaRPr>
          </a:p>
          <a:p>
            <a:pPr marL="0" lvl="0" indent="0" algn="r" rtl="0">
              <a:spcBef>
                <a:spcPts val="0"/>
              </a:spcBef>
              <a:spcAft>
                <a:spcPts val="0"/>
              </a:spcAft>
              <a:buNone/>
            </a:pPr>
            <a:r>
              <a:rPr lang="ar" b="0" i="0" dirty="0">
                <a:solidFill>
                  <a:srgbClr val="1B2733"/>
                </a:solidFill>
                <a:effectLst/>
                <a:latin typeface="Calibri" panose="020F0502020204030204" pitchFamily="34" charset="0"/>
                <a:cs typeface="Calibri" panose="020F0502020204030204" pitchFamily="34" charset="0"/>
              </a:rPr>
              <a:t>في نهاية هذه الجلسة، سيكون المشاركون قادرين على:</a:t>
            </a:r>
            <a:endParaRPr lang="en-US" dirty="0">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 b="0" i="0" dirty="0">
                <a:solidFill>
                  <a:srgbClr val="1B2733"/>
                </a:solidFill>
                <a:effectLst/>
                <a:latin typeface="Calibri" panose="020F0502020204030204" pitchFamily="34" charset="0"/>
                <a:cs typeface="Calibri" panose="020F0502020204030204" pitchFamily="34" charset="0"/>
              </a:rPr>
              <a:t>وصف محتوى </a:t>
            </a:r>
            <a:r>
              <a:rPr lang="ar-LB" b="0" i="0" dirty="0">
                <a:solidFill>
                  <a:srgbClr val="1B2733"/>
                </a:solidFill>
                <a:effectLst/>
                <a:latin typeface="Calibri" panose="020F0502020204030204" pitchFamily="34" charset="0"/>
                <a:cs typeface="Calibri" panose="020F0502020204030204" pitchFamily="34" charset="0"/>
              </a:rPr>
              <a:t>المعيار </a:t>
            </a:r>
            <a:r>
              <a:rPr lang="en-US" b="0" i="0" dirty="0">
                <a:solidFill>
                  <a:srgbClr val="1B2733"/>
                </a:solidFill>
                <a:effectLst/>
                <a:latin typeface="Calibri" panose="020F0502020204030204" pitchFamily="34" charset="0"/>
                <a:cs typeface="Calibri" panose="020F0502020204030204" pitchFamily="34" charset="0"/>
              </a:rPr>
              <a:t>25</a:t>
            </a:r>
            <a:endParaRPr lang="ar-LB" b="0" i="0" dirty="0">
              <a:solidFill>
                <a:srgbClr val="1B2733"/>
              </a:solidFill>
              <a:effectLst/>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LB" b="0" i="0" dirty="0">
                <a:solidFill>
                  <a:srgbClr val="1B2733"/>
                </a:solidFill>
                <a:effectLst/>
                <a:latin typeface="Calibri" panose="020F0502020204030204" pitchFamily="34" charset="0"/>
                <a:cs typeface="Calibri" panose="020F0502020204030204" pitchFamily="34" charset="0"/>
              </a:rPr>
              <a:t>شرح وتشارك الرسائل الأساسية</a:t>
            </a:r>
            <a:endParaRPr lang="ar" b="0" i="0" dirty="0">
              <a:solidFill>
                <a:srgbClr val="1B2733"/>
              </a:solidFill>
              <a:effectLst/>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 b="0" i="0" dirty="0">
                <a:solidFill>
                  <a:srgbClr val="1B2733"/>
                </a:solidFill>
                <a:effectLst/>
                <a:latin typeface="Calibri" panose="020F0502020204030204" pitchFamily="34" charset="0"/>
                <a:cs typeface="Calibri" panose="020F0502020204030204" pitchFamily="34" charset="0"/>
              </a:rPr>
              <a:t>تبيان كيف ولماذا نستخدم الدليل</a:t>
            </a:r>
          </a:p>
          <a:p>
            <a:pPr marL="0" lvl="0" indent="0" algn="r" rtl="0">
              <a:spcBef>
                <a:spcPts val="0"/>
              </a:spcBef>
              <a:spcAft>
                <a:spcPts val="0"/>
              </a:spcAft>
              <a:buClr>
                <a:schemeClr val="dk1"/>
              </a:buClr>
              <a:buSzPts val="1200"/>
              <a:buFont typeface="Arial"/>
              <a:buNone/>
            </a:pPr>
            <a:endParaRPr lang="en-US" b="1" dirty="0"/>
          </a:p>
          <a:p>
            <a:pPr marL="457200" marR="0" lvl="0" indent="-228600" algn="r" defTabSz="914400" rtl="0" eaLnBrk="1" fontAlgn="auto" latinLnBrk="0" hangingPunct="1">
              <a:lnSpc>
                <a:spcPct val="100000"/>
              </a:lnSpc>
              <a:spcBef>
                <a:spcPts val="0"/>
              </a:spcBef>
              <a:spcAft>
                <a:spcPts val="0"/>
              </a:spcAft>
              <a:buClr>
                <a:srgbClr val="000000"/>
              </a:buClr>
              <a:buSzPts val="1400"/>
              <a:buFont typeface="Arial"/>
              <a:buNone/>
              <a:tabLst/>
              <a:defRPr/>
            </a:pPr>
            <a:r>
              <a:rPr lang="ar" dirty="0"/>
              <a:t>ملاحظة: إذا كنتم قد عقدتم أصلاً جلسة عن ركيزة (ركائز)،</a:t>
            </a:r>
            <a:r>
              <a:rPr lang="ar-LB" dirty="0"/>
              <a:t> أو مبادئ، أو معيار (معايير)</a:t>
            </a:r>
            <a:r>
              <a:rPr lang="ar" dirty="0"/>
              <a:t> </a:t>
            </a:r>
            <a:r>
              <a:rPr lang="ar-LB" dirty="0"/>
              <a:t>أخرى، ف</a:t>
            </a:r>
            <a:r>
              <a:rPr lang="ar" dirty="0"/>
              <a:t>تخطّوا الشريحتَين</a:t>
            </a:r>
            <a:r>
              <a:rPr lang="ar-LB" dirty="0"/>
              <a:t> </a:t>
            </a:r>
            <a:r>
              <a:rPr lang="ar" dirty="0"/>
              <a:t>2 </a:t>
            </a:r>
            <a:r>
              <a:rPr lang="ar-LB" dirty="0"/>
              <a:t>و9</a:t>
            </a:r>
            <a:endParaRPr lang="ar" dirty="0"/>
          </a:p>
          <a:p>
            <a:pPr algn="r" rtl="0"/>
            <a:endParaRPr lang="fr-FR" b="1" dirty="0"/>
          </a:p>
          <a:p>
            <a:pPr algn="r" rtl="1"/>
            <a:r>
              <a:rPr lang="ar" b="1" dirty="0"/>
              <a:t>نصيحة: الشرائح متحرّكة </a:t>
            </a:r>
            <a:r>
              <a:rPr lang="ar" dirty="0"/>
              <a:t>- مع كلّ نقرة تنقرونها، س</a:t>
            </a:r>
            <a:r>
              <a:rPr lang="ar-LB" dirty="0"/>
              <a:t>ي</a:t>
            </a:r>
            <a:r>
              <a:rPr lang="ar" dirty="0"/>
              <a:t>ظهر </a:t>
            </a:r>
            <a:r>
              <a:rPr lang="ar-LB" dirty="0"/>
              <a:t>عدد من</a:t>
            </a:r>
            <a:r>
              <a:rPr lang="ar" dirty="0"/>
              <a:t> </a:t>
            </a:r>
            <a:r>
              <a:rPr lang="ar-LB" dirty="0"/>
              <a:t>ال</a:t>
            </a:r>
            <a:r>
              <a:rPr lang="ar" dirty="0"/>
              <a:t>كلمات، أو عنوان، أو صورة على الشريحة. </a:t>
            </a:r>
          </a:p>
          <a:p>
            <a:pPr algn="r" rtl="1"/>
            <a:r>
              <a:rPr lang="ar" dirty="0"/>
              <a:t>اقرأوا الملاحظات الملائمة من الملاحظات للميسّرين، قبل أن تعرضوا المحتوى التالي، كي يتسنّى للمشاركين الوقت حتّى يستوعبوا ما تقولونه، و</a:t>
            </a:r>
            <a:r>
              <a:rPr lang="ar-LB" dirty="0"/>
              <a:t>ا</a:t>
            </a:r>
            <a:r>
              <a:rPr lang="ar" dirty="0"/>
              <a:t>قرأوا كلّ نقطة على حدة. </a:t>
            </a:r>
          </a:p>
        </p:txBody>
      </p:sp>
      <p:sp>
        <p:nvSpPr>
          <p:cNvPr id="4" name="Espace réservé du numéro de diapositive 3"/>
          <p:cNvSpPr>
            <a:spLocks noGrp="1"/>
          </p:cNvSpPr>
          <p:nvPr>
            <p:ph type="sldNum" sz="quarter" idx="5"/>
          </p:nvPr>
        </p:nvSpPr>
        <p:spPr/>
        <p:txBody>
          <a:bodyPr rtlCol="1"/>
          <a:lstStyle/>
          <a:p>
            <a:pPr rtl="1"/>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r>
              <a:rPr lang="ar-LB" dirty="0"/>
              <a:t>إن </a:t>
            </a:r>
            <a:r>
              <a:rPr lang="ar" dirty="0"/>
              <a:t>الجهات المانحة، والحكومات المحلّية، </a:t>
            </a:r>
            <a:r>
              <a:rPr lang="ar-LB" dirty="0"/>
              <a:t>والزملاء من القطاعات الأخرى، </a:t>
            </a:r>
            <a:r>
              <a:rPr lang="ar" dirty="0"/>
              <a:t>وكذلك المستفيدون من خدماتنا</a:t>
            </a:r>
            <a:r>
              <a:rPr lang="ar-LB" dirty="0"/>
              <a:t>، يريدون</a:t>
            </a:r>
            <a:r>
              <a:rPr lang="ar" dirty="0"/>
              <a:t> أن يعرفوا ما الذي نفعله ولماذا.  وعليه، فإنّ المعايير الدنيا لحماية الطفل هي وثيقتنا المرجعية. ف</a:t>
            </a:r>
            <a:r>
              <a:rPr lang="ar-LB" dirty="0"/>
              <a:t>هذه </a:t>
            </a:r>
            <a:r>
              <a:rPr lang="ar" dirty="0"/>
              <a:t>المعايير تمثّل الطريقة الأساسية لتفعيل حقوق الأطفال أو جعلها </a:t>
            </a:r>
            <a:r>
              <a:rPr lang="ar-LB" dirty="0"/>
              <a:t>فعلية</a:t>
            </a:r>
            <a:r>
              <a:rPr lang="ar" dirty="0"/>
              <a:t> </a:t>
            </a:r>
            <a:r>
              <a:rPr lang="ar-LB" dirty="0"/>
              <a:t>في ممارسة </a:t>
            </a:r>
            <a:r>
              <a:rPr lang="ar" dirty="0"/>
              <a:t>الاستجابة الإنسانية. </a:t>
            </a:r>
            <a:endParaRPr dirty="0"/>
          </a:p>
          <a:p>
            <a:pPr marL="0" lvl="0" indent="0" algn="r" rtl="1">
              <a:spcBef>
                <a:spcPts val="0"/>
              </a:spcBef>
              <a:spcAft>
                <a:spcPts val="0"/>
              </a:spcAft>
              <a:buNone/>
            </a:pPr>
            <a:endParaRPr dirty="0"/>
          </a:p>
          <a:p>
            <a:pPr marL="0" lvl="0" indent="0" algn="r" rtl="1">
              <a:lnSpc>
                <a:spcPct val="115000"/>
              </a:lnSpc>
              <a:spcBef>
                <a:spcPts val="0"/>
              </a:spcBef>
              <a:spcAft>
                <a:spcPts val="0"/>
              </a:spcAft>
              <a:buSzPts val="1100"/>
              <a:buNone/>
            </a:pPr>
            <a:r>
              <a:rPr lang="ar" dirty="0"/>
              <a:t>وهي أداة تعاونية، مشتركة بين الوكالات، تؤمّن الرابط مع المبادرات الأخرى مثل المعيار الإنساني الأساسي، وإنسباير، ومعايير الدمج الإنساني</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 dirty="0"/>
              <a:t>حيثما كان ذلك ملائمًا، تماشت المعايير الدنيا لحماية الطفل مع استراتيجيات إنسباير السبع لإنهاء العنف ضد الأطفال - في الواقع، تنتشر رموز هذه المبادرة في الوثيقة بكاملها.  بالإضافة إلى ذلك، يتمّ تسليط الضوء على المعيار الإنساني الأساسي </a:t>
            </a:r>
            <a:r>
              <a:rPr lang="ar-LB" dirty="0"/>
              <a:t>حول</a:t>
            </a:r>
            <a:r>
              <a:rPr lang="ar-LB" baseline="0" dirty="0"/>
              <a:t> ا</a:t>
            </a:r>
            <a:r>
              <a:rPr lang="ar" dirty="0"/>
              <a:t>لجودة والمساءلة في المقدّمة، ثمّ يتكرّر ذكره على امتداد الدليل. </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LB" dirty="0"/>
              <a:t>التكييف وفقًا للسياق </a:t>
            </a:r>
            <a:r>
              <a:rPr lang="ar" dirty="0"/>
              <a:t>أمر محبَّذ ويمكنه أن يخلق تبنّيًا للمعايير على جميع المستويات. فهو يخلق فهمًا أعمق لحماية الطفل في السياق المحدّد بالنسبة إلى مجموعة واسعة من الجهات الفاعلة. وعليه، نشجّع مجموعات التنسيق الوطنية على اعتماد المعايير الدنيا لحماية الطفل. الرجاء أن تطرحوا موضوع اعتماد المعايير مع الزملاء </a:t>
            </a:r>
            <a:r>
              <a:rPr lang="ar-LB" dirty="0"/>
              <a:t>على المستوى ال</a:t>
            </a:r>
            <a:r>
              <a:rPr lang="ar" dirty="0"/>
              <a:t>محلّي، ثمّ اطلبوا التوجيهات من الفريق العالمي للمعايير الدنيا لحماية الطفل. للمزيد من المعلومات، الرجاء مشاهدة الفيديو حو</a:t>
            </a:r>
            <a:r>
              <a:rPr lang="ar-LB" dirty="0"/>
              <a:t>ل التكييف وفقًا للسياق </a:t>
            </a:r>
            <a:r>
              <a:rPr lang="ar" dirty="0"/>
              <a:t>على قناة اليوتيوب الخاصّة بالتحالف.</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 dirty="0"/>
              <a:t>المربّع: تهدف المعايير الدنيا لحماية الطفل إلى تحسين جودة ومساءلة برامجنا وإلى زيادة التأثير على حماية الأطفال ورفاههم في العمل الإنساني (في جميع السياقات)، من خلال إرساء مبادئ</a:t>
            </a:r>
            <a:r>
              <a:rPr lang="ar-LB" dirty="0"/>
              <a:t>،</a:t>
            </a:r>
            <a:r>
              <a:rPr lang="ar" dirty="0"/>
              <a:t> وأدلّة، وعمليات وقاية، وأهداف مشتركة.  فهي توفّر مجموعة من الممارسات الجيّدة والدروس المستفادة حتّى الآن.</a:t>
            </a:r>
            <a:endParaRPr dirty="0"/>
          </a:p>
          <a:p>
            <a:pPr marL="0" lvl="0" indent="0" algn="l" rtl="1">
              <a:spcBef>
                <a:spcPts val="0"/>
              </a:spcBef>
              <a:spcAft>
                <a:spcPts val="0"/>
              </a:spcAft>
              <a:buNone/>
            </a:pPr>
            <a:endParaRPr dirty="0"/>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48724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endParaRPr lang="en-US" dirty="0"/>
          </a:p>
          <a:p>
            <a:pPr marL="0" lvl="0" indent="0" algn="r" rtl="1">
              <a:spcBef>
                <a:spcPts val="0"/>
              </a:spcBef>
              <a:spcAft>
                <a:spcPts val="0"/>
              </a:spcAft>
              <a:buNone/>
            </a:pPr>
            <a:r>
              <a:rPr lang="ar" dirty="0"/>
              <a:t>هذه لمحة عامّة عن هيكلية المعايير الدنيا لحماية الطفل: فهي تتألّف من 28 معيارًا </a:t>
            </a:r>
            <a:r>
              <a:rPr lang="ar-LB" dirty="0"/>
              <a:t>ضمن </a:t>
            </a:r>
            <a:r>
              <a:rPr lang="ar" dirty="0"/>
              <a:t>4 ركائز، ومن 10 مبادئ لحماية الطفل في العمل الإنساني موزّعة في الدليل بكامله. </a:t>
            </a:r>
          </a:p>
          <a:p>
            <a:pPr marL="0" lvl="0" indent="0" algn="r" rtl="1">
              <a:spcBef>
                <a:spcPts val="0"/>
              </a:spcBef>
              <a:spcAft>
                <a:spcPts val="0"/>
              </a:spcAft>
              <a:buNone/>
            </a:pPr>
            <a:r>
              <a:rPr lang="ar" dirty="0"/>
              <a:t>يمكنكم أن تجدوا هذه اللمحة العامّة في نهاية دليل المعايير الدنيا لحماية الطفل أو في نسخة الدليل على الإنترنت. فهذه طريقة عملية كي تجدوا بسرعة موضوعًا محدّدًا في الدليل.</a:t>
            </a:r>
          </a:p>
          <a:p>
            <a:pPr marL="0" lvl="0" indent="0" algn="r" rtl="1">
              <a:spcBef>
                <a:spcPts val="0"/>
              </a:spcBef>
              <a:spcAft>
                <a:spcPts val="0"/>
              </a:spcAft>
              <a:buNone/>
            </a:pPr>
            <a:endParaRPr lang="en-US"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 dirty="0"/>
              <a:t>يركّز هذا العرض على </a:t>
            </a:r>
            <a:r>
              <a:rPr lang="ar-LB" dirty="0"/>
              <a:t>المعيار 25: التغذية و</a:t>
            </a:r>
            <a:r>
              <a:rPr lang="ar-LB" sz="1800" dirty="0">
                <a:effectLst/>
                <a:latin typeface="Calibri" panose="020F0502020204030204" pitchFamily="34" charset="0"/>
                <a:ea typeface="Calibri" panose="020F0502020204030204" pitchFamily="34" charset="0"/>
                <a:cs typeface="Arial" panose="020B0604020202020204" pitchFamily="34" charset="0"/>
              </a:rPr>
              <a:t>حماية الطفل</a:t>
            </a:r>
            <a:endParaRPr lang="ar-LB" dirty="0"/>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645365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351c3ce7f4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g1351c3ce7f4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marR="0" lvl="0" indent="-171450" algn="r" rtl="1">
              <a:lnSpc>
                <a:spcPct val="100000"/>
              </a:lnSpc>
              <a:spcBef>
                <a:spcPts val="0"/>
              </a:spcBef>
              <a:spcAft>
                <a:spcPts val="0"/>
              </a:spcAft>
              <a:buClr>
                <a:schemeClr val="dk1"/>
              </a:buClr>
              <a:buSzPts val="1200"/>
              <a:buFont typeface="Arial"/>
              <a:buChar char="•"/>
            </a:pPr>
            <a:r>
              <a:rPr lang="ar-LB" dirty="0"/>
              <a:t>تتضمن المعايير الدنيا لحماية الطفل قسمًا كاملاً مكرسًا للموظفين في مجال حماية الطفل الذين يعملون مع ويتعلمون من الجهات الفاعلة الأخرى في المجال الإنساني، من أجل تحسين نتائج الحماية والرفاه للأطفال.</a:t>
            </a:r>
          </a:p>
          <a:p>
            <a:pPr marL="0" marR="0" lvl="0" indent="0" algn="r" rtl="1">
              <a:lnSpc>
                <a:spcPct val="100000"/>
              </a:lnSpc>
              <a:spcBef>
                <a:spcPts val="0"/>
              </a:spcBef>
              <a:spcAft>
                <a:spcPts val="0"/>
              </a:spcAft>
              <a:buClr>
                <a:schemeClr val="dk1"/>
              </a:buClr>
              <a:buSzPts val="1200"/>
              <a:buFont typeface="Arial"/>
              <a:buNone/>
            </a:pPr>
            <a:endParaRPr lang="ar-LB" dirty="0"/>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dirty="0"/>
              <a:t>أنقروا: </a:t>
            </a:r>
            <a:r>
              <a:rPr lang="ar-SA" sz="1800" dirty="0">
                <a:effectLst/>
                <a:ea typeface="Calibri" panose="020F0502020204030204" pitchFamily="34" charset="0"/>
                <a:cs typeface="Simplified Arabic" panose="02020603050405020304" pitchFamily="18" charset="-78"/>
              </a:rPr>
              <a:t>تعكس النهج متعددة القطاعات طبيعة احتياجات الأطفال المتشابكة وتشدد</a:t>
            </a:r>
            <a:endParaRPr lang="ar-LB" sz="1800" dirty="0">
              <a:effectLst/>
              <a:ea typeface="Calibri" panose="020F0502020204030204" pitchFamily="34" charset="0"/>
              <a:cs typeface="Simplified Arabic" panose="02020603050405020304" pitchFamily="18" charset="-78"/>
            </a:endParaRP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sz="1800" dirty="0">
                <a:effectLst/>
                <a:cs typeface="Simplified Arabic" panose="02020603050405020304" pitchFamily="18" charset="-78"/>
              </a:rPr>
              <a:t>أنقروا: </a:t>
            </a:r>
            <a:r>
              <a:rPr lang="ar-SA" sz="1800" dirty="0">
                <a:effectLst/>
                <a:ea typeface="Calibri" panose="020F0502020204030204" pitchFamily="34" charset="0"/>
                <a:cs typeface="Simplified Arabic" panose="02020603050405020304" pitchFamily="18" charset="-78"/>
              </a:rPr>
              <a:t>على المسؤولية الجماعية لكافة الجهات الفاعلة في المجال الإنساني في حماية الأطفال وعائلاتهم</a:t>
            </a:r>
            <a:r>
              <a:rPr lang="ar-SY" sz="1800" dirty="0">
                <a:effectLst/>
                <a:ea typeface="Calibri" panose="020F0502020204030204" pitchFamily="34" charset="0"/>
                <a:cs typeface="Simplified Arabic" panose="02020603050405020304" pitchFamily="18" charset="-78"/>
              </a:rPr>
              <a:t>.</a:t>
            </a:r>
            <a:r>
              <a:rPr lang="ar-LB" sz="1800" dirty="0">
                <a:effectLst/>
                <a:ea typeface="Calibri" panose="020F0502020204030204" pitchFamily="34" charset="0"/>
                <a:cs typeface="Simplified Arabic" panose="02020603050405020304" pitchFamily="18" charset="-78"/>
              </a:rPr>
              <a:t> و</a:t>
            </a:r>
            <a:r>
              <a:rPr lang="ar-SA" sz="1800" dirty="0">
                <a:effectLst/>
                <a:ea typeface="Calibri" panose="020F0502020204030204" pitchFamily="34" charset="0"/>
                <a:cs typeface="Simplified Arabic" panose="02020603050405020304" pitchFamily="18" charset="-78"/>
              </a:rPr>
              <a:t>ترتبط مخاطر حماية الطفل ارتباطًا وثيقًا بعمل القطاعات الأخرى بسبب احتياجات الأطفال التي تندرج ضمن جميع القطاعات</a:t>
            </a:r>
            <a:r>
              <a:rPr lang="ar-SY" sz="1800" dirty="0">
                <a:effectLst/>
                <a:ea typeface="Calibri" panose="020F0502020204030204" pitchFamily="34" charset="0"/>
                <a:cs typeface="Simplified Arabic" panose="02020603050405020304" pitchFamily="18" charset="-78"/>
              </a:rPr>
              <a:t>. </a:t>
            </a:r>
            <a:endParaRPr lang="ar-LB" sz="1800" dirty="0">
              <a:effectLst/>
              <a:ea typeface="Calibri" panose="020F0502020204030204" pitchFamily="34" charset="0"/>
              <a:cs typeface="Simplified Arabic" panose="02020603050405020304" pitchFamily="18" charset="-78"/>
            </a:endParaRPr>
          </a:p>
          <a:p>
            <a:pPr marL="0" marR="0" lvl="0" indent="0" algn="r" rtl="1">
              <a:lnSpc>
                <a:spcPct val="100000"/>
              </a:lnSpc>
              <a:spcBef>
                <a:spcPts val="0"/>
              </a:spcBef>
              <a:spcAft>
                <a:spcPts val="0"/>
              </a:spcAft>
              <a:buClr>
                <a:schemeClr val="dk1"/>
              </a:buClr>
              <a:buSzPts val="1200"/>
              <a:buFont typeface="Arial" panose="020B0604020202020204" pitchFamily="34" charset="0"/>
              <a:buNone/>
            </a:pPr>
            <a:endParaRPr lang="ar-LB" sz="1800" dirty="0">
              <a:effectLst/>
              <a:cs typeface="Simplified Arabic" panose="02020603050405020304" pitchFamily="18" charset="-78"/>
            </a:endParaRP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sz="1800" dirty="0">
                <a:effectLst/>
                <a:cs typeface="Simplified Arabic" panose="02020603050405020304" pitchFamily="18" charset="-78"/>
              </a:rPr>
              <a:t>أنقروا: </a:t>
            </a:r>
            <a:r>
              <a:rPr lang="ar-LB" sz="1800" dirty="0">
                <a:effectLst/>
                <a:ea typeface="Calibri" panose="020F0502020204030204" pitchFamily="34" charset="0"/>
                <a:cs typeface="Simplified Arabic" panose="02020603050405020304" pitchFamily="18" charset="-78"/>
              </a:rPr>
              <a:t>يمكن أن يكون</a:t>
            </a:r>
            <a:r>
              <a:rPr lang="ar-SA" sz="1800" dirty="0">
                <a:effectLst/>
                <a:ea typeface="Calibri" panose="020F0502020204030204" pitchFamily="34" charset="0"/>
                <a:cs typeface="Simplified Arabic" panose="02020603050405020304" pitchFamily="18" charset="-78"/>
              </a:rPr>
              <a:t> وضع البرامج متعددة القطاعات </a:t>
            </a:r>
            <a:r>
              <a:rPr lang="ar-LB"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الذي </a:t>
            </a:r>
            <a:r>
              <a:rPr lang="ar-LB" sz="1800" dirty="0">
                <a:effectLst/>
                <a:ea typeface="Calibri" panose="020F0502020204030204" pitchFamily="34" charset="0"/>
                <a:cs typeface="Simplified Arabic" panose="02020603050405020304" pitchFamily="18" charset="-78"/>
              </a:rPr>
              <a:t>يتضمن ويعالج </a:t>
            </a:r>
            <a:r>
              <a:rPr lang="ar-SA" sz="1800" dirty="0">
                <a:effectLst/>
                <a:ea typeface="Calibri" panose="020F0502020204030204" pitchFamily="34" charset="0"/>
                <a:cs typeface="Simplified Arabic" panose="02020603050405020304" pitchFamily="18" charset="-78"/>
              </a:rPr>
              <a:t>اعتبارات حماية الطفل</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مثل المخاطر، وقابلية التعرض للأذى، ومراحل النمو، إلخ، الخاصة بالأطفال</a:t>
            </a:r>
            <a:r>
              <a:rPr lang="ar-SY" sz="1800" dirty="0">
                <a:effectLst/>
                <a:ea typeface="Calibri" panose="020F0502020204030204" pitchFamily="34" charset="0"/>
                <a:cs typeface="Simplified Arabic" panose="02020603050405020304" pitchFamily="18" charset="-78"/>
              </a:rPr>
              <a:t>) </a:t>
            </a:r>
            <a:r>
              <a:rPr lang="ar-LB" sz="1800" dirty="0">
                <a:effectLst/>
                <a:ea typeface="Calibri" panose="020F0502020204030204" pitchFamily="34" charset="0"/>
                <a:cs typeface="Simplified Arabic" panose="02020603050405020304" pitchFamily="18" charset="-78"/>
              </a:rPr>
              <a:t>طريقة فعالة </a:t>
            </a:r>
            <a:r>
              <a:rPr lang="ar-SA" sz="1800" dirty="0">
                <a:effectLst/>
                <a:ea typeface="Calibri" panose="020F0502020204030204" pitchFamily="34" charset="0"/>
                <a:cs typeface="Simplified Arabic" panose="02020603050405020304" pitchFamily="18" charset="-78"/>
              </a:rPr>
              <a:t>في </a:t>
            </a:r>
            <a:r>
              <a:rPr lang="ar-LB" sz="1800" dirty="0">
                <a:effectLst/>
                <a:ea typeface="Calibri" panose="020F0502020204030204" pitchFamily="34" charset="0"/>
                <a:cs typeface="Simplified Arabic" panose="02020603050405020304" pitchFamily="18" charset="-78"/>
              </a:rPr>
              <a:t>تحقيق نتائج فعلية و</a:t>
            </a:r>
            <a:r>
              <a:rPr lang="ar-SA" sz="1800" dirty="0">
                <a:effectLst/>
                <a:ea typeface="Calibri" panose="020F0502020204030204" pitchFamily="34" charset="0"/>
                <a:cs typeface="Simplified Arabic" panose="02020603050405020304" pitchFamily="18" charset="-78"/>
              </a:rPr>
              <a:t>ذات </a:t>
            </a:r>
            <a:r>
              <a:rPr lang="ar-LB" sz="1800" dirty="0">
                <a:effectLst/>
                <a:ea typeface="Calibri" panose="020F0502020204030204" pitchFamily="34" charset="0"/>
                <a:cs typeface="Simplified Arabic" panose="02020603050405020304" pitchFamily="18" charset="-78"/>
              </a:rPr>
              <a:t>جودة</a:t>
            </a:r>
            <a:r>
              <a:rPr lang="ar-SA" sz="1800" dirty="0">
                <a:effectLst/>
                <a:ea typeface="Calibri" panose="020F0502020204030204" pitchFamily="34" charset="0"/>
                <a:cs typeface="Simplified Arabic" panose="02020603050405020304" pitchFamily="18" charset="-78"/>
              </a:rPr>
              <a:t> أفضل</a:t>
            </a:r>
            <a:r>
              <a:rPr lang="ar-LB" sz="1800" dirty="0">
                <a:effectLst/>
                <a:ea typeface="Calibri" panose="020F0502020204030204" pitchFamily="34" charset="0"/>
                <a:cs typeface="Simplified Arabic" panose="02020603050405020304" pitchFamily="18" charset="-78"/>
              </a:rPr>
              <a:t> في القطاعَين المعنيَين/جميع القطاعات.</a:t>
            </a:r>
            <a:r>
              <a:rPr lang="ar-SA" sz="1800" dirty="0">
                <a:effectLst/>
                <a:ea typeface="Calibri" panose="020F0502020204030204" pitchFamily="34" charset="0"/>
                <a:cs typeface="Simplified Arabic" panose="02020603050405020304" pitchFamily="18" charset="-78"/>
              </a:rPr>
              <a:t> </a:t>
            </a:r>
            <a:endParaRPr lang="ar-LB" sz="1800" dirty="0">
              <a:effectLst/>
              <a:ea typeface="Calibri" panose="020F0502020204030204" pitchFamily="34" charset="0"/>
              <a:cs typeface="Simplified Arabic" panose="02020603050405020304" pitchFamily="18" charset="-78"/>
            </a:endParaRPr>
          </a:p>
          <a:p>
            <a:pPr marL="0" marR="0" lvl="0" indent="0" algn="r" rtl="1">
              <a:lnSpc>
                <a:spcPct val="100000"/>
              </a:lnSpc>
              <a:spcBef>
                <a:spcPts val="0"/>
              </a:spcBef>
              <a:spcAft>
                <a:spcPts val="0"/>
              </a:spcAft>
              <a:buClr>
                <a:schemeClr val="dk1"/>
              </a:buClr>
              <a:buSzPts val="1200"/>
              <a:buFont typeface="Arial" panose="020B0604020202020204" pitchFamily="34" charset="0"/>
              <a:buNone/>
            </a:pPr>
            <a:endParaRPr lang="ar-LB" sz="1800" dirty="0">
              <a:effectLst/>
              <a:cs typeface="Simplified Arabic" panose="02020603050405020304" pitchFamily="18" charset="-78"/>
            </a:endParaRP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sz="1800" dirty="0">
                <a:effectLst/>
                <a:cs typeface="Simplified Arabic" panose="02020603050405020304" pitchFamily="18" charset="-78"/>
              </a:rPr>
              <a:t>أنقروا: "العمل معًا" هو إطار مشترك بين القطاعات لتعزيز حماية الأطفال ورفاههم باستخدام المعايير الإنسانية. وقد أنشئ من خلال عملية واسعة النطاق وتشاورية، ويتم تحديثه كل 6 أشهر. حاليًا، القطاعات ذات الأولوية هي التالية: الصحة، والتعليم، والأمن الغذائي، وتنسيق المخيمات وإدارة المخيمات.</a:t>
            </a: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sz="1800" dirty="0">
                <a:effectLst/>
                <a:cs typeface="Simplified Arabic" panose="02020603050405020304" pitchFamily="18" charset="-78"/>
              </a:rPr>
              <a:t>أنقروا: اطلعوا على الموقع المصغر للمبادرة العالمية للعمل في جميع القطاعات وملفات الموارد الخاصة بكل قطاع.    </a:t>
            </a:r>
            <a:endParaRPr dirty="0"/>
          </a:p>
        </p:txBody>
      </p:sp>
      <p:sp>
        <p:nvSpPr>
          <p:cNvPr id="206" name="Google Shape;206;g1351c3ce7f4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ar-LB" dirty="0"/>
          </a:p>
          <a:p>
            <a:pPr marL="171450" marR="0" lvl="0" indent="-1714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LB" dirty="0"/>
              <a:t>يشكل هذا المعيار جزءًا من الركيزة 4 من المعايير المتعلقة بالعمل في جميع القطاعات.</a:t>
            </a:r>
          </a:p>
          <a:p>
            <a:pPr marL="171450" marR="0" lvl="0" indent="-1714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SA" sz="1200" dirty="0">
                <a:effectLst/>
                <a:ea typeface="Calibri" panose="020F0502020204030204" pitchFamily="34" charset="0"/>
                <a:cs typeface="Simplified Arabic" panose="02020603050405020304" pitchFamily="18" charset="-78"/>
              </a:rPr>
              <a:t>تعكس النهج متعددة القطاعات طبيعة احتياجات الأطفال المتشابكة وتشدد على المسؤولية الجماعية لكافة الجهات الفاعلة في المجال الإنساني في حماية الأطفال وعائلاتهم</a:t>
            </a:r>
            <a:r>
              <a:rPr lang="ar-SY" sz="1200" dirty="0">
                <a:effectLst/>
                <a:ea typeface="Calibri" panose="020F0502020204030204" pitchFamily="34" charset="0"/>
                <a:cs typeface="Simplified Arabic" panose="02020603050405020304" pitchFamily="18" charset="-78"/>
              </a:rPr>
              <a:t>.</a:t>
            </a:r>
            <a:r>
              <a:rPr lang="ar-LB" sz="1200" dirty="0">
                <a:effectLst/>
                <a:ea typeface="Calibri" panose="020F0502020204030204" pitchFamily="34" charset="0"/>
                <a:cs typeface="Simplified Arabic" panose="02020603050405020304" pitchFamily="18" charset="-78"/>
              </a:rPr>
              <a:t> و</a:t>
            </a:r>
            <a:r>
              <a:rPr lang="ar-SA" sz="1200" dirty="0">
                <a:effectLst/>
                <a:ea typeface="Calibri" panose="020F0502020204030204" pitchFamily="34" charset="0"/>
                <a:cs typeface="Simplified Arabic" panose="02020603050405020304" pitchFamily="18" charset="-78"/>
              </a:rPr>
              <a:t>ترتبط مخاطر حماية الطفل ارتباطًا وثيقًا بعمل القطاعات الأخرى بسبب احتياجات الأطفال التي تندرج ضمن جميع القطاعات</a:t>
            </a:r>
            <a:r>
              <a:rPr lang="ar-SY" sz="1200" dirty="0">
                <a:effectLst/>
                <a:ea typeface="Calibri" panose="020F0502020204030204" pitchFamily="34" charset="0"/>
                <a:cs typeface="Simplified Arabic" panose="02020603050405020304" pitchFamily="18" charset="-78"/>
              </a:rPr>
              <a:t>. </a:t>
            </a:r>
            <a:endParaRPr lang="ar-LB" sz="1200" dirty="0">
              <a:effectLst/>
              <a:ea typeface="Calibri" panose="020F0502020204030204" pitchFamily="34" charset="0"/>
              <a:cs typeface="Simplified Arabic" panose="02020603050405020304" pitchFamily="18" charset="-78"/>
            </a:endParaRPr>
          </a:p>
          <a:p>
            <a:pPr marL="171450" marR="0" lvl="0" indent="-1714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LB" sz="1200" dirty="0">
                <a:effectLst/>
                <a:ea typeface="Calibri" panose="020F0502020204030204" pitchFamily="34" charset="0"/>
                <a:cs typeface="Simplified Arabic" panose="02020603050405020304" pitchFamily="18" charset="-78"/>
              </a:rPr>
              <a:t>تتمثل طريقة من الطرق الفعالة لتحقيق أثر فعلي وعالي الجودة، في </a:t>
            </a:r>
            <a:r>
              <a:rPr lang="ar-SA" sz="1200" dirty="0">
                <a:effectLst/>
                <a:ea typeface="Calibri" panose="020F0502020204030204" pitchFamily="34" charset="0"/>
                <a:cs typeface="Simplified Arabic" panose="02020603050405020304" pitchFamily="18" charset="-78"/>
              </a:rPr>
              <a:t>وضع البرامج متعددة القطاعات الذي يقوم بتضمين ومعالجة اعتبارات حماية الطفل</a:t>
            </a:r>
            <a:r>
              <a:rPr lang="ar-SY" sz="1200" dirty="0">
                <a:effectLst/>
                <a:ea typeface="Calibri" panose="020F0502020204030204" pitchFamily="34" charset="0"/>
                <a:cs typeface="Simplified Arabic" panose="02020603050405020304" pitchFamily="18" charset="-78"/>
              </a:rPr>
              <a:t> (</a:t>
            </a:r>
            <a:r>
              <a:rPr lang="ar-SA" sz="1200" dirty="0">
                <a:effectLst/>
                <a:ea typeface="Calibri" panose="020F0502020204030204" pitchFamily="34" charset="0"/>
                <a:cs typeface="Simplified Arabic" panose="02020603050405020304" pitchFamily="18" charset="-78"/>
              </a:rPr>
              <a:t>مثل المخاطر، وقابلية التعرض للأذى، ومراحل النمو، إلخ، الخاصة بالأطفال</a:t>
            </a:r>
            <a:r>
              <a:rPr lang="ar-SY" sz="1200" dirty="0">
                <a:effectLst/>
                <a:ea typeface="Calibri" panose="020F0502020204030204" pitchFamily="34" charset="0"/>
                <a:cs typeface="Simplified Arabic" panose="02020603050405020304" pitchFamily="18" charset="-78"/>
              </a:rPr>
              <a:t>)</a:t>
            </a:r>
            <a:r>
              <a:rPr lang="ar-LB" sz="1200" dirty="0">
                <a:effectLst/>
                <a:ea typeface="Calibri" panose="020F0502020204030204" pitchFamily="34" charset="0"/>
                <a:cs typeface="Simplified Arabic" panose="02020603050405020304" pitchFamily="18" charset="-78"/>
              </a:rPr>
              <a:t>.</a:t>
            </a:r>
          </a:p>
          <a:p>
            <a:pPr marL="0" marR="0" lvl="0" indent="0" algn="r" rtl="1">
              <a:lnSpc>
                <a:spcPct val="100000"/>
              </a:lnSpc>
              <a:spcBef>
                <a:spcPts val="0"/>
              </a:spcBef>
              <a:spcAft>
                <a:spcPts val="0"/>
              </a:spcAft>
              <a:buClr>
                <a:schemeClr val="dk1"/>
              </a:buClr>
              <a:buSzPts val="1200"/>
              <a:buFont typeface="Calibri"/>
              <a:buNone/>
            </a:pPr>
            <a:endParaRPr lang="ar-LB" dirty="0"/>
          </a:p>
          <a:p>
            <a:pPr marL="0" marR="0" algn="just" rtl="1">
              <a:lnSpc>
                <a:spcPct val="106000"/>
              </a:lnSpc>
              <a:spcBef>
                <a:spcPts val="0"/>
              </a:spcBef>
              <a:spcAft>
                <a:spcPts val="800"/>
              </a:spcAft>
              <a:buFont typeface="Arial" panose="020B0604020202020204" pitchFamily="34" charset="0"/>
              <a:buChar char="•"/>
            </a:pPr>
            <a:r>
              <a:rPr lang="ar-SA" sz="1800" dirty="0">
                <a:effectLst/>
                <a:ea typeface="Calibri" panose="020F0502020204030204" pitchFamily="34" charset="0"/>
                <a:cs typeface="Simplified Arabic" panose="02020603050405020304" pitchFamily="18" charset="-78"/>
              </a:rPr>
              <a:t>غالبًا ما تزداد أي عملية خلل في التغذية سوءًا في أوقات الأزمة، عندما يكافح مقدّمو الرعاية لتأمين لقمة العيش، والدخل، والرعاية الصحية لعائلاتهم</a:t>
            </a:r>
            <a:r>
              <a:rPr lang="ar-SY" sz="1800" dirty="0">
                <a:effectLst/>
                <a:ea typeface="Calibri" panose="020F0502020204030204" pitchFamily="34" charset="0"/>
                <a:cs typeface="Simplified Arabic" panose="02020603050405020304" pitchFamily="18" charset="-78"/>
              </a:rPr>
              <a:t>. </a:t>
            </a:r>
            <a:r>
              <a:rPr lang="ar-SA" sz="1800" dirty="0">
                <a:effectLst/>
                <a:latin typeface="Calibri" panose="020F0502020204030204" pitchFamily="34" charset="0"/>
                <a:ea typeface="Calibri" panose="020F0502020204030204" pitchFamily="34" charset="0"/>
                <a:cs typeface="Arial" panose="020B0604020202020204" pitchFamily="34" charset="0"/>
              </a:rPr>
              <a:t>قد يصير </a:t>
            </a:r>
            <a:r>
              <a:rPr lang="ar-SA" sz="1800" u="sng" dirty="0">
                <a:solidFill>
                  <a:srgbClr val="0563C1"/>
                </a:solidFill>
                <a:effectLst/>
                <a:ea typeface="Calibri" panose="020F0502020204030204" pitchFamily="34" charset="0"/>
                <a:cs typeface="Simplified Arabic" panose="02020603050405020304" pitchFamily="18" charset="-78"/>
                <a:hlinkClick r:id="rId3"/>
              </a:rPr>
              <a:t>الانفصال</a:t>
            </a:r>
            <a:r>
              <a:rPr lang="ar-SA" sz="1800" u="sng" dirty="0">
                <a:solidFill>
                  <a:srgbClr val="0563C1"/>
                </a:solidFill>
                <a:effectLst/>
                <a:ea typeface="Calibri" panose="020F0502020204030204" pitchFamily="34" charset="0"/>
                <a:cs typeface="Simplified Arabic" panose="02020603050405020304" pitchFamily="18" charset="-78"/>
              </a:rPr>
              <a:t> العائلي</a:t>
            </a:r>
            <a:r>
              <a:rPr lang="ar-SA" sz="1800" dirty="0">
                <a:effectLst/>
                <a:ea typeface="Calibri" panose="020F0502020204030204" pitchFamily="34" charset="0"/>
                <a:cs typeface="Simplified Arabic" panose="02020603050405020304" pitchFamily="18" charset="-78"/>
              </a:rPr>
              <a:t> أمرًا ممكنًا حيث نجد سوء تغذية. </a:t>
            </a:r>
            <a:r>
              <a:rPr lang="ar-LB" sz="1800" dirty="0">
                <a:effectLst/>
                <a:ea typeface="Calibri" panose="020F0502020204030204" pitchFamily="34" charset="0"/>
                <a:cs typeface="Simplified Arabic" panose="02020603050405020304" pitchFamily="18" charset="-78"/>
              </a:rPr>
              <a:t>ف</a:t>
            </a:r>
            <a:r>
              <a:rPr lang="ar-SA" sz="1800" dirty="0">
                <a:effectLst/>
                <a:ea typeface="Calibri" panose="020F0502020204030204" pitchFamily="34" charset="0"/>
                <a:cs typeface="Simplified Arabic" panose="02020603050405020304" pitchFamily="18" charset="-78"/>
              </a:rPr>
              <a:t>الأطفال أو مقدّمو الرعاية قد يغادرون للعثور على عمل مدفوع الأجر، بما في ذلك العمل الخطير</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وقد يتسرب الأطفال من المدرسة ويفقدون دعم الأقران</a:t>
            </a:r>
            <a:r>
              <a:rPr lang="ar-SY" sz="1800" dirty="0">
                <a:effectLst/>
                <a:ea typeface="Calibri" panose="020F0502020204030204" pitchFamily="34" charset="0"/>
                <a:cs typeface="Simplified Arabic" panose="02020603050405020304" pitchFamily="18" charset="-78"/>
              </a:rPr>
              <a:t>.</a:t>
            </a:r>
            <a:r>
              <a:rPr lang="ar-LB"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وقد تضع العائلات أطفالها في الرعاية السكنية، حتّى يتمكن هؤلاء الأطفال من الوصول إلى الغذاء. </a:t>
            </a:r>
            <a:endParaRPr lang="ar-LB" sz="1800" dirty="0">
              <a:effectLst/>
              <a:ea typeface="Calibri" panose="020F0502020204030204" pitchFamily="34" charset="0"/>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LB" sz="1800" dirty="0">
                <a:effectLst/>
                <a:ea typeface="Calibri" panose="020F0502020204030204" pitchFamily="34" charset="0"/>
                <a:cs typeface="Simplified Arabic" panose="02020603050405020304" pitchFamily="18" charset="-78"/>
              </a:rPr>
              <a:t>تستهدف التغذية وحماية الطفل مجموعات سكانية متشابهة هي مجموعات قابلة للتعرض للأذى </a:t>
            </a:r>
          </a:p>
          <a:p>
            <a:pPr marL="0" marR="0" lvl="0" indent="0" algn="just" defTabSz="914400" rtl="1" eaLnBrk="1" fontAlgn="auto" latinLnBrk="0" hangingPunct="1">
              <a:lnSpc>
                <a:spcPct val="106000"/>
              </a:lnSpc>
              <a:spcBef>
                <a:spcPts val="0"/>
              </a:spcBef>
              <a:spcAft>
                <a:spcPts val="800"/>
              </a:spcAft>
              <a:buClr>
                <a:srgbClr val="000000"/>
              </a:buClr>
              <a:buSzPts val="1400"/>
              <a:buFont typeface="Arial" panose="020B0604020202020204" pitchFamily="34" charset="0"/>
              <a:buNone/>
              <a:tabLst/>
              <a:defRPr/>
            </a:pPr>
            <a:r>
              <a:rPr lang="ar-LB" sz="1800" b="1" dirty="0">
                <a:effectLst/>
                <a:ea typeface="Calibri" panose="020F0502020204030204" pitchFamily="34" charset="0"/>
                <a:cs typeface="Simplified Arabic" panose="02020603050405020304" pitchFamily="18" charset="-78"/>
              </a:rPr>
              <a:t>إطلاق المناقشة: </a:t>
            </a:r>
            <a:r>
              <a:rPr lang="ar-LB" sz="4000" dirty="0"/>
              <a:t>أي مجموعات تواجه مخاطر حماية الطفل ومخاطر التغذية معًا؟</a:t>
            </a:r>
          </a:p>
          <a:p>
            <a:pPr marL="0" marR="0" lvl="0" indent="0" algn="just" defTabSz="914400" rtl="1" eaLnBrk="1" fontAlgn="auto" latinLnBrk="0" hangingPunct="1">
              <a:lnSpc>
                <a:spcPct val="106000"/>
              </a:lnSpc>
              <a:spcBef>
                <a:spcPts val="0"/>
              </a:spcBef>
              <a:spcAft>
                <a:spcPts val="800"/>
              </a:spcAft>
              <a:buClr>
                <a:srgbClr val="000000"/>
              </a:buClr>
              <a:buSzPts val="1400"/>
              <a:buFont typeface="Arial" panose="020B0604020202020204" pitchFamily="34" charset="0"/>
              <a:buNone/>
              <a:tabLst/>
              <a:defRPr/>
            </a:pPr>
            <a:r>
              <a:rPr lang="ar-LB" sz="4000" i="0" dirty="0">
                <a:highlight>
                  <a:srgbClr val="FFFF00"/>
                </a:highlight>
                <a:latin typeface="Arial" panose="020B0604020202020204" pitchFamily="34" charset="0"/>
                <a:ea typeface="Arial"/>
                <a:cs typeface="Arial" panose="020B0604020202020204" pitchFamily="34" charset="0"/>
                <a:sym typeface="Arial"/>
              </a:rPr>
              <a:t>← </a:t>
            </a:r>
            <a:r>
              <a:rPr lang="ar-SA" sz="1800" dirty="0">
                <a:solidFill>
                  <a:srgbClr val="000000"/>
                </a:solidFill>
                <a:effectLst/>
                <a:ea typeface="Calibri" panose="020F0502020204030204" pitchFamily="34" charset="0"/>
                <a:cs typeface="Simplified Arabic" panose="02020603050405020304" pitchFamily="18" charset="-78"/>
              </a:rPr>
              <a:t>الأسر التي يرأسها طفل</a:t>
            </a:r>
            <a:r>
              <a:rPr lang="ar-LB" sz="1800" dirty="0">
                <a:solidFill>
                  <a:srgbClr val="000000"/>
                </a:solidFill>
                <a:effectLst/>
                <a:ea typeface="Calibri" panose="020F0502020204030204" pitchFamily="34" charset="0"/>
                <a:cs typeface="Simplified Arabic" panose="02020603050405020304" pitchFamily="18" charset="-78"/>
              </a:rPr>
              <a:t>؛</a:t>
            </a:r>
            <a:r>
              <a:rPr lang="ar-SA" sz="1800" dirty="0">
                <a:solidFill>
                  <a:srgbClr val="000000"/>
                </a:solidFill>
                <a:effectLst/>
                <a:ea typeface="Calibri" panose="020F0502020204030204" pitchFamily="34" charset="0"/>
                <a:cs typeface="Simplified Arabic" panose="02020603050405020304" pitchFamily="18" charset="-78"/>
              </a:rPr>
              <a:t> </a:t>
            </a:r>
            <a:r>
              <a:rPr lang="ar-LB" sz="1800" dirty="0">
                <a:solidFill>
                  <a:srgbClr val="000000"/>
                </a:solidFill>
                <a:effectLst/>
                <a:ea typeface="Calibri" panose="020F0502020204030204" pitchFamily="34" charset="0"/>
                <a:cs typeface="Simplified Arabic" panose="02020603050405020304" pitchFamily="18" charset="-78"/>
              </a:rPr>
              <a:t>و</a:t>
            </a:r>
            <a:r>
              <a:rPr lang="ar-SA" sz="1800" dirty="0">
                <a:solidFill>
                  <a:srgbClr val="000000"/>
                </a:solidFill>
                <a:effectLst/>
                <a:ea typeface="Calibri" panose="020F0502020204030204" pitchFamily="34" charset="0"/>
                <a:cs typeface="Simplified Arabic" panose="02020603050405020304" pitchFamily="18" charset="-78"/>
              </a:rPr>
              <a:t>الأطفال الذين </a:t>
            </a:r>
            <a:r>
              <a:rPr lang="ar-LB" sz="1800" dirty="0">
                <a:solidFill>
                  <a:srgbClr val="000000"/>
                </a:solidFill>
                <a:effectLst/>
                <a:ea typeface="Calibri" panose="020F0502020204030204" pitchFamily="34" charset="0"/>
                <a:cs typeface="Simplified Arabic" panose="02020603050405020304" pitchFamily="18" charset="-78"/>
              </a:rPr>
              <a:t>لا يتلقون رعاية عائلية أو المنفصلون عن ذويهم؛ و</a:t>
            </a:r>
            <a:r>
              <a:rPr lang="ar-SA" sz="1800" dirty="0">
                <a:solidFill>
                  <a:srgbClr val="000000"/>
                </a:solidFill>
                <a:effectLst/>
                <a:ea typeface="Calibri" panose="020F0502020204030204" pitchFamily="34" charset="0"/>
                <a:cs typeface="Simplified Arabic" panose="02020603050405020304" pitchFamily="18" charset="-78"/>
              </a:rPr>
              <a:t>النساء </a:t>
            </a:r>
            <a:r>
              <a:rPr lang="ar-LB" sz="1800" dirty="0">
                <a:solidFill>
                  <a:srgbClr val="000000"/>
                </a:solidFill>
                <a:effectLst/>
                <a:ea typeface="Calibri" panose="020F0502020204030204" pitchFamily="34" charset="0"/>
                <a:cs typeface="Simplified Arabic" panose="02020603050405020304" pitchFamily="18" charset="-78"/>
              </a:rPr>
              <a:t>الحوامل</a:t>
            </a:r>
            <a:r>
              <a:rPr lang="ar-SA" sz="1800" dirty="0">
                <a:solidFill>
                  <a:srgbClr val="000000"/>
                </a:solidFill>
                <a:effectLst/>
                <a:ea typeface="Calibri" panose="020F0502020204030204" pitchFamily="34" charset="0"/>
                <a:cs typeface="Simplified Arabic" panose="02020603050405020304" pitchFamily="18" charset="-78"/>
              </a:rPr>
              <a:t> و</a:t>
            </a:r>
            <a:r>
              <a:rPr lang="ar-LB" sz="1800" dirty="0">
                <a:solidFill>
                  <a:srgbClr val="000000"/>
                </a:solidFill>
                <a:effectLst/>
                <a:ea typeface="Calibri" panose="020F0502020204030204" pitchFamily="34" charset="0"/>
                <a:cs typeface="Simplified Arabic" panose="02020603050405020304" pitchFamily="18" charset="-78"/>
              </a:rPr>
              <a:t>ا</a:t>
            </a:r>
            <a:r>
              <a:rPr lang="ar-SA" sz="1800" dirty="0">
                <a:solidFill>
                  <a:srgbClr val="000000"/>
                </a:solidFill>
                <a:effectLst/>
                <a:ea typeface="Calibri" panose="020F0502020204030204" pitchFamily="34" charset="0"/>
                <a:cs typeface="Simplified Arabic" panose="02020603050405020304" pitchFamily="18" charset="-78"/>
              </a:rPr>
              <a:t>لمرضعات</a:t>
            </a:r>
            <a:r>
              <a:rPr lang="ar-LB" sz="1800" dirty="0">
                <a:solidFill>
                  <a:srgbClr val="000000"/>
                </a:solidFill>
                <a:effectLst/>
                <a:ea typeface="Calibri" panose="020F0502020204030204" pitchFamily="34" charset="0"/>
                <a:cs typeface="Simplified Arabic" panose="02020603050405020304" pitchFamily="18" charset="-78"/>
              </a:rPr>
              <a:t> دون عمر 18 سنة؛ والأطفال ذوو الإعاقة؛ والأطفال الذين يظهرون علامات عن الإساءة الجسدية أو الجنسية؛ والأطفال الذين يظهرون علامات عن الضيق النفسي؛ والأطفال الموجودون تحت رعاية أهل/أوصياء يعانون من الضيق النفسي؛ والأطفال الموجودون تحت رعاية أهل/أوصياء لا يستطيعون الاهتمام بهم؛ إلخ</a:t>
            </a:r>
          </a:p>
          <a:p>
            <a:pPr marL="0" marR="0" lvl="0" indent="0" algn="just" defTabSz="914400" rtl="1" eaLnBrk="1" fontAlgn="auto" latinLnBrk="0" hangingPunct="1">
              <a:lnSpc>
                <a:spcPct val="106000"/>
              </a:lnSpc>
              <a:spcBef>
                <a:spcPts val="0"/>
              </a:spcBef>
              <a:spcAft>
                <a:spcPts val="800"/>
              </a:spcAft>
              <a:buClr>
                <a:srgbClr val="000000"/>
              </a:buClr>
              <a:buSzPts val="1400"/>
              <a:buFont typeface="Arial" panose="020B0604020202020204" pitchFamily="34" charset="0"/>
              <a:buNone/>
              <a:tabLst/>
              <a:defRPr/>
            </a:pPr>
            <a:endParaRPr lang="ar-LB" sz="1800" i="0" dirty="0">
              <a:solidFill>
                <a:srgbClr val="000000"/>
              </a:solidFill>
              <a:effectLst/>
              <a:highlight>
                <a:srgbClr val="FFFF00"/>
              </a:highlight>
              <a:latin typeface="Arial" panose="020B0604020202020204" pitchFamily="34" charset="0"/>
              <a:ea typeface="Arial"/>
              <a:cs typeface="Simplified Arabic" panose="02020603050405020304" pitchFamily="18" charset="-78"/>
              <a:sym typeface="Arial"/>
            </a:endParaRPr>
          </a:p>
          <a:p>
            <a:pPr marL="0" marR="0" lvl="0" indent="0" algn="just" defTabSz="914400" rtl="1" eaLnBrk="1" fontAlgn="auto" latinLnBrk="0" hangingPunct="1">
              <a:lnSpc>
                <a:spcPct val="106000"/>
              </a:lnSpc>
              <a:spcBef>
                <a:spcPts val="0"/>
              </a:spcBef>
              <a:spcAft>
                <a:spcPts val="800"/>
              </a:spcAft>
              <a:buClr>
                <a:srgbClr val="000000"/>
              </a:buClr>
              <a:buSzPts val="1400"/>
              <a:buFont typeface="Arial" panose="020B0604020202020204" pitchFamily="34" charset="0"/>
              <a:buNone/>
              <a:tabLst/>
              <a:defRPr/>
            </a:pPr>
            <a:r>
              <a:rPr lang="ar-LB" sz="1200" i="0" dirty="0">
                <a:highlight>
                  <a:srgbClr val="FFFF00"/>
                </a:highlight>
                <a:latin typeface="Arial" panose="020B0604020202020204" pitchFamily="34" charset="0"/>
                <a:ea typeface="Arial"/>
                <a:cs typeface="Arial" panose="020B0604020202020204" pitchFamily="34" charset="0"/>
                <a:sym typeface="Arial"/>
              </a:rPr>
              <a:t>[← </a:t>
            </a:r>
            <a:r>
              <a:rPr lang="ar-LB" sz="1200" i="0" dirty="0">
                <a:highlight>
                  <a:srgbClr val="FFFF00"/>
                </a:highlight>
                <a:latin typeface="Arial"/>
                <a:ea typeface="Arial"/>
                <a:cs typeface="Arial"/>
                <a:sym typeface="Arial"/>
              </a:rPr>
              <a:t>رمز </a:t>
            </a:r>
            <a:r>
              <a:rPr lang="ar-LB" sz="1200" b="1" i="0" dirty="0">
                <a:highlight>
                  <a:srgbClr val="FFFF00"/>
                </a:highlight>
                <a:latin typeface="Arial"/>
                <a:ea typeface="Arial"/>
                <a:cs typeface="Arial"/>
                <a:sym typeface="Arial"/>
              </a:rPr>
              <a:t>المراهق/الطفل</a:t>
            </a:r>
            <a:r>
              <a:rPr lang="ar-LB" sz="1200" i="0" dirty="0">
                <a:highlight>
                  <a:srgbClr val="FFFF00"/>
                </a:highlight>
                <a:latin typeface="Arial"/>
                <a:ea typeface="Arial"/>
                <a:cs typeface="Arial"/>
                <a:sym typeface="Arial"/>
              </a:rPr>
              <a:t>] يبيّن الترابط في وضع البرامج، أي دعم </a:t>
            </a:r>
            <a:r>
              <a:rPr lang="ar-SA" sz="1800" dirty="0">
                <a:effectLst/>
                <a:ea typeface="Calibri" panose="020F0502020204030204" pitchFamily="34" charset="0"/>
                <a:cs typeface="Simplified Arabic" panose="02020603050405020304" pitchFamily="18" charset="-78"/>
              </a:rPr>
              <a:t>تغذية الرضّع والأطفال الصغار</a:t>
            </a:r>
            <a:r>
              <a:rPr lang="ar-LB" sz="1800" dirty="0">
                <a:effectLst/>
                <a:ea typeface="Calibri" panose="020F0502020204030204" pitchFamily="34" charset="0"/>
                <a:cs typeface="Simplified Arabic" panose="02020603050405020304" pitchFamily="18" charset="-78"/>
              </a:rPr>
              <a:t>؛ وصفوف في الرضاعة الطبيعية ومجموعات دعم الأقران للمراهقات الحوامل. وتتمتع الجهات الفاعلة في مجالَي التغذية وحماية الطفل بفرص رئيسية للتعاون في ما بينها، لا سيما في السنوات الثلاث الأولى من حياة الطفل وخلال فترة المراهقة.</a:t>
            </a:r>
            <a:endParaRPr lang="en-US" sz="1200" b="1" dirty="0">
              <a:highlight>
                <a:srgbClr val="FFFF00"/>
              </a:highlight>
              <a:latin typeface="Arial"/>
              <a:ea typeface="Arial"/>
              <a:cs typeface="Arial"/>
              <a:sym typeface="Arial"/>
            </a:endParaRPr>
          </a:p>
        </p:txBody>
      </p:sp>
      <p:sp>
        <p:nvSpPr>
          <p:cNvPr id="218" name="Google Shape;21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200"/>
              <a:buFont typeface="Calibri"/>
              <a:buNone/>
            </a:pPr>
            <a:endParaRPr lang="en-US" sz="1200" b="0" i="1" u="none" strike="noStrike" dirty="0">
              <a:latin typeface="Calibri"/>
              <a:ea typeface="Calibri"/>
              <a:cs typeface="Calibri"/>
              <a:sym typeface="Calibri"/>
            </a:endParaRPr>
          </a:p>
          <a:p>
            <a:pPr marL="0" marR="0" lvl="0" indent="-228600" algn="r" defTabSz="914400" rtl="1" eaLnBrk="1" fontAlgn="auto" latinLnBrk="0" hangingPunct="1">
              <a:lnSpc>
                <a:spcPct val="106000"/>
              </a:lnSpc>
              <a:spcBef>
                <a:spcPts val="0"/>
              </a:spcBef>
              <a:spcAft>
                <a:spcPts val="800"/>
              </a:spcAft>
              <a:buClr>
                <a:srgbClr val="000000"/>
              </a:buClr>
              <a:buSzPts val="1400"/>
              <a:buFont typeface="Arial"/>
              <a:buNone/>
              <a:tabLst/>
              <a:defRPr/>
            </a:pPr>
            <a:r>
              <a:rPr lang="ar-LB" sz="1200" i="0" u="none" strike="noStrike" dirty="0"/>
              <a:t>ينص المعيار 25 على ما يلي: </a:t>
            </a:r>
            <a:r>
              <a:rPr lang="ar-L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يتمكن الأطفال ومقدّمو الرعاية لهم، خصوصًا النساء والفتيات الحوامل والمرضعات، من الوصول إلى خدمات تغذية آمنة وكافية وملائمة.</a:t>
            </a:r>
            <a:r>
              <a:rPr lang="ar-L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endParaRPr>
          </a:p>
          <a:p>
            <a:pPr marL="0" marR="0" lvl="0" indent="0" algn="r" rtl="1">
              <a:lnSpc>
                <a:spcPct val="100000"/>
              </a:lnSpc>
              <a:spcBef>
                <a:spcPts val="0"/>
              </a:spcBef>
              <a:spcAft>
                <a:spcPts val="0"/>
              </a:spcAft>
              <a:buClr>
                <a:schemeClr val="dk1"/>
              </a:buClr>
              <a:buSzPts val="1200"/>
              <a:buFont typeface="Calibri"/>
              <a:buNone/>
            </a:pPr>
            <a:endParaRPr lang="ar-LB" sz="1200" b="0" i="0" u="none" strike="noStrike" dirty="0">
              <a:latin typeface="Calibri"/>
              <a:ea typeface="Calibri"/>
              <a:cs typeface="Calibri"/>
              <a:sym typeface="Calibri"/>
            </a:endParaRP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sz="1800" dirty="0">
                <a:effectLst/>
                <a:ea typeface="Calibri" panose="020F0502020204030204" pitchFamily="34" charset="0"/>
                <a:cs typeface="Simplified Arabic" panose="02020603050405020304" pitchFamily="18" charset="-78"/>
              </a:rPr>
              <a:t>هناك العديد من الفرص للنهج المتكاملة، بما في ذلك:</a:t>
            </a:r>
          </a:p>
          <a:p>
            <a:pPr marL="628650" marR="0" lvl="1" indent="-171450" algn="r" rtl="1">
              <a:lnSpc>
                <a:spcPct val="100000"/>
              </a:lnSpc>
              <a:spcBef>
                <a:spcPts val="0"/>
              </a:spcBef>
              <a:spcAft>
                <a:spcPts val="0"/>
              </a:spcAft>
              <a:buClr>
                <a:schemeClr val="dk1"/>
              </a:buClr>
              <a:buSzPts val="1200"/>
              <a:buFont typeface="Arial" panose="020B0604020202020204" pitchFamily="34" charset="0"/>
              <a:buChar char="•"/>
            </a:pPr>
            <a:r>
              <a:rPr lang="ar-LB" b="0" dirty="0">
                <a:effectLst/>
                <a:latin typeface="Arial"/>
                <a:ea typeface="Arial"/>
                <a:cs typeface="Simplified Arabic" panose="02020603050405020304" pitchFamily="18" charset="-78"/>
                <a:sym typeface="Arial"/>
              </a:rPr>
              <a:t>تقييم المخاطر: </a:t>
            </a:r>
            <a:r>
              <a:rPr lang="ar-SA" sz="1800" dirty="0">
                <a:effectLst/>
                <a:latin typeface="Calibri" panose="020F0502020204030204" pitchFamily="34" charset="0"/>
                <a:ea typeface="Calibri" panose="020F0502020204030204" pitchFamily="34" charset="0"/>
                <a:cs typeface="Arial" panose="020B0604020202020204" pitchFamily="34" charset="0"/>
              </a:rPr>
              <a:t>قد يصير </a:t>
            </a:r>
            <a:r>
              <a:rPr lang="ar-SA" sz="1800" u="sng" dirty="0">
                <a:solidFill>
                  <a:srgbClr val="0563C1"/>
                </a:solidFill>
                <a:effectLst/>
                <a:ea typeface="Calibri" panose="020F0502020204030204" pitchFamily="34" charset="0"/>
                <a:cs typeface="Simplified Arabic" panose="02020603050405020304" pitchFamily="18" charset="-78"/>
                <a:hlinkClick r:id="rId3"/>
              </a:rPr>
              <a:t>الانفصال</a:t>
            </a:r>
            <a:r>
              <a:rPr lang="ar-SA" sz="1800" u="sng" dirty="0">
                <a:solidFill>
                  <a:srgbClr val="0563C1"/>
                </a:solidFill>
                <a:effectLst/>
                <a:ea typeface="Calibri" panose="020F0502020204030204" pitchFamily="34" charset="0"/>
                <a:cs typeface="Simplified Arabic" panose="02020603050405020304" pitchFamily="18" charset="-78"/>
              </a:rPr>
              <a:t> العائلي</a:t>
            </a:r>
            <a:r>
              <a:rPr lang="ar-SA" sz="1800" dirty="0">
                <a:effectLst/>
                <a:ea typeface="Calibri" panose="020F0502020204030204" pitchFamily="34" charset="0"/>
                <a:cs typeface="Simplified Arabic" panose="02020603050405020304" pitchFamily="18" charset="-78"/>
              </a:rPr>
              <a:t> أمرًا ممكنًا حيث نجد سوء تغذية. </a:t>
            </a:r>
            <a:r>
              <a:rPr lang="ar-LB" sz="1800" dirty="0">
                <a:effectLst/>
                <a:ea typeface="Calibri" panose="020F0502020204030204" pitchFamily="34" charset="0"/>
                <a:cs typeface="Simplified Arabic" panose="02020603050405020304" pitchFamily="18" charset="-78"/>
              </a:rPr>
              <a:t>ف</a:t>
            </a:r>
            <a:r>
              <a:rPr lang="ar-SA" sz="1800" dirty="0">
                <a:effectLst/>
                <a:ea typeface="Calibri" panose="020F0502020204030204" pitchFamily="34" charset="0"/>
                <a:cs typeface="Simplified Arabic" panose="02020603050405020304" pitchFamily="18" charset="-78"/>
              </a:rPr>
              <a:t>الأطفال أو مقدّمو الرعاية قد يغادرون للعثور على عمل مدفوع الأجر، بما في ذلك العمل الخطير</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وقد تضع العائلات أطفالها في الرعاية السكنية، حتّى يتمكن هؤلاء الأطفال من الوصول إلى الغذاء. وقد يتسرب الأطفال من المدرسة ويفقدون دعم الأقران</a:t>
            </a:r>
            <a:r>
              <a:rPr lang="ar-SY" sz="1800" dirty="0">
                <a:effectLst/>
                <a:ea typeface="Calibri" panose="020F0502020204030204" pitchFamily="34" charset="0"/>
                <a:cs typeface="Simplified Arabic" panose="02020603050405020304" pitchFamily="18" charset="-78"/>
              </a:rPr>
              <a:t>. </a:t>
            </a:r>
            <a:r>
              <a:rPr lang="ar-LB" sz="1800" dirty="0">
                <a:effectLst/>
                <a:ea typeface="Calibri" panose="020F0502020204030204" pitchFamily="34" charset="0"/>
                <a:cs typeface="Simplified Arabic" panose="02020603050405020304" pitchFamily="18" charset="-78"/>
              </a:rPr>
              <a:t>وتفادي انفصال الأطفال عن عائلاتهم في الأسر المعرضة لخطر سوء التغذية و/أو لشواغل حماية الطفل، هو أمر أساسي.</a:t>
            </a:r>
          </a:p>
          <a:p>
            <a:pPr marL="628650" marR="0" lvl="1" indent="-171450" algn="r" rtl="1">
              <a:lnSpc>
                <a:spcPct val="100000"/>
              </a:lnSpc>
              <a:spcBef>
                <a:spcPts val="0"/>
              </a:spcBef>
              <a:spcAft>
                <a:spcPts val="0"/>
              </a:spcAft>
              <a:buClr>
                <a:schemeClr val="dk1"/>
              </a:buClr>
              <a:buSzPts val="1200"/>
              <a:buFont typeface="Arial" panose="020B0604020202020204" pitchFamily="34" charset="0"/>
              <a:buChar char="•"/>
            </a:pPr>
            <a:r>
              <a:rPr lang="ar-LB" sz="1800" b="0" dirty="0">
                <a:effectLst/>
                <a:latin typeface="Arial"/>
                <a:ea typeface="Arial"/>
                <a:cs typeface="Simplified Arabic" panose="02020603050405020304" pitchFamily="18" charset="-78"/>
                <a:sym typeface="Arial"/>
              </a:rPr>
              <a:t>إدارة الحالات المشتركة (تخطي العوائق أمام إمكانية الوصول إلى خدمات التغذية)</a:t>
            </a:r>
          </a:p>
          <a:p>
            <a:pPr marL="628650" marR="0" lvl="1" indent="-171450" algn="r" rtl="1">
              <a:lnSpc>
                <a:spcPct val="100000"/>
              </a:lnSpc>
              <a:spcBef>
                <a:spcPts val="0"/>
              </a:spcBef>
              <a:spcAft>
                <a:spcPts val="0"/>
              </a:spcAft>
              <a:buClr>
                <a:schemeClr val="dk1"/>
              </a:buClr>
              <a:buSzPts val="1200"/>
              <a:buFont typeface="Arial" panose="020B0604020202020204" pitchFamily="34" charset="0"/>
              <a:buChar char="•"/>
            </a:pPr>
            <a:r>
              <a:rPr lang="ar-LB" sz="1800" b="0" dirty="0">
                <a:effectLst/>
                <a:latin typeface="Arial"/>
                <a:ea typeface="Arial"/>
                <a:cs typeface="Simplified Arabic" panose="02020603050405020304" pitchFamily="18" charset="-78"/>
                <a:sym typeface="Arial"/>
              </a:rPr>
              <a:t>الدعم الشامل </a:t>
            </a:r>
            <a:r>
              <a:rPr lang="ar-SA" sz="1800" dirty="0">
                <a:solidFill>
                  <a:srgbClr val="000000"/>
                </a:solidFill>
                <a:effectLst/>
                <a:ea typeface="Calibri" panose="020F0502020204030204" pitchFamily="34" charset="0"/>
                <a:cs typeface="Simplified Arabic" panose="02020603050405020304" pitchFamily="18" charset="-78"/>
              </a:rPr>
              <a:t>للخدمات التي يمكن الوصول إليها</a:t>
            </a:r>
            <a:r>
              <a:rPr lang="ar-LB" sz="1800" dirty="0">
                <a:solidFill>
                  <a:srgbClr val="000000"/>
                </a:solidFill>
                <a:effectLst/>
                <a:ea typeface="Calibri" panose="020F0502020204030204" pitchFamily="34" charset="0"/>
                <a:cs typeface="Simplified Arabic" panose="02020603050405020304" pitchFamily="18" charset="-78"/>
              </a:rPr>
              <a:t> (تدخلات التغذية التي لا تشجع على التسرب المدرسي، أو الانفصال العائلي، أو عمالة الأطفال؛ والتربية الوالدية الإيجابية؛ وبرامج الدعم النفسي الاجتماعي ومرونة الأطفال)</a:t>
            </a:r>
            <a:endParaRPr lang="ar-LB" sz="1800" b="0" dirty="0">
              <a:solidFill>
                <a:srgbClr val="000000"/>
              </a:solidFill>
              <a:effectLst/>
              <a:latin typeface="Arial"/>
              <a:ea typeface="Calibri" panose="020F0502020204030204" pitchFamily="34" charset="0"/>
              <a:cs typeface="Simplified Arabic" panose="02020603050405020304" pitchFamily="18" charset="-78"/>
              <a:sym typeface="Arial"/>
            </a:endParaRPr>
          </a:p>
          <a:p>
            <a:pPr marL="628650" marR="0" lvl="1" indent="-171450" algn="r" rtl="1">
              <a:lnSpc>
                <a:spcPct val="100000"/>
              </a:lnSpc>
              <a:spcBef>
                <a:spcPts val="0"/>
              </a:spcBef>
              <a:spcAft>
                <a:spcPts val="0"/>
              </a:spcAft>
              <a:buClr>
                <a:schemeClr val="dk1"/>
              </a:buClr>
              <a:buSzPts val="1200"/>
              <a:buFont typeface="Arial" panose="020B0604020202020204" pitchFamily="34" charset="0"/>
              <a:buChar char="•"/>
            </a:pPr>
            <a:r>
              <a:rPr lang="ar-SA" sz="1800" dirty="0">
                <a:solidFill>
                  <a:srgbClr val="000000"/>
                </a:solidFill>
                <a:effectLst/>
                <a:ea typeface="Calibri" panose="020F0502020204030204" pitchFamily="34" charset="0"/>
                <a:cs typeface="Simplified Arabic" panose="02020603050405020304" pitchFamily="18" charset="-78"/>
              </a:rPr>
              <a:t>تشجيع الرعاية الملائمة</a:t>
            </a:r>
            <a:r>
              <a:rPr lang="ar-LB" sz="1800" dirty="0">
                <a:solidFill>
                  <a:srgbClr val="000000"/>
                </a:solidFill>
                <a:effectLst/>
                <a:ea typeface="Calibri" panose="020F0502020204030204" pitchFamily="34" charset="0"/>
                <a:cs typeface="Simplified Arabic" panose="02020603050405020304" pitchFamily="18" charset="-78"/>
              </a:rPr>
              <a:t> والحاضنة (تقديم المشورة والدعم والترويج للرضاعة الطبيعية)</a:t>
            </a:r>
            <a:endParaRPr lang="ar-LB" sz="1800" b="0" dirty="0">
              <a:solidFill>
                <a:srgbClr val="000000"/>
              </a:solidFill>
              <a:effectLst/>
              <a:latin typeface="Arial"/>
              <a:ea typeface="Calibri" panose="020F0502020204030204" pitchFamily="34" charset="0"/>
              <a:cs typeface="Simplified Arabic" panose="02020603050405020304" pitchFamily="18" charset="-78"/>
              <a:sym typeface="Arial"/>
            </a:endParaRPr>
          </a:p>
          <a:p>
            <a:pPr marL="628650" marR="0" lvl="1" indent="-171450" algn="r" rtl="1">
              <a:lnSpc>
                <a:spcPct val="100000"/>
              </a:lnSpc>
              <a:spcBef>
                <a:spcPts val="0"/>
              </a:spcBef>
              <a:spcAft>
                <a:spcPts val="0"/>
              </a:spcAft>
              <a:buClr>
                <a:schemeClr val="dk1"/>
              </a:buClr>
              <a:buSzPts val="1200"/>
              <a:buFont typeface="Arial" panose="020B0604020202020204" pitchFamily="34" charset="0"/>
              <a:buChar char="•"/>
            </a:pPr>
            <a:r>
              <a:rPr lang="ar-SA" sz="1800" dirty="0">
                <a:solidFill>
                  <a:srgbClr val="000000"/>
                </a:solidFill>
                <a:effectLst/>
                <a:ea typeface="Calibri" panose="020F0502020204030204" pitchFamily="34" charset="0"/>
                <a:cs typeface="Simplified Arabic" panose="02020603050405020304" pitchFamily="18" charset="-78"/>
              </a:rPr>
              <a:t>برامج مشتركة مع التغذية العلاجية أو التكميلية أو الشاملة، والتربية الوالدية الإيجابية</a:t>
            </a:r>
            <a:endParaRPr lang="ar-LB" sz="1800" b="0" dirty="0">
              <a:solidFill>
                <a:srgbClr val="000000"/>
              </a:solidFill>
              <a:effectLst/>
              <a:latin typeface="Arial"/>
              <a:ea typeface="Calibri" panose="020F0502020204030204" pitchFamily="34" charset="0"/>
              <a:cs typeface="Simplified Arabic" panose="02020603050405020304" pitchFamily="18" charset="-78"/>
              <a:sym typeface="Arial"/>
            </a:endParaRPr>
          </a:p>
          <a:p>
            <a:pPr marL="628650" marR="0" lvl="1" indent="-171450" algn="r" rtl="1">
              <a:lnSpc>
                <a:spcPct val="100000"/>
              </a:lnSpc>
              <a:spcBef>
                <a:spcPts val="0"/>
              </a:spcBef>
              <a:spcAft>
                <a:spcPts val="0"/>
              </a:spcAft>
              <a:buClr>
                <a:schemeClr val="dk1"/>
              </a:buClr>
              <a:buSzPts val="1200"/>
              <a:buFont typeface="Arial" panose="020B0604020202020204" pitchFamily="34" charset="0"/>
              <a:buChar char="•"/>
            </a:pPr>
            <a:r>
              <a:rPr lang="ar-SA" sz="1800" dirty="0">
                <a:solidFill>
                  <a:srgbClr val="000000"/>
                </a:solidFill>
                <a:effectLst/>
                <a:ea typeface="Calibri" panose="020F0502020204030204" pitchFamily="34" charset="0"/>
                <a:cs typeface="Simplified Arabic" panose="02020603050405020304" pitchFamily="18" charset="-78"/>
              </a:rPr>
              <a:t>مساحات متعددة الاستخدامات تلبي احتياجات كلا القطاعين</a:t>
            </a:r>
            <a:endParaRPr lang="ar-LB" sz="1800" b="0" dirty="0">
              <a:solidFill>
                <a:srgbClr val="000000"/>
              </a:solidFill>
              <a:effectLst/>
              <a:latin typeface="Arial"/>
              <a:ea typeface="Calibri" panose="020F0502020204030204" pitchFamily="34" charset="0"/>
              <a:cs typeface="Simplified Arabic" panose="02020603050405020304" pitchFamily="18" charset="-78"/>
              <a:sym typeface="Arial"/>
            </a:endParaRPr>
          </a:p>
          <a:p>
            <a:pPr marL="628650" marR="0" lvl="1" indent="-171450" algn="r" rtl="1">
              <a:lnSpc>
                <a:spcPct val="100000"/>
              </a:lnSpc>
              <a:spcBef>
                <a:spcPts val="0"/>
              </a:spcBef>
              <a:spcAft>
                <a:spcPts val="0"/>
              </a:spcAft>
              <a:buClr>
                <a:schemeClr val="dk1"/>
              </a:buClr>
              <a:buSzPts val="1200"/>
              <a:buFont typeface="Arial" panose="020B0604020202020204" pitchFamily="34" charset="0"/>
              <a:buChar char="•"/>
            </a:pPr>
            <a:r>
              <a:rPr lang="ar-LB" sz="1800" b="0" dirty="0">
                <a:solidFill>
                  <a:srgbClr val="000000"/>
                </a:solidFill>
                <a:effectLst/>
                <a:latin typeface="Arial"/>
                <a:ea typeface="Arial"/>
                <a:cs typeface="Simplified Arabic" panose="02020603050405020304" pitchFamily="18" charset="-78"/>
                <a:sym typeface="Arial"/>
              </a:rPr>
              <a:t>الإحالة إلى الخدمات الملائمة المتعددة القطاعات</a:t>
            </a:r>
            <a:endParaRPr lang="ar-SA" b="0" dirty="0">
              <a:latin typeface="Arial"/>
              <a:ea typeface="Arial"/>
              <a:cs typeface="Arial"/>
              <a:sym typeface="Arial"/>
            </a:endParaRPr>
          </a:p>
        </p:txBody>
      </p:sp>
      <p:sp>
        <p:nvSpPr>
          <p:cNvPr id="228" name="Google Shape;22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SzPts val="1400"/>
              <a:buFont typeface="Arial"/>
              <a:buNone/>
            </a:pPr>
            <a:endParaRPr lang="ar-LB" dirty="0"/>
          </a:p>
          <a:p>
            <a:pPr marL="342900" marR="0" lvl="0" indent="-342900" algn="just" rtl="1">
              <a:lnSpc>
                <a:spcPct val="106000"/>
              </a:lnSpc>
              <a:spcBef>
                <a:spcPts val="0"/>
              </a:spcBef>
              <a:spcAft>
                <a:spcPts val="0"/>
              </a:spcAft>
              <a:buSzPts val="1100"/>
              <a:buFont typeface="+mj-lt"/>
              <a:buAutoNum type="arabicPeriod"/>
            </a:pPr>
            <a:r>
              <a:rPr lang="ar-SA" sz="11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قد تشمل تدخّلات</a:t>
            </a:r>
            <a:r>
              <a:rPr lang="ar-LB" sz="11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الاستجابة المتكاملة للأسر المعرضة </a:t>
            </a:r>
            <a:r>
              <a:rPr lang="ar-SA" sz="1800" dirty="0">
                <a:solidFill>
                  <a:srgbClr val="000000"/>
                </a:solidFill>
                <a:effectLst/>
                <a:ea typeface="Calibri" panose="020F0502020204030204" pitchFamily="34" charset="0"/>
                <a:cs typeface="Simplified Arabic" panose="02020603050405020304" pitchFamily="18" charset="-78"/>
              </a:rPr>
              <a:t>لخطر سوء التغذية و/أو شواغل حماية الطفل</a:t>
            </a:r>
            <a:r>
              <a:rPr lang="ar-LB" sz="1800" dirty="0">
                <a:solidFill>
                  <a:srgbClr val="000000"/>
                </a:solidFill>
                <a:effectLst/>
                <a:ea typeface="Calibri" panose="020F0502020204030204" pitchFamily="34" charset="0"/>
                <a:cs typeface="Simplified Arabic" panose="02020603050405020304" pitchFamily="18" charset="-78"/>
              </a:rPr>
              <a:t> </a:t>
            </a:r>
            <a:r>
              <a:rPr lang="ar-SA" sz="11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ما يلي</a:t>
            </a:r>
            <a:r>
              <a:rPr lang="ar-SY" sz="11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3429000" marR="0" lvl="7" indent="-228600" algn="just" rtl="1">
              <a:lnSpc>
                <a:spcPct val="106000"/>
              </a:lnSpc>
              <a:spcBef>
                <a:spcPts val="0"/>
              </a:spcBef>
              <a:spcAft>
                <a:spcPts val="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تعبئة المجتمع؛ </a:t>
            </a:r>
            <a:endParaRPr lang="en-US" sz="1100" dirty="0">
              <a:effectLst/>
              <a:latin typeface="Noto Sans Symbols"/>
              <a:ea typeface="Noto Sans Symbols"/>
              <a:cs typeface="Noto Sans Symbols"/>
            </a:endParaRPr>
          </a:p>
          <a:p>
            <a:pPr marL="3429000" marR="0" lvl="7" indent="-228600" algn="just" rtl="1">
              <a:lnSpc>
                <a:spcPct val="106000"/>
              </a:lnSpc>
              <a:spcBef>
                <a:spcPts val="0"/>
              </a:spcBef>
              <a:spcAft>
                <a:spcPts val="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مجموعات دعم من أمّ إلى أمّ في المرافق الصحية وفي المجتمعات المحلية؛ </a:t>
            </a:r>
            <a:endParaRPr lang="en-US" sz="1100" dirty="0">
              <a:effectLst/>
              <a:latin typeface="Noto Sans Symbols"/>
              <a:ea typeface="Noto Sans Symbols"/>
              <a:cs typeface="Noto Sans Symbols"/>
            </a:endParaRPr>
          </a:p>
          <a:p>
            <a:pPr marL="3429000" marR="0" lvl="7" indent="-228600" algn="just" rtl="1">
              <a:lnSpc>
                <a:spcPct val="106000"/>
              </a:lnSpc>
              <a:spcBef>
                <a:spcPts val="0"/>
              </a:spcBef>
              <a:spcAft>
                <a:spcPts val="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أنشطة التحفيز النفسي الاجتماعي للرضع والأطفال الصغار؛</a:t>
            </a:r>
            <a:endParaRPr lang="en-US" sz="1100" dirty="0">
              <a:effectLst/>
              <a:latin typeface="Noto Sans Symbols"/>
              <a:ea typeface="Noto Sans Symbols"/>
              <a:cs typeface="Noto Sans Symbols"/>
            </a:endParaRPr>
          </a:p>
          <a:p>
            <a:pPr marL="3429000" marR="0" lvl="7" indent="-228600" algn="just" rtl="1">
              <a:lnSpc>
                <a:spcPct val="106000"/>
              </a:lnSpc>
              <a:spcBef>
                <a:spcPts val="0"/>
              </a:spcBef>
              <a:spcAft>
                <a:spcPts val="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برامج توعية حول تغذية الرضع</a:t>
            </a:r>
            <a:r>
              <a:rPr lang="ar-LB" sz="1100" dirty="0">
                <a:solidFill>
                  <a:srgbClr val="000000"/>
                </a:solidFill>
                <a:effectLst/>
                <a:latin typeface="Noto Sans Symbols"/>
                <a:ea typeface="Noto Sans Symbols"/>
                <a:cs typeface="Simplified Arabic" panose="02020603050405020304" pitchFamily="18" charset="-78"/>
              </a:rPr>
              <a:t>؛</a:t>
            </a:r>
          </a:p>
          <a:p>
            <a:pPr marL="3429000" marR="0" lvl="7" indent="-228600" algn="just" rtl="1">
              <a:lnSpc>
                <a:spcPct val="106000"/>
              </a:lnSpc>
              <a:spcBef>
                <a:spcPts val="0"/>
              </a:spcBef>
              <a:spcAft>
                <a:spcPts val="0"/>
              </a:spcAft>
              <a:buFont typeface="Arial" panose="020B0604020202020204" pitchFamily="34" charset="0"/>
              <a:buChar char="●"/>
            </a:pPr>
            <a:endParaRPr lang="ar-LB" sz="1100" dirty="0">
              <a:solidFill>
                <a:srgbClr val="000000"/>
              </a:solidFill>
              <a:effectLst/>
              <a:latin typeface="Noto Sans Symbols"/>
              <a:ea typeface="Noto Sans Symbols"/>
              <a:cs typeface="Simplified Arabic" panose="02020603050405020304" pitchFamily="18" charset="-78"/>
            </a:endParaRPr>
          </a:p>
          <a:p>
            <a:pPr marL="3429000" marR="0" lvl="7" indent="-228600" algn="just" rtl="1">
              <a:lnSpc>
                <a:spcPct val="106000"/>
              </a:lnSpc>
              <a:spcBef>
                <a:spcPts val="0"/>
              </a:spcBef>
              <a:spcAft>
                <a:spcPts val="0"/>
              </a:spcAft>
              <a:buFont typeface="Arial" panose="020B0604020202020204" pitchFamily="34" charset="0"/>
              <a:buChar char="●"/>
            </a:pPr>
            <a:r>
              <a:rPr lang="ar-LB" sz="2400" dirty="0">
                <a:solidFill>
                  <a:srgbClr val="000000"/>
                </a:solidFill>
                <a:effectLst/>
                <a:ea typeface="Calibri" panose="020F0502020204030204" pitchFamily="34" charset="0"/>
                <a:cs typeface="Simplified Arabic" panose="02020603050405020304" pitchFamily="18" charset="-78"/>
              </a:rPr>
              <a:t>رسائل </a:t>
            </a:r>
            <a:r>
              <a:rPr lang="ar-SA" sz="2400" dirty="0">
                <a:solidFill>
                  <a:srgbClr val="000000"/>
                </a:solidFill>
                <a:effectLst/>
                <a:ea typeface="Calibri" panose="020F0502020204030204" pitchFamily="34" charset="0"/>
                <a:cs typeface="Simplified Arabic" panose="02020603050405020304" pitchFamily="18" charset="-78"/>
              </a:rPr>
              <a:t>صديقة للطفل</a:t>
            </a:r>
            <a:r>
              <a:rPr lang="ar-LB" sz="2400" dirty="0">
                <a:solidFill>
                  <a:srgbClr val="000000"/>
                </a:solidFill>
                <a:effectLst/>
                <a:ea typeface="Calibri" panose="020F0502020204030204" pitchFamily="34" charset="0"/>
                <a:cs typeface="Simplified Arabic" panose="02020603050405020304" pitchFamily="18" charset="-78"/>
              </a:rPr>
              <a:t> (أ) حول حماية الطفل في تدخلات التغذية و(ب) حول الوقاية من سوء التغذية في أنشطة حماية الطفل</a:t>
            </a:r>
          </a:p>
          <a:p>
            <a:pPr marL="3429000" marR="0" lvl="7" indent="-228600" algn="just" rtl="1">
              <a:lnSpc>
                <a:spcPct val="106000"/>
              </a:lnSpc>
              <a:spcBef>
                <a:spcPts val="0"/>
              </a:spcBef>
              <a:spcAft>
                <a:spcPts val="0"/>
              </a:spcAft>
              <a:buFont typeface="Arial" panose="020B0604020202020204" pitchFamily="34" charset="0"/>
              <a:buChar char="●"/>
            </a:pPr>
            <a:r>
              <a:rPr lang="ar-LB" sz="2400" dirty="0">
                <a:solidFill>
                  <a:srgbClr val="000000"/>
                </a:solidFill>
                <a:effectLst/>
                <a:ea typeface="Calibri" panose="020F0502020204030204" pitchFamily="34" charset="0"/>
                <a:cs typeface="Simplified Arabic" panose="02020603050405020304" pitchFamily="18" charset="-78"/>
              </a:rPr>
              <a:t>تذكروا أنّ </a:t>
            </a:r>
            <a:r>
              <a:rPr lang="ar-SA" sz="1800" dirty="0">
                <a:solidFill>
                  <a:srgbClr val="000000"/>
                </a:solidFill>
                <a:effectLst/>
                <a:ea typeface="Calibri" panose="020F0502020204030204" pitchFamily="34" charset="0"/>
                <a:cs typeface="Simplified Arabic" panose="02020603050405020304" pitchFamily="18" charset="-78"/>
              </a:rPr>
              <a:t>تدريب الموظّفين في مجال التغذية على شواغل، ومبادئ، ونُهُج حماية الطفل، </a:t>
            </a:r>
            <a:r>
              <a:rPr lang="ar-LB" sz="1800" dirty="0">
                <a:solidFill>
                  <a:srgbClr val="000000"/>
                </a:solidFill>
                <a:effectLst/>
                <a:ea typeface="Calibri" panose="020F0502020204030204" pitchFamily="34" charset="0"/>
                <a:cs typeface="Simplified Arabic" panose="02020603050405020304" pitchFamily="18" charset="-78"/>
              </a:rPr>
              <a:t>هو أمر أساسي، </a:t>
            </a:r>
            <a:r>
              <a:rPr lang="ar-SA" sz="1800" dirty="0">
                <a:solidFill>
                  <a:srgbClr val="000000"/>
                </a:solidFill>
                <a:effectLst/>
                <a:ea typeface="Calibri" panose="020F0502020204030204" pitchFamily="34" charset="0"/>
                <a:cs typeface="Simplified Arabic" panose="02020603050405020304" pitchFamily="18" charset="-78"/>
              </a:rPr>
              <a:t>حتى يتمكنوا من أن يحيلوا بشكل صحيح حالات حماية الطفل التي تمّ الإفصاح عنها أو تحديدها</a:t>
            </a:r>
            <a:r>
              <a:rPr lang="ar-LB" sz="1800" dirty="0">
                <a:solidFill>
                  <a:srgbClr val="000000"/>
                </a:solidFill>
                <a:effectLst/>
                <a:ea typeface="Calibri" panose="020F0502020204030204" pitchFamily="34" charset="0"/>
                <a:cs typeface="Simplified Arabic" panose="02020603050405020304" pitchFamily="18" charset="-78"/>
              </a:rPr>
              <a:t>.</a:t>
            </a:r>
          </a:p>
          <a:p>
            <a:pPr marL="3429000" marR="0" lvl="7" indent="-228600" algn="just" rtl="1">
              <a:lnSpc>
                <a:spcPct val="106000"/>
              </a:lnSpc>
              <a:spcBef>
                <a:spcPts val="0"/>
              </a:spcBef>
              <a:spcAft>
                <a:spcPts val="0"/>
              </a:spcAft>
              <a:buFont typeface="Arial" panose="020B0604020202020204" pitchFamily="34" charset="0"/>
              <a:buChar char="●"/>
            </a:pPr>
            <a:r>
              <a:rPr lang="ar-LB" sz="2400" dirty="0">
                <a:solidFill>
                  <a:srgbClr val="000000"/>
                </a:solidFill>
                <a:effectLst/>
                <a:ea typeface="Calibri" panose="020F0502020204030204" pitchFamily="34" charset="0"/>
                <a:cs typeface="Simplified Arabic" panose="02020603050405020304" pitchFamily="18" charset="-78"/>
              </a:rPr>
              <a:t>من المهم </a:t>
            </a:r>
            <a:r>
              <a:rPr lang="ar-SA" sz="1800" dirty="0">
                <a:solidFill>
                  <a:srgbClr val="000000"/>
                </a:solidFill>
                <a:effectLst/>
                <a:ea typeface="Calibri" panose="020F0502020204030204" pitchFamily="34" charset="0"/>
                <a:cs typeface="Simplified Arabic" panose="02020603050405020304" pitchFamily="18" charset="-78"/>
              </a:rPr>
              <a:t>تصميم، وإنشاء، وتنفيذ، ورصد آليات التغذية الراجعة والإبلاغ المشتركة، والصديقة للطفل، والميسَّرة، والسرية، الخاصة بشواغل حماية الطفل</a:t>
            </a:r>
            <a:r>
              <a:rPr lang="ar-LB" sz="1800" dirty="0">
                <a:solidFill>
                  <a:srgbClr val="000000"/>
                </a:solidFill>
                <a:effectLst/>
                <a:ea typeface="Calibri" panose="020F0502020204030204" pitchFamily="34" charset="0"/>
                <a:cs typeface="Simplified Arabic" panose="02020603050405020304" pitchFamily="18" charset="-78"/>
              </a:rPr>
              <a:t>، ووضع سياسات وإجراءات الصون</a:t>
            </a:r>
            <a:endParaRPr lang="ar-LB" sz="2400" dirty="0">
              <a:solidFill>
                <a:srgbClr val="000000"/>
              </a:solidFill>
              <a:effectLst/>
              <a:ea typeface="Calibri" panose="020F0502020204030204" pitchFamily="34" charset="0"/>
              <a:cs typeface="Simplified Arabic" panose="02020603050405020304" pitchFamily="18" charset="-78"/>
            </a:endParaRPr>
          </a:p>
        </p:txBody>
      </p:sp>
      <p:sp>
        <p:nvSpPr>
          <p:cNvPr id="244" name="Google Shape;244;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بحسب الوقت المتاح لكم في التيسير، فكّروا في أن تضيفوا هنا أمثلة من المنطقة/البلد/الاستجابة، عن برامج تستوفي المعايير.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يمكن أن تكون هذه مسودّة شريحة تستطيعون تحديثها أو إلغاءها عند الضرورة.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لكلّ مثال، يمكنكم أن تضيفوا:</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جملة قصيرة، مختصرة، رئيسية تعريفية بشأن</a:t>
            </a:r>
            <a:r>
              <a:rPr lang="ar-LB" dirty="0"/>
              <a:t> برنامج/مشروع محدد يستخدم المعيار 25</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200" b="0" i="0" u="none" strike="noStrike" cap="none" dirty="0">
                <a:solidFill>
                  <a:schemeClr val="dk1"/>
                </a:solidFill>
                <a:effectLst/>
                <a:latin typeface="Calibri"/>
                <a:ea typeface="Calibri"/>
                <a:cs typeface="Calibri"/>
                <a:sym typeface="Calibri"/>
              </a:rPr>
              <a:t>أضيفوا أسماء المنظمات والشركاء المشاركين معكم</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أضيفوا الدروس المستفادة العملية، والإجراءات </a:t>
            </a:r>
            <a:r>
              <a:rPr lang="ar-LB" sz="1200" b="0" i="0" u="none" strike="noStrike" cap="none" dirty="0">
                <a:solidFill>
                  <a:schemeClr val="dk1"/>
                </a:solidFill>
                <a:effectLst/>
                <a:latin typeface="Calibri"/>
                <a:ea typeface="Calibri"/>
                <a:cs typeface="Calibri"/>
                <a:sym typeface="Calibri"/>
              </a:rPr>
              <a:t>أ</a:t>
            </a:r>
            <a:r>
              <a:rPr lang="ar-SA" sz="1200" b="0" i="0" u="none" strike="noStrike" cap="none" dirty="0">
                <a:solidFill>
                  <a:schemeClr val="dk1"/>
                </a:solidFill>
                <a:effectLst/>
                <a:latin typeface="Calibri"/>
                <a:ea typeface="Calibri"/>
                <a:cs typeface="Calibri"/>
                <a:sym typeface="Calibri"/>
              </a:rPr>
              <a:t>و</a:t>
            </a:r>
            <a:r>
              <a:rPr lang="ar-LB" sz="1200" b="0" i="0" u="none" strike="noStrike" cap="none" dirty="0">
                <a:solidFill>
                  <a:schemeClr val="dk1"/>
                </a:solidFill>
                <a:effectLst/>
                <a:latin typeface="Calibri"/>
                <a:ea typeface="Calibri"/>
                <a:cs typeface="Calibri"/>
                <a:sym typeface="Calibri"/>
              </a:rPr>
              <a:t> </a:t>
            </a:r>
            <a:r>
              <a:rPr lang="ar-SA" sz="1200" b="0" i="0" u="none" strike="noStrike" cap="none" dirty="0">
                <a:solidFill>
                  <a:schemeClr val="dk1"/>
                </a:solidFill>
                <a:effectLst/>
                <a:latin typeface="Calibri"/>
                <a:ea typeface="Calibri"/>
                <a:cs typeface="Calibri"/>
                <a:sym typeface="Calibri"/>
              </a:rPr>
              <a:t>الرسالة أو الأرقام</a:t>
            </a:r>
            <a:r>
              <a:rPr lang="ar-LB" sz="1200" b="0" i="0" u="none" strike="noStrike" cap="none" dirty="0">
                <a:solidFill>
                  <a:schemeClr val="dk1"/>
                </a:solidFill>
                <a:effectLst/>
                <a:latin typeface="Calibri"/>
                <a:ea typeface="Calibri"/>
                <a:cs typeface="Calibri"/>
                <a:sym typeface="Calibri"/>
              </a:rPr>
              <a:t> الأساسية</a:t>
            </a:r>
            <a:r>
              <a:rPr lang="ar-SA" sz="1200" b="0" i="0" u="none" strike="noStrike" cap="none" dirty="0">
                <a:solidFill>
                  <a:schemeClr val="dk1"/>
                </a:solidFill>
                <a:effectLst/>
                <a:latin typeface="Calibri"/>
                <a:ea typeface="Calibri"/>
                <a:cs typeface="Calibri"/>
                <a:sym typeface="Calibri"/>
              </a:rPr>
              <a:t>، التي تثير اهتمام </a:t>
            </a:r>
            <a:r>
              <a:rPr lang="ar-LB" sz="1200" b="0" i="0" u="none" strike="noStrike" cap="none" dirty="0">
                <a:solidFill>
                  <a:schemeClr val="dk1"/>
                </a:solidFill>
                <a:effectLst/>
                <a:latin typeface="Calibri"/>
                <a:ea typeface="Calibri"/>
                <a:cs typeface="Calibri"/>
                <a:sym typeface="Calibri"/>
              </a:rPr>
              <a:t>المشاركين معكم </a:t>
            </a: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أمّا الخيار الآخر، في حال أتيح لكم مجال تيسير </a:t>
            </a:r>
            <a:r>
              <a:rPr lang="ar-LB" sz="1200" b="0" i="0" u="none" strike="noStrike" cap="none" dirty="0">
                <a:solidFill>
                  <a:schemeClr val="dk1"/>
                </a:solidFill>
                <a:effectLst/>
                <a:latin typeface="Calibri"/>
                <a:ea typeface="Calibri"/>
                <a:cs typeface="Calibri"/>
                <a:sym typeface="Calibri"/>
              </a:rPr>
              <a:t>أوسع</a:t>
            </a:r>
            <a:r>
              <a:rPr lang="ar-SA" sz="1200" b="0" i="0" u="none" strike="noStrike" cap="none" dirty="0">
                <a:solidFill>
                  <a:schemeClr val="dk1"/>
                </a:solidFill>
                <a:effectLst/>
                <a:latin typeface="Calibri"/>
                <a:ea typeface="Calibri"/>
                <a:cs typeface="Calibri"/>
                <a:sym typeface="Calibri"/>
              </a:rPr>
              <a:t> (وأيضًا بحسب مجموعتكم)، فهو ملء هذه الشريحة بطريقة تفاعلية خلال الجلسة.</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في هذه الحال، يمكنكم أن:</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توزّعوا مجموعتكم ضمن مجموعتَين أو 3 مجموعات أصغر،</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200" b="0" i="0" u="none" strike="noStrike" cap="none" dirty="0">
                <a:solidFill>
                  <a:schemeClr val="dk1"/>
                </a:solidFill>
                <a:effectLst/>
                <a:latin typeface="Calibri"/>
                <a:ea typeface="Calibri"/>
                <a:cs typeface="Calibri"/>
                <a:sym typeface="Calibri"/>
              </a:rPr>
              <a:t>تتيحوا ل</a:t>
            </a:r>
            <a:r>
              <a:rPr lang="ar-SA" sz="1200" b="0" i="0" u="none" strike="noStrike" cap="none" dirty="0">
                <a:solidFill>
                  <a:schemeClr val="dk1"/>
                </a:solidFill>
                <a:effectLst/>
                <a:latin typeface="Calibri"/>
                <a:ea typeface="Calibri"/>
                <a:cs typeface="Calibri"/>
                <a:sym typeface="Calibri"/>
              </a:rPr>
              <a:t>لمشاركين 15-20 دقيقية ليحضّروا عرضًا قصيرًا عن مثال من المنطقة/البلد/الاستجابة لبرنامج يستوفي المعيار</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تطلبوا من المجموعات أن تقدّم أمثلتها في الجلسة العامّة، وتناقشوا/ تقارنوا الدروس المستفادة منها.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إذا كنتم سترسلون هذا العرض إلى المشاركين بعد التدريب، يمكنكم أن تملأوا هذه الشريحة، كي تحفظوا سجلاّت عن العروض.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1" i="0" u="none" strike="noStrike" cap="none" dirty="0">
                <a:solidFill>
                  <a:schemeClr val="dk1"/>
                </a:solidFill>
                <a:effectLst/>
                <a:latin typeface="Calibri"/>
                <a:ea typeface="Calibri"/>
                <a:cs typeface="Calibri"/>
                <a:sym typeface="Calibri"/>
              </a:rPr>
              <a:t>نصيحة: </a:t>
            </a:r>
            <a:r>
              <a:rPr lang="ar-SA" sz="1200" b="0" i="0" u="none" strike="noStrike" cap="none" dirty="0">
                <a:solidFill>
                  <a:schemeClr val="dk1"/>
                </a:solidFill>
                <a:effectLst/>
                <a:latin typeface="Calibri"/>
                <a:ea typeface="Calibri"/>
                <a:cs typeface="Calibri"/>
                <a:sym typeface="Calibri"/>
              </a:rPr>
              <a:t>يمكنكم أن تستخدموا </a:t>
            </a:r>
            <a:r>
              <a:rPr lang="en-US" sz="1200" b="0" i="0" u="none" strike="noStrike" cap="none" dirty="0">
                <a:solidFill>
                  <a:schemeClr val="dk1"/>
                </a:solidFill>
                <a:effectLst/>
                <a:latin typeface="Calibri"/>
                <a:ea typeface="Calibri"/>
                <a:cs typeface="Calibri"/>
                <a:sym typeface="Calibri"/>
              </a:rPr>
              <a:t>https://thenounproject.com</a:t>
            </a:r>
            <a:r>
              <a:rPr lang="ar-SA" sz="1200" b="0" i="0" u="none" strike="noStrike" cap="none" dirty="0">
                <a:solidFill>
                  <a:schemeClr val="dk1"/>
                </a:solidFill>
                <a:effectLst/>
                <a:latin typeface="Calibri"/>
                <a:ea typeface="Calibri"/>
                <a:cs typeface="Calibri"/>
                <a:sym typeface="Calibri"/>
              </a:rPr>
              <a:t>/ للحصول على خرائط مماثلة. </a:t>
            </a:r>
            <a:endParaRPr lang="ar" b="0" i="1" u="none" dirty="0"/>
          </a:p>
        </p:txBody>
      </p:sp>
      <p:sp>
        <p:nvSpPr>
          <p:cNvPr id="4" name="Espace réservé du numéro de diapositive 3"/>
          <p:cNvSpPr>
            <a:spLocks noGrp="1"/>
          </p:cNvSpPr>
          <p:nvPr>
            <p:ph type="sldNum" idx="12"/>
          </p:nvPr>
        </p:nvSpPr>
        <p:spPr/>
        <p:txBody>
          <a:bodyPr rtlCol="1"/>
          <a:lstStyle/>
          <a:p>
            <a:pPr marL="0" marR="0" lvl="0" indent="0" algn="r" rtl="1">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[للميسّرين: في حال استطعتم أن تقدّموا المعلومات من الإنترنت عبر العاكس، نقترح عليكم أن تساعدوا المشاركين في الوصول إلى الموقع وأن تروهم إيّاه] </a:t>
            </a:r>
            <a:r>
              <a:rPr lang="ar-SA" u="sng" dirty="0"/>
              <a:t> </a:t>
            </a:r>
          </a:p>
          <a:p>
            <a:pPr marL="0" marR="0" lvl="0" indent="0" algn="r" rtl="1">
              <a:lnSpc>
                <a:spcPct val="100000"/>
              </a:lnSpc>
              <a:spcBef>
                <a:spcPts val="0"/>
              </a:spcBef>
              <a:spcAft>
                <a:spcPts val="0"/>
              </a:spcAft>
              <a:buClr>
                <a:schemeClr val="dk1"/>
              </a:buClr>
              <a:buSzPts val="1200"/>
              <a:buFont typeface="Calibri"/>
              <a:buNone/>
            </a:pPr>
            <a:endParaRPr lang="ar-SA" u="sng" dirty="0"/>
          </a:p>
          <a:p>
            <a:pPr marL="0" marR="0" lvl="0" indent="0" algn="r" rtl="1">
              <a:lnSpc>
                <a:spcPct val="100000"/>
              </a:lnSpc>
              <a:spcBef>
                <a:spcPts val="0"/>
              </a:spcBef>
              <a:spcAft>
                <a:spcPts val="0"/>
              </a:spcAft>
              <a:buClr>
                <a:schemeClr val="dk1"/>
              </a:buClr>
              <a:buSzPts val="1200"/>
              <a:buFont typeface="Calibri"/>
              <a:buNone/>
            </a:pPr>
            <a:r>
              <a:rPr lang="ar-SA" b="1" u="none" dirty="0"/>
              <a:t>شراكة المعايير الإنسانية:</a:t>
            </a:r>
          </a:p>
          <a:p>
            <a:pPr marL="0" marR="0" lvl="0" indent="0" algn="r" rtl="1">
              <a:lnSpc>
                <a:spcPct val="100000"/>
              </a:lnSpc>
              <a:spcBef>
                <a:spcPts val="0"/>
              </a:spcBef>
              <a:spcAft>
                <a:spcPts val="0"/>
              </a:spcAft>
              <a:buClr>
                <a:schemeClr val="dk1"/>
              </a:buClr>
              <a:buSzPts val="1200"/>
              <a:buFont typeface="Calibri"/>
              <a:buNone/>
            </a:pPr>
            <a:r>
              <a:rPr lang="ar-SA" u="sng" dirty="0"/>
              <a:t>1. الدليل على الإنترنت</a:t>
            </a:r>
          </a:p>
          <a:p>
            <a:pPr marL="0" lvl="0" indent="0" algn="r" rtl="1">
              <a:spcBef>
                <a:spcPts val="0"/>
              </a:spcBef>
              <a:spcAft>
                <a:spcPts val="0"/>
              </a:spcAft>
              <a:buNone/>
            </a:pPr>
            <a:r>
              <a:rPr lang="ar-SA" u="sng" dirty="0"/>
              <a:t>2. تطبيق شراكة المعايير الإنسانية   </a:t>
            </a:r>
            <a:endParaRPr lang="ar-SA" dirty="0"/>
          </a:p>
          <a:p>
            <a:pPr marL="0" lvl="0" indent="0" algn="r" rtl="1">
              <a:spcBef>
                <a:spcPts val="0"/>
              </a:spcBef>
              <a:spcAft>
                <a:spcPts val="0"/>
              </a:spcAft>
              <a:buNone/>
            </a:pPr>
            <a:r>
              <a:rPr lang="ar-SA" dirty="0"/>
              <a:t>- هو ثاني أكثر تطبيق شعبية على الموقع بعد تطبيق اسفير</a:t>
            </a:r>
          </a:p>
          <a:p>
            <a:pPr marL="0" lvl="0" indent="0" algn="r" rtl="1">
              <a:spcBef>
                <a:spcPts val="0"/>
              </a:spcBef>
              <a:spcAft>
                <a:spcPts val="0"/>
              </a:spcAft>
              <a:buNone/>
            </a:pP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b="1" u="none" dirty="0"/>
              <a:t>صفحة المعايير الدنيا لحماية الطفل:</a:t>
            </a: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u="sng" dirty="0"/>
              <a:t>1. الدليل التفاعلي </a:t>
            </a:r>
            <a:r>
              <a:rPr lang="ar-SA" dirty="0"/>
              <a:t>- أهم مورد لدينا.</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dirty="0"/>
              <a:t>2. </a:t>
            </a:r>
            <a:r>
              <a:rPr lang="ar-SA" u="sng" dirty="0"/>
              <a:t>الملخّص </a:t>
            </a:r>
            <a:r>
              <a:rPr lang="ar-SA" dirty="0"/>
              <a:t>يتألّف من 32 صفحة فقط، وهذا يعني أنّه مكثّف جدًا ولكن، يمكن استخدامه للتعريف بفكرة المعايير الدنيا أو لإطلاق مناقشات حول حماية الطفل مع زملاء حكوميين أو عاملين آخرين في المجال الإنساني من دون إغراقهم في معلومات الدليل الهائل الحجم.  </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b="1" dirty="0"/>
              <a:t>موقع التحالف الإلكتروني:</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نسخة </a:t>
            </a:r>
            <a:r>
              <a:rPr lang="en-US" u="sng" dirty="0"/>
              <a:t>PDF</a:t>
            </a:r>
            <a:r>
              <a:rPr lang="en-US" dirty="0"/>
              <a:t> </a:t>
            </a:r>
            <a:r>
              <a:rPr lang="ar-SA" dirty="0"/>
              <a:t>وجميع المواد المتوفّرة يمكن تنزيلها إذا أراد المشاركون طباعة أجزاء فقط من المعايير الدنيا لحماية الطفل، على موقع التحالف الإلكتروني</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يتضمّن </a:t>
            </a:r>
            <a:r>
              <a:rPr lang="ar-SA" u="sng" dirty="0"/>
              <a:t>ملف مواد الإحاطة الخاصّة بـ«المقدّمة إلى المعايير الدنيا لحماية الطفل» </a:t>
            </a:r>
            <a:r>
              <a:rPr lang="ar-SA" dirty="0"/>
              <a:t>هذه الشرائح وملاحظات التيسير، بالإضافة إلى مقدّمة للتوزيع تتألّف من صفحتَين.</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معرض للمعايير مع </a:t>
            </a:r>
            <a:r>
              <a:rPr lang="ar-SA" u="sng" dirty="0"/>
              <a:t>رسومات</a:t>
            </a:r>
          </a:p>
          <a:p>
            <a:pPr marL="228600" marR="0" lvl="0" indent="-228600" algn="r" rtl="1">
              <a:lnSpc>
                <a:spcPct val="100000"/>
              </a:lnSpc>
              <a:spcBef>
                <a:spcPts val="0"/>
              </a:spcBef>
              <a:spcAft>
                <a:spcPts val="0"/>
              </a:spcAft>
              <a:buClr>
                <a:schemeClr val="dk1"/>
              </a:buClr>
              <a:buSzPts val="1200"/>
              <a:buFont typeface="Calibri"/>
              <a:buAutoNum type="arabicPeriod"/>
            </a:pPr>
            <a:r>
              <a:rPr lang="ar-SA" sz="1200" dirty="0"/>
              <a:t>اكتشفوا </a:t>
            </a:r>
            <a:r>
              <a:rPr lang="ar-SA" sz="1200" u="sng" dirty="0"/>
              <a:t>الدورة التدريبية الإلكترونية المجانية على المعايير الدنيا لحماية الطفل</a:t>
            </a:r>
            <a:r>
              <a:rPr lang="ar-SA" sz="1200" dirty="0"/>
              <a:t> مع مجموعة من الوحدات</a:t>
            </a:r>
          </a:p>
          <a:p>
            <a:pPr marL="228600" marR="0" lvl="0" indent="-228600" algn="r" rtl="1">
              <a:lnSpc>
                <a:spcPct val="100000"/>
              </a:lnSpc>
              <a:spcBef>
                <a:spcPts val="0"/>
              </a:spcBef>
              <a:spcAft>
                <a:spcPts val="0"/>
              </a:spcAft>
              <a:buClr>
                <a:schemeClr val="dk1"/>
              </a:buClr>
              <a:buSzPts val="1200"/>
              <a:buFont typeface="Calibri"/>
              <a:buAutoNum type="arabicPeriod"/>
            </a:pPr>
            <a:r>
              <a:rPr lang="ar-SA" sz="1200" dirty="0"/>
              <a:t>أفلام فيديو على قناة يوتيوب الخاصّة بالتحالف </a:t>
            </a:r>
          </a:p>
          <a:p>
            <a:pPr marL="0" marR="0" lvl="0" indent="0" algn="r" rtl="1">
              <a:lnSpc>
                <a:spcPct val="100000"/>
              </a:lnSpc>
              <a:spcBef>
                <a:spcPts val="0"/>
              </a:spcBef>
              <a:spcAft>
                <a:spcPts val="0"/>
              </a:spcAft>
              <a:buClr>
                <a:schemeClr val="dk1"/>
              </a:buClr>
              <a:buSzPts val="1200"/>
              <a:buFont typeface="Calibri"/>
              <a:buNone/>
            </a:pPr>
            <a:endParaRPr lang="ar-SA" dirty="0"/>
          </a:p>
          <a:p>
            <a:pPr marL="0" lvl="0" indent="0" algn="r" rtl="1">
              <a:spcBef>
                <a:spcPts val="0"/>
              </a:spcBef>
              <a:spcAft>
                <a:spcPts val="0"/>
              </a:spcAft>
              <a:buNone/>
            </a:pPr>
            <a:r>
              <a:rPr lang="ar-SA" dirty="0"/>
              <a:t>اسألوا: ماذا ينبغي أن تكون خطواتنا التالية كفريق/وكالة/فرد؟ </a:t>
            </a:r>
          </a:p>
          <a:p>
            <a:pPr marL="0" lvl="0" indent="0" algn="r" rtl="1">
              <a:spcBef>
                <a:spcPts val="0"/>
              </a:spcBef>
              <a:spcAft>
                <a:spcPts val="0"/>
              </a:spcAft>
              <a:buNone/>
            </a:pPr>
            <a:r>
              <a:rPr lang="ar-SA" sz="1200" b="0" i="0" u="none" strike="noStrike" cap="none" dirty="0">
                <a:solidFill>
                  <a:schemeClr val="dk1"/>
                </a:solidFill>
                <a:effectLst/>
                <a:latin typeface="Calibri"/>
                <a:ea typeface="Calibri"/>
                <a:cs typeface="Calibri"/>
                <a:sym typeface="Calibri"/>
              </a:rPr>
              <a:t>(قد تحدّدون موعدًا للقاء أطول لاستيعاب التغييرات ووضع خطّة؛ أو تطلبون من الزملاء عرض بعض المعايير الجديدة/المراجعة وانعكاساتها على البرنامج؛ أو تنظّمون دورة تدريبية؛ أو تطلبون موعدًا من الإدارة العليا لمناقشة المساءلة أمام الأطفال، إلخ) </a:t>
            </a:r>
            <a:r>
              <a:rPr lang="ar-SA" dirty="0"/>
              <a:t> </a:t>
            </a:r>
            <a:endParaRPr lang="ar-SA" i="1" dirty="0"/>
          </a:p>
          <a:p>
            <a:pPr marL="0" marR="0" lvl="0" indent="0" algn="r" rtl="1">
              <a:lnSpc>
                <a:spcPct val="100000"/>
              </a:lnSpc>
              <a:spcBef>
                <a:spcPts val="0"/>
              </a:spcBef>
              <a:spcAft>
                <a:spcPts val="0"/>
              </a:spcAft>
              <a:buClr>
                <a:schemeClr val="dk1"/>
              </a:buClr>
              <a:buSzPts val="1200"/>
              <a:buFont typeface="Calibri"/>
              <a:buNone/>
            </a:pPr>
            <a:endParaRPr lang="ar-SA" sz="1200" b="0" i="0" u="none" strike="noStrike" cap="none" dirty="0">
              <a:solidFill>
                <a:schemeClr val="dk1"/>
              </a:solidFill>
              <a:effectLst/>
              <a:latin typeface="Calibri"/>
              <a:ea typeface="Calibri"/>
              <a:cs typeface="Calibri"/>
              <a:sym typeface="Calibri"/>
            </a:endParaRPr>
          </a:p>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[للميسّرين:</a:t>
            </a:r>
            <a:r>
              <a:rPr lang="ar-SA" sz="1200" b="0" i="0" u="sng" strike="noStrike" cap="none" dirty="0">
                <a:solidFill>
                  <a:schemeClr val="dk1"/>
                </a:solidFill>
                <a:effectLst/>
                <a:latin typeface="Calibri"/>
                <a:ea typeface="Calibri"/>
                <a:cs typeface="Calibri"/>
                <a:sym typeface="Calibri"/>
              </a:rPr>
              <a:t> نسخ مطبوعة</a:t>
            </a:r>
            <a:r>
              <a:rPr lang="ar-SA" sz="1200" b="0" i="0" u="none" strike="noStrike" cap="none" dirty="0">
                <a:solidFill>
                  <a:schemeClr val="dk1"/>
                </a:solidFill>
                <a:effectLst/>
                <a:latin typeface="Calibri"/>
                <a:ea typeface="Calibri"/>
                <a:cs typeface="Calibri"/>
                <a:sym typeface="Calibri"/>
              </a:rPr>
              <a:t>: ثمّة مخزون صغير من النسخ المطبوعة من الدليل والملخّص لدى التحالف العالمي في جنيف، لكّننا نشجّع البلدان والمناطق على طباعة وإدارة نسخها الخاصة محلّيًا. يتمّ هذا عادة من خلال هيكلية التنسيق المشتركة بين الوكالات. عند الطلب، يستطيع التحالف تشارك نسخة </a:t>
            </a:r>
            <a:r>
              <a:rPr lang="en-US" sz="1200" b="0" i="0" u="none" strike="noStrike" cap="none" dirty="0">
                <a:solidFill>
                  <a:schemeClr val="dk1"/>
                </a:solidFill>
                <a:effectLst/>
                <a:latin typeface="Calibri"/>
                <a:ea typeface="Calibri"/>
                <a:cs typeface="Calibri"/>
                <a:sym typeface="Calibri"/>
              </a:rPr>
              <a:t>PDF </a:t>
            </a:r>
            <a:r>
              <a:rPr lang="ar-SA" sz="1200" b="0" i="0" u="none" strike="noStrike" cap="none" dirty="0">
                <a:solidFill>
                  <a:schemeClr val="dk1"/>
                </a:solidFill>
                <a:effectLst/>
                <a:latin typeface="Calibri"/>
                <a:ea typeface="Calibri"/>
                <a:cs typeface="Calibri"/>
                <a:sym typeface="Calibri"/>
              </a:rPr>
              <a:t>جاهزة للطباعة معكم.]</a:t>
            </a:r>
            <a:endParaRPr lang="ar-SA" i="1" dirty="0"/>
          </a:p>
          <a:p>
            <a:pPr marL="0" marR="0" lvl="0" indent="0" algn="r" rtl="1">
              <a:lnSpc>
                <a:spcPct val="100000"/>
              </a:lnSpc>
              <a:spcBef>
                <a:spcPts val="0"/>
              </a:spcBef>
              <a:spcAft>
                <a:spcPts val="0"/>
              </a:spcAft>
              <a:buClr>
                <a:schemeClr val="dk1"/>
              </a:buClr>
              <a:buSzPts val="1200"/>
              <a:buFont typeface="Calibri"/>
              <a:buNone/>
            </a:pPr>
            <a:endParaRPr lang="ar-SA" dirty="0"/>
          </a:p>
          <a:p>
            <a:pPr marL="0" marR="0" lvl="0" indent="0" algn="r" rtl="1">
              <a:lnSpc>
                <a:spcPct val="100000"/>
              </a:lnSpc>
              <a:spcBef>
                <a:spcPts val="0"/>
              </a:spcBef>
              <a:spcAft>
                <a:spcPts val="0"/>
              </a:spcAft>
              <a:buClr>
                <a:schemeClr val="dk1"/>
              </a:buClr>
              <a:buSzPts val="1200"/>
              <a:buFont typeface="Calibri"/>
              <a:buNone/>
            </a:pPr>
            <a:r>
              <a:rPr lang="ar-SA" dirty="0"/>
              <a:t>شكرًا جزيلاً على لقائكم بنا وبدء استكشافكم المعايير الدنيا لحماية الطفل. سوف أتابع معكم مسألة الخطوات التالية التي ناقشناها. فهذا هو الأساس: إنّ دليل المعايير الدنيا لحماية الطفل هو هدية تستمر في العطاء كلّ مرّة تفتحونها! </a:t>
            </a: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6341975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12"/>
        <p:cNvGrpSpPr/>
        <p:nvPr/>
      </p:nvGrpSpPr>
      <p:grpSpPr>
        <a:xfrm>
          <a:off x="0" y="0"/>
          <a:ext cx="0" cy="0"/>
          <a:chOff x="0" y="0"/>
          <a:chExt cx="0" cy="0"/>
        </a:xfrm>
      </p:grpSpPr>
      <p:sp>
        <p:nvSpPr>
          <p:cNvPr id="13" name="Google Shape;13;p58"/>
          <p:cNvSpPr txBox="1">
            <a:spLocks noGrp="1"/>
          </p:cNvSpPr>
          <p:nvPr>
            <p:ph type="ctrTitle"/>
          </p:nvPr>
        </p:nvSpPr>
        <p:spPr>
          <a:xfrm>
            <a:off x="5210339" y="1180054"/>
            <a:ext cx="6631372" cy="2387600"/>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SzPts val="4400"/>
              <a:buNone/>
              <a:defRPr sz="5000"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58"/>
          <p:cNvSpPr txBox="1">
            <a:spLocks noGrp="1"/>
          </p:cNvSpPr>
          <p:nvPr>
            <p:ph type="subTitle" idx="1"/>
          </p:nvPr>
        </p:nvSpPr>
        <p:spPr>
          <a:xfrm>
            <a:off x="5210338" y="3659729"/>
            <a:ext cx="6631373" cy="1655762"/>
          </a:xfrm>
          <a:prstGeom prst="rect">
            <a:avLst/>
          </a:prstGeom>
          <a:noFill/>
          <a:ln>
            <a:noFill/>
          </a:ln>
        </p:spPr>
        <p:txBody>
          <a:bodyPr spcFirstLastPara="1" wrap="square" lIns="91425" tIns="45700" rIns="91425" bIns="45700" anchor="t" anchorCtr="0">
            <a:normAutofit/>
          </a:bodyPr>
          <a:lstStyle>
            <a:lvl1pPr lvl="0" algn="r">
              <a:lnSpc>
                <a:spcPct val="90000"/>
              </a:lnSpc>
              <a:spcBef>
                <a:spcPts val="1000"/>
              </a:spcBef>
              <a:spcAft>
                <a:spcPts val="0"/>
              </a:spcAft>
              <a:buSzPts val="2800"/>
              <a:buNone/>
              <a:defRPr sz="2400"/>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grpSp>
        <p:nvGrpSpPr>
          <p:cNvPr id="15" name="Google Shape;15;p58"/>
          <p:cNvGrpSpPr/>
          <p:nvPr/>
        </p:nvGrpSpPr>
        <p:grpSpPr>
          <a:xfrm>
            <a:off x="0" y="-1"/>
            <a:ext cx="7876133" cy="6873467"/>
            <a:chOff x="0" y="0"/>
            <a:chExt cx="9161786" cy="7995450"/>
          </a:xfrm>
        </p:grpSpPr>
        <p:sp>
          <p:nvSpPr>
            <p:cNvPr id="16" name="Google Shape;16;p58"/>
            <p:cNvSpPr/>
            <p:nvPr/>
          </p:nvSpPr>
          <p:spPr>
            <a:xfrm>
              <a:off x="5155957" y="4728538"/>
              <a:ext cx="682625" cy="682625"/>
            </a:xfrm>
            <a:custGeom>
              <a:avLst/>
              <a:gdLst/>
              <a:ahLst/>
              <a:cxnLst/>
              <a:rect l="l" t="t" r="r" b="b"/>
              <a:pathLst>
                <a:path w="682625" h="682625" extrusionOk="0">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7" name="Google Shape;17;p58"/>
            <p:cNvPicPr preferRelativeResize="0"/>
            <p:nvPr/>
          </p:nvPicPr>
          <p:blipFill rotWithShape="1">
            <a:blip r:embed="rId2">
              <a:alphaModFix/>
            </a:blip>
            <a:srcRect/>
            <a:stretch/>
          </p:blipFill>
          <p:spPr>
            <a:xfrm>
              <a:off x="0" y="0"/>
              <a:ext cx="9161786" cy="7995450"/>
            </a:xfrm>
            <a:prstGeom prst="rect">
              <a:avLst/>
            </a:prstGeom>
            <a:noFill/>
            <a:ln>
              <a:noFill/>
            </a:ln>
          </p:spPr>
        </p:pic>
        <p:sp>
          <p:nvSpPr>
            <p:cNvPr id="18" name="Google Shape;18;p58"/>
            <p:cNvSpPr/>
            <p:nvPr/>
          </p:nvSpPr>
          <p:spPr>
            <a:xfrm>
              <a:off x="6989405" y="6285375"/>
              <a:ext cx="319405" cy="319405"/>
            </a:xfrm>
            <a:custGeom>
              <a:avLst/>
              <a:gdLst/>
              <a:ahLst/>
              <a:cxnLst/>
              <a:rect l="l" t="t" r="r" b="b"/>
              <a:pathLst>
                <a:path w="319404" h="319404" extrusionOk="0">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pic>
        <p:nvPicPr>
          <p:cNvPr id="2" name="Imagen 1">
            <a:extLst>
              <a:ext uri="{FF2B5EF4-FFF2-40B4-BE49-F238E27FC236}">
                <a16:creationId xmlns:a16="http://schemas.microsoft.com/office/drawing/2014/main" id="{E351C3DB-DF3D-855A-D930-F363E4EFDC2E}"/>
              </a:ext>
            </a:extLst>
          </p:cNvPr>
          <p:cNvPicPr>
            <a:picLocks noChangeAspect="1"/>
          </p:cNvPicPr>
          <p:nvPr userDrawn="1"/>
        </p:nvPicPr>
        <p:blipFill>
          <a:blip r:embed="rId3"/>
          <a:srcRect/>
          <a:stretch/>
        </p:blipFill>
        <p:spPr>
          <a:xfrm>
            <a:off x="8163775" y="5540654"/>
            <a:ext cx="3499408" cy="11034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4"/>
        <p:cNvGrpSpPr/>
        <p:nvPr/>
      </p:nvGrpSpPr>
      <p:grpSpPr>
        <a:xfrm>
          <a:off x="0" y="0"/>
          <a:ext cx="0" cy="0"/>
          <a:chOff x="0" y="0"/>
          <a:chExt cx="0" cy="0"/>
        </a:xfrm>
      </p:grpSpPr>
      <p:sp>
        <p:nvSpPr>
          <p:cNvPr id="105" name="Google Shape;105;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6" name="Google Shape;106;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07" name="Google Shape;107;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 name="Google Shape;108;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0"/>
        <p:cNvGrpSpPr/>
        <p:nvPr/>
      </p:nvGrpSpPr>
      <p:grpSpPr>
        <a:xfrm>
          <a:off x="0" y="0"/>
          <a:ext cx="0" cy="0"/>
          <a:chOff x="0" y="0"/>
          <a:chExt cx="0" cy="0"/>
        </a:xfrm>
      </p:grpSpPr>
      <p:sp>
        <p:nvSpPr>
          <p:cNvPr id="111" name="Google Shape;111;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2" name="Google Shape;112;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3" name="Google Shape;113;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16"/>
        <p:cNvGrpSpPr/>
        <p:nvPr/>
      </p:nvGrpSpPr>
      <p:grpSpPr>
        <a:xfrm>
          <a:off x="0" y="0"/>
          <a:ext cx="0" cy="0"/>
          <a:chOff x="0" y="0"/>
          <a:chExt cx="0" cy="0"/>
        </a:xfrm>
      </p:grpSpPr>
      <p:sp>
        <p:nvSpPr>
          <p:cNvPr id="117" name="Google Shape;117;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8" name="Google Shape;118;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19" name="Google Shape;119;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 name="Google Shape;120;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2"/>
        <p:cNvGrpSpPr/>
        <p:nvPr/>
      </p:nvGrpSpPr>
      <p:grpSpPr>
        <a:xfrm>
          <a:off x="0" y="0"/>
          <a:ext cx="0" cy="0"/>
          <a:chOff x="0" y="0"/>
          <a:chExt cx="0" cy="0"/>
        </a:xfrm>
      </p:grpSpPr>
      <p:grpSp>
        <p:nvGrpSpPr>
          <p:cNvPr id="123" name="Google Shape;123;p46"/>
          <p:cNvGrpSpPr/>
          <p:nvPr/>
        </p:nvGrpSpPr>
        <p:grpSpPr>
          <a:xfrm>
            <a:off x="0" y="5303521"/>
            <a:ext cx="12192000" cy="1639827"/>
            <a:chOff x="0" y="5303521"/>
            <a:chExt cx="12192000" cy="1639827"/>
          </a:xfrm>
        </p:grpSpPr>
        <p:pic>
          <p:nvPicPr>
            <p:cNvPr id="124" name="Google Shape;124;p46"/>
            <p:cNvPicPr preferRelativeResize="0"/>
            <p:nvPr/>
          </p:nvPicPr>
          <p:blipFill rotWithShape="1">
            <a:blip r:embed="rId2">
              <a:alphaModFix amt="20000"/>
            </a:blip>
            <a:srcRect l="59835" t="10673" r="12104" b="6770"/>
            <a:stretch/>
          </p:blipFill>
          <p:spPr>
            <a:xfrm rot="5400000">
              <a:off x="2302155" y="3001365"/>
              <a:ext cx="1639827" cy="6244138"/>
            </a:xfrm>
            <a:prstGeom prst="rect">
              <a:avLst/>
            </a:prstGeom>
            <a:noFill/>
            <a:ln>
              <a:noFill/>
            </a:ln>
          </p:spPr>
        </p:pic>
        <p:pic>
          <p:nvPicPr>
            <p:cNvPr id="125" name="Google Shape;125;p46"/>
            <p:cNvPicPr preferRelativeResize="0"/>
            <p:nvPr/>
          </p:nvPicPr>
          <p:blipFill rotWithShape="1">
            <a:blip r:embed="rId2">
              <a:alphaModFix amt="20000"/>
            </a:blip>
            <a:srcRect l="60063" t="10673" r="11952" b="6770"/>
            <a:stretch/>
          </p:blipFill>
          <p:spPr>
            <a:xfrm rot="5400000">
              <a:off x="8439135" y="3108523"/>
              <a:ext cx="1557867" cy="5947862"/>
            </a:xfrm>
            <a:prstGeom prst="rect">
              <a:avLst/>
            </a:prstGeom>
            <a:noFill/>
            <a:ln>
              <a:noFill/>
            </a:ln>
          </p:spPr>
        </p:pic>
      </p:grpSp>
      <p:sp>
        <p:nvSpPr>
          <p:cNvPr id="126" name="Google Shape;126;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29"/>
        <p:cNvGrpSpPr/>
        <p:nvPr/>
      </p:nvGrpSpPr>
      <p:grpSpPr>
        <a:xfrm>
          <a:off x="0" y="0"/>
          <a:ext cx="0" cy="0"/>
          <a:chOff x="0" y="0"/>
          <a:chExt cx="0" cy="0"/>
        </a:xfrm>
      </p:grpSpPr>
      <p:sp>
        <p:nvSpPr>
          <p:cNvPr id="130" name="Google Shape;130;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3" name="Google Shape;133;p47"/>
          <p:cNvGrpSpPr/>
          <p:nvPr/>
        </p:nvGrpSpPr>
        <p:grpSpPr>
          <a:xfrm>
            <a:off x="0" y="5303521"/>
            <a:ext cx="12192000" cy="1639827"/>
            <a:chOff x="0" y="5303521"/>
            <a:chExt cx="12192000" cy="1639827"/>
          </a:xfrm>
        </p:grpSpPr>
        <p:pic>
          <p:nvPicPr>
            <p:cNvPr id="134" name="Google Shape;134;p47"/>
            <p:cNvPicPr preferRelativeResize="0"/>
            <p:nvPr/>
          </p:nvPicPr>
          <p:blipFill rotWithShape="1">
            <a:blip r:embed="rId2">
              <a:alphaModFix amt="20000"/>
            </a:blip>
            <a:srcRect l="59835" t="10673" r="12104" b="6770"/>
            <a:stretch/>
          </p:blipFill>
          <p:spPr>
            <a:xfrm rot="5400000">
              <a:off x="2302155" y="3001365"/>
              <a:ext cx="1639827" cy="6244138"/>
            </a:xfrm>
            <a:prstGeom prst="rect">
              <a:avLst/>
            </a:prstGeom>
            <a:noFill/>
            <a:ln>
              <a:noFill/>
            </a:ln>
          </p:spPr>
        </p:pic>
        <p:pic>
          <p:nvPicPr>
            <p:cNvPr id="135" name="Google Shape;135;p47"/>
            <p:cNvPicPr preferRelativeResize="0"/>
            <p:nvPr/>
          </p:nvPicPr>
          <p:blipFill rotWithShape="1">
            <a:blip r:embed="rId2">
              <a:alphaModFix amt="20000"/>
            </a:blip>
            <a:srcRect l="60063" t="10673" r="11952"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36"/>
        <p:cNvGrpSpPr/>
        <p:nvPr/>
      </p:nvGrpSpPr>
      <p:grpSpPr>
        <a:xfrm>
          <a:off x="0" y="0"/>
          <a:ext cx="0" cy="0"/>
          <a:chOff x="0" y="0"/>
          <a:chExt cx="0" cy="0"/>
        </a:xfrm>
      </p:grpSpPr>
      <p:sp>
        <p:nvSpPr>
          <p:cNvPr id="137" name="Google Shape;137;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38" name="Google Shape;138;p51"/>
          <p:cNvGrpSpPr/>
          <p:nvPr/>
        </p:nvGrpSpPr>
        <p:grpSpPr>
          <a:xfrm>
            <a:off x="-208789" y="0"/>
            <a:ext cx="12609575" cy="2174491"/>
            <a:chOff x="-1" y="5043119"/>
            <a:chExt cx="12192000" cy="1814883"/>
          </a:xfrm>
        </p:grpSpPr>
        <p:pic>
          <p:nvPicPr>
            <p:cNvPr id="139" name="Google Shape;139;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40" name="Google Shape;140;p51"/>
            <p:cNvPicPr preferRelativeResize="0"/>
            <p:nvPr/>
          </p:nvPicPr>
          <p:blipFill rotWithShape="1">
            <a:blip r:embed="rId2">
              <a:alphaModFix amt="20000"/>
            </a:blip>
            <a:srcRect l="54597" t="31445" r="16825" b="9028"/>
            <a:stretch/>
          </p:blipFill>
          <p:spPr>
            <a:xfrm rot="5400000">
              <a:off x="8435259" y="3077812"/>
              <a:ext cx="1791433" cy="5722047"/>
            </a:xfrm>
            <a:prstGeom prst="rect">
              <a:avLst/>
            </a:prstGeom>
            <a:noFill/>
            <a:ln>
              <a:noFill/>
            </a:ln>
          </p:spPr>
        </p:pic>
      </p:grpSp>
      <p:cxnSp>
        <p:nvCxnSpPr>
          <p:cNvPr id="141" name="Google Shape;141;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42" name="Google Shape;142;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49"/>
        <p:cNvGrpSpPr/>
        <p:nvPr/>
      </p:nvGrpSpPr>
      <p:grpSpPr>
        <a:xfrm>
          <a:off x="0" y="0"/>
          <a:ext cx="0" cy="0"/>
          <a:chOff x="0" y="0"/>
          <a:chExt cx="0" cy="0"/>
        </a:xfrm>
      </p:grpSpPr>
      <p:sp>
        <p:nvSpPr>
          <p:cNvPr id="150" name="Google Shape;150;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1" name="Google Shape;151;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2" name="Google Shape;152;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3" name="Google Shape;153;p52"/>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54" name="Google Shape;154;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156"/>
        <p:cNvGrpSpPr/>
        <p:nvPr/>
      </p:nvGrpSpPr>
      <p:grpSpPr>
        <a:xfrm>
          <a:off x="0" y="0"/>
          <a:ext cx="0" cy="0"/>
          <a:chOff x="0" y="0"/>
          <a:chExt cx="0" cy="0"/>
        </a:xfrm>
      </p:grpSpPr>
      <p:sp>
        <p:nvSpPr>
          <p:cNvPr id="157" name="Google Shape;157;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8" name="Google Shape;158;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9" name="Google Shape;159;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0" name="Google Shape;160;p53"/>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61" name="Google Shape;161;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163"/>
        <p:cNvGrpSpPr/>
        <p:nvPr/>
      </p:nvGrpSpPr>
      <p:grpSpPr>
        <a:xfrm>
          <a:off x="0" y="0"/>
          <a:ext cx="0" cy="0"/>
          <a:chOff x="0" y="0"/>
          <a:chExt cx="0" cy="0"/>
        </a:xfrm>
      </p:grpSpPr>
      <p:sp>
        <p:nvSpPr>
          <p:cNvPr id="164" name="Google Shape;164;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5" name="Google Shape;165;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6" name="Google Shape;166;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7" name="Google Shape;167;p54"/>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68" name="Google Shape;168;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170"/>
        <p:cNvGrpSpPr/>
        <p:nvPr/>
      </p:nvGrpSpPr>
      <p:grpSpPr>
        <a:xfrm>
          <a:off x="0" y="0"/>
          <a:ext cx="0" cy="0"/>
          <a:chOff x="0" y="0"/>
          <a:chExt cx="0" cy="0"/>
        </a:xfrm>
      </p:grpSpPr>
      <p:sp>
        <p:nvSpPr>
          <p:cNvPr id="171" name="Google Shape;171;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2" name="Google Shape;172;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4" name="Google Shape;174;p55"/>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75" name="Google Shape;175;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type="titleOnly">
  <p:cSld name="TITLE_ONLY">
    <p:spTree>
      <p:nvGrpSpPr>
        <p:cNvPr id="1" name="Shape 20"/>
        <p:cNvGrpSpPr/>
        <p:nvPr/>
      </p:nvGrpSpPr>
      <p:grpSpPr>
        <a:xfrm>
          <a:off x="0" y="0"/>
          <a:ext cx="0" cy="0"/>
          <a:chOff x="0" y="0"/>
          <a:chExt cx="0" cy="0"/>
        </a:xfrm>
      </p:grpSpPr>
      <p:sp>
        <p:nvSpPr>
          <p:cNvPr id="21" name="Google Shape;21;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2" name="Google Shape;22;p59"/>
          <p:cNvGrpSpPr/>
          <p:nvPr/>
        </p:nvGrpSpPr>
        <p:grpSpPr>
          <a:xfrm>
            <a:off x="114714" y="5834381"/>
            <a:ext cx="11955892" cy="1023226"/>
            <a:chOff x="129463" y="5834381"/>
            <a:chExt cx="11955892" cy="1023226"/>
          </a:xfrm>
        </p:grpSpPr>
        <p:pic>
          <p:nvPicPr>
            <p:cNvPr id="23" name="Google Shape;23;p59"/>
            <p:cNvPicPr preferRelativeResize="0"/>
            <p:nvPr/>
          </p:nvPicPr>
          <p:blipFill rotWithShape="1">
            <a:blip r:embed="rId2">
              <a:alphaModFix/>
            </a:blip>
            <a:srcRect/>
            <a:stretch/>
          </p:blipFill>
          <p:spPr>
            <a:xfrm>
              <a:off x="2286730" y="6724373"/>
              <a:ext cx="196087" cy="132623"/>
            </a:xfrm>
            <a:prstGeom prst="rect">
              <a:avLst/>
            </a:prstGeom>
            <a:noFill/>
            <a:ln>
              <a:noFill/>
            </a:ln>
          </p:spPr>
        </p:pic>
        <p:sp>
          <p:nvSpPr>
            <p:cNvPr id="24" name="Google Shape;24;p59"/>
            <p:cNvSpPr/>
            <p:nvPr/>
          </p:nvSpPr>
          <p:spPr>
            <a:xfrm>
              <a:off x="1854177" y="5834381"/>
              <a:ext cx="657225" cy="657225"/>
            </a:xfrm>
            <a:custGeom>
              <a:avLst/>
              <a:gdLst/>
              <a:ahLst/>
              <a:cxnLst/>
              <a:rect l="l" t="t" r="r" b="b"/>
              <a:pathLst>
                <a:path w="657225" h="657225" extrusionOk="0">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 name="Google Shape;25;p59"/>
            <p:cNvSpPr/>
            <p:nvPr/>
          </p:nvSpPr>
          <p:spPr>
            <a:xfrm>
              <a:off x="3597898" y="6424361"/>
              <a:ext cx="734695" cy="433070"/>
            </a:xfrm>
            <a:custGeom>
              <a:avLst/>
              <a:gdLst/>
              <a:ahLst/>
              <a:cxnLst/>
              <a:rect l="l" t="t" r="r" b="b"/>
              <a:pathLst>
                <a:path w="734695" h="433070" extrusionOk="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 name="Google Shape;26;p59"/>
            <p:cNvSpPr/>
            <p:nvPr/>
          </p:nvSpPr>
          <p:spPr>
            <a:xfrm>
              <a:off x="4543957" y="6017589"/>
              <a:ext cx="1167130" cy="839469"/>
            </a:xfrm>
            <a:custGeom>
              <a:avLst/>
              <a:gdLst/>
              <a:ahLst/>
              <a:cxnLst/>
              <a:rect l="l" t="t" r="r" b="b"/>
              <a:pathLst>
                <a:path w="1167129" h="839470" extrusionOk="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 name="Google Shape;27;p59"/>
            <p:cNvSpPr/>
            <p:nvPr/>
          </p:nvSpPr>
          <p:spPr>
            <a:xfrm>
              <a:off x="5662307" y="5942698"/>
              <a:ext cx="1104265" cy="914400"/>
            </a:xfrm>
            <a:custGeom>
              <a:avLst/>
              <a:gdLst/>
              <a:ahLst/>
              <a:cxnLst/>
              <a:rect l="l" t="t" r="r" b="b"/>
              <a:pathLst>
                <a:path w="1104265" h="914400" extrusionOk="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extrusionOk="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 name="Google Shape;28;p59"/>
            <p:cNvSpPr/>
            <p:nvPr/>
          </p:nvSpPr>
          <p:spPr>
            <a:xfrm>
              <a:off x="3402074" y="5876809"/>
              <a:ext cx="524510" cy="524510"/>
            </a:xfrm>
            <a:custGeom>
              <a:avLst/>
              <a:gdLst/>
              <a:ahLst/>
              <a:cxnLst/>
              <a:rect l="l" t="t" r="r" b="b"/>
              <a:pathLst>
                <a:path w="524510" h="524510" extrusionOk="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 name="Google Shape;29;p59"/>
            <p:cNvSpPr/>
            <p:nvPr/>
          </p:nvSpPr>
          <p:spPr>
            <a:xfrm>
              <a:off x="4132060" y="5873460"/>
              <a:ext cx="343535" cy="343535"/>
            </a:xfrm>
            <a:custGeom>
              <a:avLst/>
              <a:gdLst/>
              <a:ahLst/>
              <a:cxnLst/>
              <a:rect l="l" t="t" r="r" b="b"/>
              <a:pathLst>
                <a:path w="343535" h="343535" extrusionOk="0">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 name="Google Shape;30;p59"/>
            <p:cNvSpPr/>
            <p:nvPr/>
          </p:nvSpPr>
          <p:spPr>
            <a:xfrm>
              <a:off x="2697889" y="6375092"/>
              <a:ext cx="687070" cy="481965"/>
            </a:xfrm>
            <a:custGeom>
              <a:avLst/>
              <a:gdLst/>
              <a:ahLst/>
              <a:cxnLst/>
              <a:rect l="l" t="t" r="r" b="b"/>
              <a:pathLst>
                <a:path w="687070" h="481965" extrusionOk="0">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 name="Google Shape;31;p59"/>
            <p:cNvSpPr/>
            <p:nvPr/>
          </p:nvSpPr>
          <p:spPr>
            <a:xfrm>
              <a:off x="2967334" y="5953587"/>
              <a:ext cx="341630" cy="341630"/>
            </a:xfrm>
            <a:custGeom>
              <a:avLst/>
              <a:gdLst/>
              <a:ahLst/>
              <a:cxnLst/>
              <a:rect l="l" t="t" r="r" b="b"/>
              <a:pathLst>
                <a:path w="341629" h="341629" extrusionOk="0">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 name="Google Shape;32;p59"/>
            <p:cNvSpPr/>
            <p:nvPr/>
          </p:nvSpPr>
          <p:spPr>
            <a:xfrm>
              <a:off x="1562369" y="6544742"/>
              <a:ext cx="520700" cy="312420"/>
            </a:xfrm>
            <a:custGeom>
              <a:avLst/>
              <a:gdLst/>
              <a:ahLst/>
              <a:cxnLst/>
              <a:rect l="l" t="t" r="r" b="b"/>
              <a:pathLst>
                <a:path w="520700" h="312420" extrusionOk="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 name="Google Shape;33;p59"/>
            <p:cNvSpPr/>
            <p:nvPr/>
          </p:nvSpPr>
          <p:spPr>
            <a:xfrm>
              <a:off x="1165620" y="6273641"/>
              <a:ext cx="351155" cy="351155"/>
            </a:xfrm>
            <a:custGeom>
              <a:avLst/>
              <a:gdLst/>
              <a:ahLst/>
              <a:cxnLst/>
              <a:rect l="l" t="t" r="r" b="b"/>
              <a:pathLst>
                <a:path w="351155" h="351154" extrusionOk="0">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 name="Google Shape;34;p59"/>
            <p:cNvSpPr/>
            <p:nvPr/>
          </p:nvSpPr>
          <p:spPr>
            <a:xfrm>
              <a:off x="129463" y="5971578"/>
              <a:ext cx="1127125" cy="885825"/>
            </a:xfrm>
            <a:custGeom>
              <a:avLst/>
              <a:gdLst/>
              <a:ahLst/>
              <a:cxnLst/>
              <a:rect l="l" t="t" r="r" b="b"/>
              <a:pathLst>
                <a:path w="1127125" h="885825" extrusionOk="0">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extrusionOk="0">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5" name="Google Shape;35;p59"/>
            <p:cNvPicPr preferRelativeResize="0"/>
            <p:nvPr/>
          </p:nvPicPr>
          <p:blipFill rotWithShape="1">
            <a:blip r:embed="rId3">
              <a:alphaModFix/>
            </a:blip>
            <a:srcRect/>
            <a:stretch/>
          </p:blipFill>
          <p:spPr>
            <a:xfrm>
              <a:off x="7893903" y="6099785"/>
              <a:ext cx="196088" cy="196087"/>
            </a:xfrm>
            <a:prstGeom prst="rect">
              <a:avLst/>
            </a:prstGeom>
            <a:noFill/>
            <a:ln>
              <a:noFill/>
            </a:ln>
          </p:spPr>
        </p:pic>
        <p:sp>
          <p:nvSpPr>
            <p:cNvPr id="36" name="Google Shape;36;p59"/>
            <p:cNvSpPr/>
            <p:nvPr/>
          </p:nvSpPr>
          <p:spPr>
            <a:xfrm>
              <a:off x="7865364" y="6528677"/>
              <a:ext cx="657225" cy="328930"/>
            </a:xfrm>
            <a:custGeom>
              <a:avLst/>
              <a:gdLst/>
              <a:ahLst/>
              <a:cxnLst/>
              <a:rect l="l" t="t" r="r" b="b"/>
              <a:pathLst>
                <a:path w="657225" h="328929" extrusionOk="0">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 name="Google Shape;37;p59"/>
            <p:cNvSpPr/>
            <p:nvPr/>
          </p:nvSpPr>
          <p:spPr>
            <a:xfrm>
              <a:off x="9217532" y="6461680"/>
              <a:ext cx="734695" cy="395605"/>
            </a:xfrm>
            <a:custGeom>
              <a:avLst/>
              <a:gdLst/>
              <a:ahLst/>
              <a:cxnLst/>
              <a:rect l="l" t="t" r="r" b="b"/>
              <a:pathLst>
                <a:path w="734695" h="395604" extrusionOk="0">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 name="Google Shape;38;p59"/>
            <p:cNvSpPr/>
            <p:nvPr/>
          </p:nvSpPr>
          <p:spPr>
            <a:xfrm>
              <a:off x="10212844" y="6200900"/>
              <a:ext cx="986790" cy="656590"/>
            </a:xfrm>
            <a:custGeom>
              <a:avLst/>
              <a:gdLst/>
              <a:ahLst/>
              <a:cxnLst/>
              <a:rect l="l" t="t" r="r" b="b"/>
              <a:pathLst>
                <a:path w="986790" h="656590" extrusionOk="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 name="Google Shape;39;p59"/>
            <p:cNvSpPr/>
            <p:nvPr/>
          </p:nvSpPr>
          <p:spPr>
            <a:xfrm>
              <a:off x="11469405" y="6180409"/>
              <a:ext cx="615950" cy="615950"/>
            </a:xfrm>
            <a:custGeom>
              <a:avLst/>
              <a:gdLst/>
              <a:ahLst/>
              <a:cxnLst/>
              <a:rect l="l" t="t" r="r" b="b"/>
              <a:pathLst>
                <a:path w="615950" h="615950" extrusionOk="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 name="Google Shape;40;p59"/>
            <p:cNvSpPr/>
            <p:nvPr/>
          </p:nvSpPr>
          <p:spPr>
            <a:xfrm>
              <a:off x="9216411" y="6041537"/>
              <a:ext cx="297180" cy="297180"/>
            </a:xfrm>
            <a:custGeom>
              <a:avLst/>
              <a:gdLst/>
              <a:ahLst/>
              <a:cxnLst/>
              <a:rect l="l" t="t" r="r" b="b"/>
              <a:pathLst>
                <a:path w="297179" h="297179" extrusionOk="0">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 name="Google Shape;41;p59"/>
            <p:cNvSpPr/>
            <p:nvPr/>
          </p:nvSpPr>
          <p:spPr>
            <a:xfrm>
              <a:off x="9716972" y="6087973"/>
              <a:ext cx="343535" cy="343535"/>
            </a:xfrm>
            <a:custGeom>
              <a:avLst/>
              <a:gdLst/>
              <a:ahLst/>
              <a:cxnLst/>
              <a:rect l="l" t="t" r="r" b="b"/>
              <a:pathLst>
                <a:path w="343534" h="343535" extrusionOk="0">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 name="Google Shape;42;p59"/>
            <p:cNvSpPr/>
            <p:nvPr/>
          </p:nvSpPr>
          <p:spPr>
            <a:xfrm>
              <a:off x="8365637" y="5918779"/>
              <a:ext cx="687070" cy="687070"/>
            </a:xfrm>
            <a:custGeom>
              <a:avLst/>
              <a:gdLst/>
              <a:ahLst/>
              <a:cxnLst/>
              <a:rect l="l" t="t" r="r" b="b"/>
              <a:pathLst>
                <a:path w="687070" h="687070" extrusionOk="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 name="Google Shape;43;p59"/>
            <p:cNvSpPr/>
            <p:nvPr/>
          </p:nvSpPr>
          <p:spPr>
            <a:xfrm>
              <a:off x="7025197" y="6143323"/>
              <a:ext cx="708660" cy="708660"/>
            </a:xfrm>
            <a:custGeom>
              <a:avLst/>
              <a:gdLst/>
              <a:ahLst/>
              <a:cxnLst/>
              <a:rect l="l" t="t" r="r" b="b"/>
              <a:pathLst>
                <a:path w="708659" h="708659" extrusionOk="0">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7"/>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3072776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and objects" type="obj">
  <p:cSld name="OBJECT">
    <p:spTree>
      <p:nvGrpSpPr>
        <p:cNvPr id="1" name="Shape 44"/>
        <p:cNvGrpSpPr/>
        <p:nvPr/>
      </p:nvGrpSpPr>
      <p:grpSpPr>
        <a:xfrm>
          <a:off x="0" y="0"/>
          <a:ext cx="0" cy="0"/>
          <a:chOff x="0" y="0"/>
          <a:chExt cx="0" cy="0"/>
        </a:xfrm>
      </p:grpSpPr>
      <p:sp>
        <p:nvSpPr>
          <p:cNvPr id="45" name="Google Shape;45;p60"/>
          <p:cNvSpPr txBox="1">
            <a:spLocks noGrp="1"/>
          </p:cNvSpPr>
          <p:nvPr>
            <p:ph type="title"/>
          </p:nvPr>
        </p:nvSpPr>
        <p:spPr>
          <a:xfrm>
            <a:off x="1787856" y="365125"/>
            <a:ext cx="956594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0"/>
          <p:cNvSpPr txBox="1">
            <a:spLocks noGrp="1"/>
          </p:cNvSpPr>
          <p:nvPr>
            <p:ph type="body" idx="1"/>
          </p:nvPr>
        </p:nvSpPr>
        <p:spPr>
          <a:xfrm>
            <a:off x="1787856" y="1825625"/>
            <a:ext cx="9565943"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grpSp>
        <p:nvGrpSpPr>
          <p:cNvPr id="47" name="Google Shape;47;p60"/>
          <p:cNvGrpSpPr/>
          <p:nvPr/>
        </p:nvGrpSpPr>
        <p:grpSpPr>
          <a:xfrm>
            <a:off x="0" y="118224"/>
            <a:ext cx="1313073" cy="6650279"/>
            <a:chOff x="0" y="118224"/>
            <a:chExt cx="1313073" cy="6650279"/>
          </a:xfrm>
        </p:grpSpPr>
        <p:pic>
          <p:nvPicPr>
            <p:cNvPr id="48" name="Google Shape;48;p60"/>
            <p:cNvPicPr preferRelativeResize="0"/>
            <p:nvPr/>
          </p:nvPicPr>
          <p:blipFill rotWithShape="1">
            <a:blip r:embed="rId2">
              <a:alphaModFix/>
            </a:blip>
            <a:srcRect/>
            <a:stretch/>
          </p:blipFill>
          <p:spPr>
            <a:xfrm>
              <a:off x="6940" y="2275488"/>
              <a:ext cx="196075" cy="196088"/>
            </a:xfrm>
            <a:prstGeom prst="rect">
              <a:avLst/>
            </a:prstGeom>
            <a:noFill/>
            <a:ln>
              <a:noFill/>
            </a:ln>
          </p:spPr>
        </p:pic>
        <p:sp>
          <p:nvSpPr>
            <p:cNvPr id="49" name="Google Shape;49;p60"/>
            <p:cNvSpPr/>
            <p:nvPr/>
          </p:nvSpPr>
          <p:spPr>
            <a:xfrm>
              <a:off x="435820" y="1842935"/>
              <a:ext cx="657225" cy="657225"/>
            </a:xfrm>
            <a:custGeom>
              <a:avLst/>
              <a:gdLst/>
              <a:ahLst/>
              <a:cxnLst/>
              <a:rect l="l" t="t" r="r" b="b"/>
              <a:pathLst>
                <a:path w="657225" h="657225" extrusionOk="0">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 name="Google Shape;50;p60"/>
            <p:cNvSpPr/>
            <p:nvPr/>
          </p:nvSpPr>
          <p:spPr>
            <a:xfrm>
              <a:off x="0" y="3507418"/>
              <a:ext cx="675005" cy="734695"/>
            </a:xfrm>
            <a:custGeom>
              <a:avLst/>
              <a:gdLst/>
              <a:ahLst/>
              <a:cxnLst/>
              <a:rect l="l" t="t" r="r" b="b"/>
              <a:pathLst>
                <a:path w="675005" h="734695" extrusionOk="0">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 name="Google Shape;51;p60"/>
            <p:cNvSpPr/>
            <p:nvPr/>
          </p:nvSpPr>
          <p:spPr>
            <a:xfrm>
              <a:off x="0" y="4506305"/>
              <a:ext cx="1028700" cy="1167130"/>
            </a:xfrm>
            <a:custGeom>
              <a:avLst/>
              <a:gdLst/>
              <a:ahLst/>
              <a:cxnLst/>
              <a:rect l="l" t="t" r="r" b="b"/>
              <a:pathLst>
                <a:path w="1028700" h="1167129" extrusionOk="0">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 name="Google Shape;52;p60"/>
            <p:cNvSpPr/>
            <p:nvPr/>
          </p:nvSpPr>
          <p:spPr>
            <a:xfrm>
              <a:off x="0" y="5923953"/>
              <a:ext cx="816610" cy="844550"/>
            </a:xfrm>
            <a:custGeom>
              <a:avLst/>
              <a:gdLst/>
              <a:ahLst/>
              <a:cxnLst/>
              <a:rect l="l" t="t" r="r" b="b"/>
              <a:pathLst>
                <a:path w="816610" h="844550" extrusionOk="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 name="Google Shape;53;p60"/>
            <p:cNvSpPr/>
            <p:nvPr/>
          </p:nvSpPr>
          <p:spPr>
            <a:xfrm>
              <a:off x="895737" y="5666113"/>
              <a:ext cx="343535" cy="343535"/>
            </a:xfrm>
            <a:custGeom>
              <a:avLst/>
              <a:gdLst/>
              <a:ahLst/>
              <a:cxnLst/>
              <a:rect l="l" t="t" r="r" b="b"/>
              <a:pathLst>
                <a:path w="343534" h="343535" extrusionOk="0">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 name="Google Shape;54;p60"/>
            <p:cNvSpPr/>
            <p:nvPr/>
          </p:nvSpPr>
          <p:spPr>
            <a:xfrm>
              <a:off x="788563" y="3390832"/>
              <a:ext cx="524510" cy="524510"/>
            </a:xfrm>
            <a:custGeom>
              <a:avLst/>
              <a:gdLst/>
              <a:ahLst/>
              <a:cxnLst/>
              <a:rect l="l" t="t" r="r" b="b"/>
              <a:pathLst>
                <a:path w="524510" h="524510" extrusionOk="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 name="Google Shape;55;p60"/>
            <p:cNvSpPr/>
            <p:nvPr/>
          </p:nvSpPr>
          <p:spPr>
            <a:xfrm>
              <a:off x="710570" y="4120818"/>
              <a:ext cx="343535" cy="343535"/>
            </a:xfrm>
            <a:custGeom>
              <a:avLst/>
              <a:gdLst/>
              <a:ahLst/>
              <a:cxnLst/>
              <a:rect l="l" t="t" r="r" b="b"/>
              <a:pathLst>
                <a:path w="343534" h="343535" extrusionOk="0">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 name="Google Shape;56;p60"/>
            <p:cNvSpPr/>
            <p:nvPr/>
          </p:nvSpPr>
          <p:spPr>
            <a:xfrm>
              <a:off x="0" y="2686642"/>
              <a:ext cx="552450" cy="687070"/>
            </a:xfrm>
            <a:custGeom>
              <a:avLst/>
              <a:gdLst/>
              <a:ahLst/>
              <a:cxnLst/>
              <a:rect l="l" t="t" r="r" b="b"/>
              <a:pathLst>
                <a:path w="552450" h="687070" extrusionOk="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 name="Google Shape;57;p60"/>
            <p:cNvSpPr/>
            <p:nvPr/>
          </p:nvSpPr>
          <p:spPr>
            <a:xfrm>
              <a:off x="632360" y="2956092"/>
              <a:ext cx="341630" cy="341630"/>
            </a:xfrm>
            <a:custGeom>
              <a:avLst/>
              <a:gdLst/>
              <a:ahLst/>
              <a:cxnLst/>
              <a:rect l="l" t="t" r="r" b="b"/>
              <a:pathLst>
                <a:path w="341630" h="341629" extrusionOk="0">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 name="Google Shape;58;p60"/>
            <p:cNvSpPr/>
            <p:nvPr/>
          </p:nvSpPr>
          <p:spPr>
            <a:xfrm>
              <a:off x="0" y="1551123"/>
              <a:ext cx="382905" cy="520700"/>
            </a:xfrm>
            <a:custGeom>
              <a:avLst/>
              <a:gdLst/>
              <a:ahLst/>
              <a:cxnLst/>
              <a:rect l="l" t="t" r="r" b="b"/>
              <a:pathLst>
                <a:path w="382905" h="520700" extrusionOk="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 name="Google Shape;59;p60"/>
            <p:cNvSpPr/>
            <p:nvPr/>
          </p:nvSpPr>
          <p:spPr>
            <a:xfrm>
              <a:off x="302763" y="1154378"/>
              <a:ext cx="351155" cy="351155"/>
            </a:xfrm>
            <a:custGeom>
              <a:avLst/>
              <a:gdLst/>
              <a:ahLst/>
              <a:cxnLst/>
              <a:rect l="l" t="t" r="r" b="b"/>
              <a:pathLst>
                <a:path w="351155" h="351155" extrusionOk="0">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 name="Google Shape;60;p60"/>
            <p:cNvSpPr/>
            <p:nvPr/>
          </p:nvSpPr>
          <p:spPr>
            <a:xfrm>
              <a:off x="0" y="118224"/>
              <a:ext cx="956310" cy="1144270"/>
            </a:xfrm>
            <a:custGeom>
              <a:avLst/>
              <a:gdLst/>
              <a:ahLst/>
              <a:cxnLst/>
              <a:rect l="l" t="t" r="r" b="b"/>
              <a:pathLst>
                <a:path w="956310" h="1144270" extrusionOk="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extrusionOk="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and objects2" type="twoObj">
  <p:cSld name="TWO_OBJECTS">
    <p:spTree>
      <p:nvGrpSpPr>
        <p:cNvPr id="1" name="Shape 61"/>
        <p:cNvGrpSpPr/>
        <p:nvPr/>
      </p:nvGrpSpPr>
      <p:grpSpPr>
        <a:xfrm>
          <a:off x="0" y="0"/>
          <a:ext cx="0" cy="0"/>
          <a:chOff x="0" y="0"/>
          <a:chExt cx="0" cy="0"/>
        </a:xfrm>
      </p:grpSpPr>
      <p:sp>
        <p:nvSpPr>
          <p:cNvPr id="62" name="Google Shape;62;p61"/>
          <p:cNvSpPr txBox="1">
            <a:spLocks noGrp="1"/>
          </p:cNvSpPr>
          <p:nvPr>
            <p:ph type="title"/>
          </p:nvPr>
        </p:nvSpPr>
        <p:spPr>
          <a:xfrm>
            <a:off x="838200" y="365125"/>
            <a:ext cx="935667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6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4" name="Google Shape;64;p6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grpSp>
        <p:nvGrpSpPr>
          <p:cNvPr id="65" name="Google Shape;65;p61"/>
          <p:cNvGrpSpPr/>
          <p:nvPr/>
        </p:nvGrpSpPr>
        <p:grpSpPr>
          <a:xfrm rot="-5713666">
            <a:off x="10623557" y="78627"/>
            <a:ext cx="1765287" cy="1591083"/>
            <a:chOff x="65562" y="75628"/>
            <a:chExt cx="1385843" cy="1249083"/>
          </a:xfrm>
        </p:grpSpPr>
        <p:sp>
          <p:nvSpPr>
            <p:cNvPr id="66" name="Google Shape;66;p61"/>
            <p:cNvSpPr/>
            <p:nvPr/>
          </p:nvSpPr>
          <p:spPr>
            <a:xfrm>
              <a:off x="214786" y="235907"/>
              <a:ext cx="657225" cy="657225"/>
            </a:xfrm>
            <a:custGeom>
              <a:avLst/>
              <a:gdLst/>
              <a:ahLst/>
              <a:cxnLst/>
              <a:rect l="l" t="t" r="r" b="b"/>
              <a:pathLst>
                <a:path w="657225" h="657225" extrusionOk="0">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 name="Google Shape;67;p61"/>
            <p:cNvSpPr/>
            <p:nvPr/>
          </p:nvSpPr>
          <p:spPr>
            <a:xfrm>
              <a:off x="922324" y="191725"/>
              <a:ext cx="341630" cy="341630"/>
            </a:xfrm>
            <a:custGeom>
              <a:avLst/>
              <a:gdLst/>
              <a:ahLst/>
              <a:cxnLst/>
              <a:rect l="l" t="t" r="r" b="b"/>
              <a:pathLst>
                <a:path w="341630" h="341630" extrusionOk="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 name="Google Shape;68;p61"/>
            <p:cNvSpPr/>
            <p:nvPr/>
          </p:nvSpPr>
          <p:spPr>
            <a:xfrm>
              <a:off x="835455" y="708761"/>
              <a:ext cx="615950" cy="615950"/>
            </a:xfrm>
            <a:custGeom>
              <a:avLst/>
              <a:gdLst/>
              <a:ahLst/>
              <a:cxnLst/>
              <a:rect l="l" t="t" r="r" b="b"/>
              <a:pathLst>
                <a:path w="615950" h="615950" extrusionOk="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69" name="Google Shape;69;p61"/>
            <p:cNvPicPr preferRelativeResize="0"/>
            <p:nvPr/>
          </p:nvPicPr>
          <p:blipFill rotWithShape="1">
            <a:blip r:embed="rId2">
              <a:alphaModFix/>
            </a:blip>
            <a:srcRect/>
            <a:stretch/>
          </p:blipFill>
          <p:spPr>
            <a:xfrm>
              <a:off x="65562" y="688900"/>
              <a:ext cx="152260" cy="152260"/>
            </a:xfrm>
            <a:prstGeom prst="rect">
              <a:avLst/>
            </a:prstGeom>
            <a:noFill/>
            <a:ln>
              <a:noFill/>
            </a:ln>
          </p:spPr>
        </p:pic>
        <p:sp>
          <p:nvSpPr>
            <p:cNvPr id="70" name="Google Shape;70;p61"/>
            <p:cNvSpPr/>
            <p:nvPr/>
          </p:nvSpPr>
          <p:spPr>
            <a:xfrm>
              <a:off x="416514" y="1005155"/>
              <a:ext cx="297180" cy="297180"/>
            </a:xfrm>
            <a:custGeom>
              <a:avLst/>
              <a:gdLst/>
              <a:ahLst/>
              <a:cxnLst/>
              <a:rect l="l" t="t" r="r" b="b"/>
              <a:pathLst>
                <a:path w="297180" h="297180" extrusionOk="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71" name="Google Shape;71;p61"/>
            <p:cNvPicPr preferRelativeResize="0"/>
            <p:nvPr/>
          </p:nvPicPr>
          <p:blipFill rotWithShape="1">
            <a:blip r:embed="rId3">
              <a:alphaModFix/>
            </a:blip>
            <a:srcRect/>
            <a:stretch/>
          </p:blipFill>
          <p:spPr>
            <a:xfrm>
              <a:off x="118451" y="75628"/>
              <a:ext cx="238142" cy="238142"/>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76"/>
        <p:cNvGrpSpPr/>
        <p:nvPr/>
      </p:nvGrpSpPr>
      <p:grpSpPr>
        <a:xfrm>
          <a:off x="0" y="0"/>
          <a:ext cx="0" cy="0"/>
          <a:chOff x="0" y="0"/>
          <a:chExt cx="0" cy="0"/>
        </a:xfrm>
      </p:grpSpPr>
      <p:sp>
        <p:nvSpPr>
          <p:cNvPr id="77" name="Google Shape;7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16794"/>
              </a:solidFill>
              <a:latin typeface="Calibri"/>
              <a:ea typeface="Calibri"/>
              <a:cs typeface="Calibri"/>
              <a:sym typeface="Calibri"/>
            </a:endParaRPr>
          </a:p>
        </p:txBody>
      </p:sp>
      <p:pic>
        <p:nvPicPr>
          <p:cNvPr id="79" name="Google Shape;79;p32"/>
          <p:cNvPicPr preferRelativeResize="0"/>
          <p:nvPr/>
        </p:nvPicPr>
        <p:blipFill rotWithShape="1">
          <a:blip r:embed="rId2">
            <a:alphaModFix amt="20000"/>
          </a:blip>
          <a:srcRect l="4826" t="9031" r="39371" b="9029"/>
          <a:stretch/>
        </p:blipFill>
        <p:spPr>
          <a:xfrm>
            <a:off x="0" y="0"/>
            <a:ext cx="3572540" cy="6858000"/>
          </a:xfrm>
          <a:prstGeom prst="rect">
            <a:avLst/>
          </a:prstGeom>
          <a:noFill/>
          <a:ln>
            <a:noFill/>
          </a:ln>
        </p:spPr>
      </p:pic>
      <p:sp>
        <p:nvSpPr>
          <p:cNvPr id="80" name="Google Shape;80;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39"/>
          <p:cNvSpPr/>
          <p:nvPr/>
        </p:nvSpPr>
        <p:spPr>
          <a:xfrm>
            <a:off x="0" y="0"/>
            <a:ext cx="12192000" cy="6858000"/>
          </a:xfrm>
          <a:prstGeom prst="rect">
            <a:avLst/>
          </a:prstGeom>
          <a:solidFill>
            <a:srgbClr val="97467D">
              <a:alpha val="7725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40"/>
          <p:cNvSpPr/>
          <p:nvPr/>
        </p:nvSpPr>
        <p:spPr>
          <a:xfrm>
            <a:off x="0" y="0"/>
            <a:ext cx="12192000" cy="6858000"/>
          </a:xfrm>
          <a:prstGeom prst="rect">
            <a:avLst/>
          </a:prstGeom>
          <a:solidFill>
            <a:srgbClr val="35B2B4">
              <a:alpha val="7725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1"/>
          <p:cNvSpPr/>
          <p:nvPr/>
        </p:nvSpPr>
        <p:spPr>
          <a:xfrm>
            <a:off x="0" y="0"/>
            <a:ext cx="12192000" cy="6858000"/>
          </a:xfrm>
          <a:prstGeom prst="rect">
            <a:avLst/>
          </a:prstGeom>
          <a:solidFill>
            <a:srgbClr val="95CD7A">
              <a:alpha val="7254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98"/>
        <p:cNvGrpSpPr/>
        <p:nvPr/>
      </p:nvGrpSpPr>
      <p:grpSpPr>
        <a:xfrm>
          <a:off x="0" y="0"/>
          <a:ext cx="0" cy="0"/>
          <a:chOff x="0" y="0"/>
          <a:chExt cx="0" cy="0"/>
        </a:xfrm>
      </p:grpSpPr>
      <p:sp>
        <p:nvSpPr>
          <p:cNvPr id="99" name="Google Shape;99;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0" name="Google Shape;100;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1" name="Google Shape;101;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4.jp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gif"/></Relationships>
</file>

<file path=ppt/slides/_rels/slide9.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338" y="4240754"/>
            <a:ext cx="6631373" cy="1655762"/>
          </a:xfrm>
        </p:spPr>
        <p:txBody>
          <a:bodyPr rtlCol="1">
            <a:normAutofit/>
          </a:bodyPr>
          <a:lstStyle/>
          <a:p>
            <a:pPr algn="ctr" rtl="1"/>
            <a:r>
              <a:rPr lang="ar-LB" sz="3200">
                <a:effectLst>
                  <a:outerShdw blurRad="38100" dist="38100" dir="2700000" algn="tl">
                    <a:srgbClr val="000000">
                      <a:alpha val="43137"/>
                    </a:srgbClr>
                  </a:outerShdw>
                </a:effectLst>
              </a:rPr>
              <a:t>شرائح العرض</a:t>
            </a:r>
            <a:endParaRPr lang="ar" sz="3200" dirty="0">
              <a:effectLst>
                <a:outerShdw blurRad="38100" dist="38100" dir="2700000" algn="tl">
                  <a:srgbClr val="000000">
                    <a:alpha val="43137"/>
                  </a:srgbClr>
                </a:outerShdw>
              </a:effectLst>
            </a:endParaRP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331913"/>
            <a:ext cx="6630988" cy="2751482"/>
          </a:xfrm>
          <a:prstGeom prst="rect">
            <a:avLst/>
          </a:prstGeom>
          <a:noFill/>
          <a:ln>
            <a:noFill/>
          </a:ln>
        </p:spPr>
        <p:txBody>
          <a:bodyPr spcFirstLastPara="1" wrap="square" lIns="91425" tIns="45700" rIns="91425" bIns="45700" rtlCol="1" anchor="t" anchorCtr="0">
            <a:spAutoFit/>
          </a:bodyPr>
          <a:lstStyle/>
          <a:p>
            <a:pPr marL="0" marR="0" lvl="0" indent="0" algn="ctr" rtl="1">
              <a:spcBef>
                <a:spcPts val="0"/>
              </a:spcBef>
              <a:spcAft>
                <a:spcPts val="0"/>
              </a:spcAft>
              <a:buNone/>
            </a:pPr>
            <a:r>
              <a:rPr lang="ar" sz="4800" b="0" dirty="0">
                <a:solidFill>
                  <a:schemeClr val="bg1">
                    <a:lumMod val="65000"/>
                  </a:schemeClr>
                </a:solidFill>
                <a:latin typeface="Calibri"/>
                <a:cs typeface="Calibri"/>
                <a:sym typeface="Calibri"/>
              </a:rPr>
              <a:t>المعايير الدنيا لحماية الطفل في العمل الإنساني </a:t>
            </a:r>
            <a:endParaRPr sz="4800" b="0" dirty="0">
              <a:solidFill>
                <a:schemeClr val="bg1">
                  <a:lumMod val="65000"/>
                </a:schemeClr>
              </a:solidFill>
              <a:latin typeface="Calibri"/>
              <a:cs typeface="Calibri"/>
              <a:sym typeface="Arial"/>
            </a:endParaRPr>
          </a:p>
          <a:p>
            <a:pPr marL="0" marR="0" lvl="0" indent="0" algn="ctr" rtl="1">
              <a:spcBef>
                <a:spcPts val="0"/>
              </a:spcBef>
              <a:spcAft>
                <a:spcPts val="0"/>
              </a:spcAft>
              <a:buNone/>
            </a:pPr>
            <a:r>
              <a:rPr lang="ar" sz="4800" b="0" dirty="0">
                <a:solidFill>
                  <a:schemeClr val="bg1">
                    <a:lumMod val="65000"/>
                  </a:schemeClr>
                </a:solidFill>
                <a:latin typeface="Calibri"/>
                <a:cs typeface="Calibri"/>
                <a:sym typeface="Calibri"/>
              </a:rPr>
              <a:t>CPMS</a:t>
            </a:r>
            <a:endParaRPr sz="4800" b="0" dirty="0">
              <a:solidFill>
                <a:schemeClr val="bg1">
                  <a:lumMod val="65000"/>
                </a:schemeClr>
              </a:solidFill>
              <a:latin typeface="Calibri"/>
              <a:cs typeface="Calibri"/>
              <a:sym typeface="Arial"/>
            </a:endParaRPr>
          </a:p>
        </p:txBody>
      </p:sp>
    </p:spTree>
    <p:extLst>
      <p:ext uri="{BB962C8B-B14F-4D97-AF65-F5344CB8AC3E}">
        <p14:creationId xmlns:p14="http://schemas.microsoft.com/office/powerpoint/2010/main" val="2976328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9372600" cy="1325563"/>
          </a:xfrm>
        </p:spPr>
        <p:txBody>
          <a:bodyPr rtlCol="1"/>
          <a:lstStyle/>
          <a:p>
            <a:pPr algn="r" rtl="1"/>
            <a:r>
              <a:rPr lang="ar" dirty="0">
                <a:solidFill>
                  <a:schemeClr val="accent1">
                    <a:lumMod val="75000"/>
                  </a:schemeClr>
                </a:solidFill>
              </a:rPr>
              <a:t>الهدف من المعايير</a:t>
            </a:r>
            <a:br>
              <a:rPr lang="en-US" dirty="0"/>
            </a:br>
            <a:endParaRPr lang="fr-FR" dirty="0"/>
          </a:p>
        </p:txBody>
      </p:sp>
      <p:sp>
        <p:nvSpPr>
          <p:cNvPr id="260" name="Google Shape;260;p5"/>
          <p:cNvSpPr txBox="1">
            <a:spLocks noGrp="1"/>
          </p:cNvSpPr>
          <p:nvPr>
            <p:ph idx="4294967295"/>
          </p:nvPr>
        </p:nvSpPr>
        <p:spPr>
          <a:xfrm>
            <a:off x="3523797" y="2055812"/>
            <a:ext cx="7830003" cy="3705427"/>
          </a:xfrm>
          <a:prstGeom prst="rect">
            <a:avLst/>
          </a:prstGeom>
          <a:noFill/>
          <a:ln>
            <a:noFill/>
          </a:ln>
        </p:spPr>
        <p:txBody>
          <a:bodyPr spcFirstLastPara="1" wrap="square" lIns="91425" tIns="45700" rIns="91425" bIns="45700" rtlCol="1" anchor="t" anchorCtr="0">
            <a:normAutofit fontScale="92500" lnSpcReduction="10000"/>
          </a:bodyPr>
          <a:lstStyle/>
          <a:p>
            <a:pPr marL="228600" lvl="0" indent="-228600" algn="r" rtl="1">
              <a:lnSpc>
                <a:spcPct val="90000"/>
              </a:lnSpc>
              <a:spcBef>
                <a:spcPts val="0"/>
              </a:spcBef>
              <a:spcAft>
                <a:spcPts val="0"/>
              </a:spcAft>
              <a:buSzPts val="2800"/>
              <a:buChar char="●"/>
            </a:pPr>
            <a:r>
              <a:rPr lang="ar" dirty="0">
                <a:solidFill>
                  <a:schemeClr val="bg2"/>
                </a:solidFill>
              </a:rPr>
              <a:t>وثيقة مرجعية لحماية الطفل في العمل الإنساني</a:t>
            </a:r>
            <a:endParaRPr dirty="0">
              <a:solidFill>
                <a:schemeClr val="bg2"/>
              </a:solidFill>
            </a:endParaRPr>
          </a:p>
          <a:p>
            <a:pPr marL="228600" lvl="0" indent="-228600" algn="r" rtl="1">
              <a:spcBef>
                <a:spcPts val="0"/>
              </a:spcBef>
              <a:spcAft>
                <a:spcPts val="0"/>
              </a:spcAft>
              <a:buSzPts val="2800"/>
              <a:buChar char="●"/>
            </a:pPr>
            <a:r>
              <a:rPr lang="ar" sz="2600" dirty="0">
                <a:solidFill>
                  <a:schemeClr val="bg2"/>
                </a:solidFill>
              </a:rPr>
              <a:t>أداة تعاونية، مشتركة بين الوكالات</a:t>
            </a:r>
            <a:endParaRPr sz="2600" dirty="0">
              <a:solidFill>
                <a:schemeClr val="bg2"/>
              </a:solidFill>
            </a:endParaRPr>
          </a:p>
          <a:p>
            <a:pPr marL="228600" lvl="0" indent="-228600" algn="r" rtl="1">
              <a:spcBef>
                <a:spcPts val="0"/>
              </a:spcBef>
              <a:spcAft>
                <a:spcPts val="0"/>
              </a:spcAft>
              <a:buSzPts val="2800"/>
              <a:buChar char="●"/>
            </a:pPr>
            <a:r>
              <a:rPr lang="ar" sz="2600" dirty="0">
                <a:solidFill>
                  <a:schemeClr val="bg2"/>
                </a:solidFill>
              </a:rPr>
              <a:t>تتماشى مع المعيار الإنساني الأساسي</a:t>
            </a:r>
            <a:endParaRPr sz="2600" dirty="0">
              <a:solidFill>
                <a:schemeClr val="bg2"/>
              </a:solidFill>
            </a:endParaRPr>
          </a:p>
          <a:p>
            <a:pPr marL="228600" lvl="0" indent="-228600" algn="r" rtl="1">
              <a:spcBef>
                <a:spcPts val="0"/>
              </a:spcBef>
              <a:buChar char="●"/>
            </a:pPr>
            <a:r>
              <a:rPr lang="ar-LB" sz="2600" dirty="0">
                <a:solidFill>
                  <a:schemeClr val="bg2"/>
                </a:solidFill>
              </a:rPr>
              <a:t>التكييف وفقاً للسياق لتسهيل التبنّي المحلي</a:t>
            </a:r>
          </a:p>
          <a:p>
            <a:pPr marL="0" lvl="0" indent="0" algn="r" rtl="1">
              <a:spcBef>
                <a:spcPts val="1000"/>
              </a:spcBef>
              <a:spcAft>
                <a:spcPts val="0"/>
              </a:spcAft>
              <a:buNone/>
            </a:pPr>
            <a:endParaRPr sz="2600" dirty="0">
              <a:solidFill>
                <a:schemeClr val="bg2"/>
              </a:solidFill>
            </a:endParaRPr>
          </a:p>
          <a:p>
            <a:pPr marL="228600" lvl="0" indent="-228600" algn="r" rtl="1">
              <a:spcBef>
                <a:spcPts val="1000"/>
              </a:spcBef>
              <a:spcAft>
                <a:spcPts val="0"/>
              </a:spcAft>
              <a:buSzPts val="2800"/>
              <a:buChar char="●"/>
            </a:pPr>
            <a:r>
              <a:rPr lang="ar" sz="2600" dirty="0">
                <a:solidFill>
                  <a:schemeClr val="bg2"/>
                </a:solidFill>
              </a:rPr>
              <a:t>الغرض:</a:t>
            </a:r>
            <a:endParaRPr sz="2600" dirty="0">
              <a:solidFill>
                <a:schemeClr val="bg2"/>
              </a:solidFill>
            </a:endParaRPr>
          </a:p>
          <a:p>
            <a:pPr marL="685800" lvl="1" indent="-241300" algn="r" rtl="1">
              <a:spcBef>
                <a:spcPts val="0"/>
              </a:spcBef>
              <a:spcAft>
                <a:spcPts val="0"/>
              </a:spcAft>
              <a:buSzPts val="2600"/>
              <a:buChar char="○"/>
            </a:pPr>
            <a:r>
              <a:rPr lang="ar" sz="2600" dirty="0">
                <a:solidFill>
                  <a:schemeClr val="bg2"/>
                </a:solidFill>
              </a:rPr>
              <a:t>الجودة والمساءلة</a:t>
            </a:r>
            <a:endParaRPr sz="2600" dirty="0">
              <a:solidFill>
                <a:schemeClr val="bg2"/>
              </a:solidFill>
            </a:endParaRPr>
          </a:p>
          <a:p>
            <a:pPr marL="685800" lvl="1" indent="-241300" algn="r" rtl="1">
              <a:spcBef>
                <a:spcPts val="0"/>
              </a:spcBef>
              <a:spcAft>
                <a:spcPts val="0"/>
              </a:spcAft>
              <a:buSzPts val="2600"/>
              <a:buChar char="○"/>
            </a:pPr>
            <a:r>
              <a:rPr lang="ar" sz="2600" dirty="0">
                <a:solidFill>
                  <a:schemeClr val="bg2"/>
                </a:solidFill>
              </a:rPr>
              <a:t>ال</a:t>
            </a:r>
            <a:r>
              <a:rPr lang="ar-LB" sz="2600" dirty="0">
                <a:solidFill>
                  <a:schemeClr val="bg2"/>
                </a:solidFill>
              </a:rPr>
              <a:t>تأثير</a:t>
            </a:r>
            <a:r>
              <a:rPr lang="ar" sz="2600" dirty="0">
                <a:solidFill>
                  <a:schemeClr val="bg2"/>
                </a:solidFill>
              </a:rPr>
              <a:t> على حماية الأطفال ورفاههم</a:t>
            </a:r>
            <a:endParaRPr lang="ar-LB" sz="2600" dirty="0">
              <a:solidFill>
                <a:schemeClr val="bg2"/>
              </a:solidFill>
            </a:endParaRPr>
          </a:p>
          <a:p>
            <a:pPr marL="444500" lvl="1" indent="0" algn="r" rtl="1">
              <a:spcBef>
                <a:spcPts val="0"/>
              </a:spcBef>
              <a:spcAft>
                <a:spcPts val="0"/>
              </a:spcAft>
              <a:buSzPts val="2600"/>
              <a:buNone/>
            </a:pPr>
            <a:endParaRPr lang="ar-LB" sz="2600" dirty="0">
              <a:solidFill>
                <a:schemeClr val="bg2"/>
              </a:solidFill>
            </a:endParaRPr>
          </a:p>
          <a:p>
            <a:pPr marL="444500" lvl="1" indent="0" algn="r" rtl="1">
              <a:spcBef>
                <a:spcPts val="0"/>
              </a:spcBef>
              <a:spcAft>
                <a:spcPts val="0"/>
              </a:spcAft>
              <a:buSzPts val="2600"/>
              <a:buNone/>
            </a:pPr>
            <a:r>
              <a:rPr lang="ar-LB" sz="2600" dirty="0">
                <a:solidFill>
                  <a:schemeClr val="bg2"/>
                </a:solidFill>
              </a:rPr>
              <a:t>تهدف االمعايير الدنيا لحماية الطفل إلى تفعيل حقوق الأطفال في ممارسة الاستجابة الإنسانية. </a:t>
            </a:r>
          </a:p>
          <a:p>
            <a:pPr marL="444500" lvl="1" indent="0" algn="r" rtl="1">
              <a:spcBef>
                <a:spcPts val="0"/>
              </a:spcBef>
              <a:spcAft>
                <a:spcPts val="0"/>
              </a:spcAft>
              <a:buSzPts val="2600"/>
              <a:buNone/>
            </a:pPr>
            <a:endParaRPr dirty="0">
              <a:solidFill>
                <a:schemeClr val="bg2"/>
              </a:solidFill>
            </a:endParaRPr>
          </a:p>
          <a:p>
            <a:pPr marL="228600" lvl="0" indent="-50800" algn="r" rtl="1">
              <a:lnSpc>
                <a:spcPct val="90000"/>
              </a:lnSpc>
              <a:spcBef>
                <a:spcPts val="1000"/>
              </a:spcBef>
              <a:spcAft>
                <a:spcPts val="0"/>
              </a:spcAft>
              <a:buClr>
                <a:schemeClr val="accent1"/>
              </a:buClr>
              <a:buSzPts val="2800"/>
              <a:buNone/>
            </a:pPr>
            <a:endParaRPr dirty="0">
              <a:solidFill>
                <a:schemeClr val="bg2"/>
              </a:solidFill>
            </a:endParaRPr>
          </a:p>
        </p:txBody>
      </p:sp>
      <p:pic>
        <p:nvPicPr>
          <p:cNvPr id="263" name="Google Shape;263;p5"/>
          <p:cNvPicPr preferRelativeResize="0"/>
          <p:nvPr/>
        </p:nvPicPr>
        <p:blipFill>
          <a:blip r:embed="rId3"/>
          <a:srcRect/>
          <a:stretch/>
        </p:blipFill>
        <p:spPr>
          <a:xfrm>
            <a:off x="10358053" y="-18854"/>
            <a:ext cx="1686693" cy="1771650"/>
          </a:xfrm>
          <a:prstGeom prst="rect">
            <a:avLst/>
          </a:prstGeom>
          <a:noFill/>
          <a:ln>
            <a:noFill/>
          </a:ln>
        </p:spPr>
      </p:pic>
      <p:pic>
        <p:nvPicPr>
          <p:cNvPr id="3" name="Picture 2">
            <a:extLst>
              <a:ext uri="{FF2B5EF4-FFF2-40B4-BE49-F238E27FC236}">
                <a16:creationId xmlns:a16="http://schemas.microsoft.com/office/drawing/2014/main" id="{E809AA1E-4F95-4E06-8FB2-31D908BE3B5E}"/>
              </a:ext>
            </a:extLst>
          </p:cNvPr>
          <p:cNvPicPr>
            <a:picLocks noChangeAspect="1"/>
          </p:cNvPicPr>
          <p:nvPr/>
        </p:nvPicPr>
        <p:blipFill>
          <a:blip r:embed="rId4"/>
          <a:srcRect/>
          <a:stretch/>
        </p:blipFill>
        <p:spPr>
          <a:xfrm>
            <a:off x="586632" y="1373213"/>
            <a:ext cx="2588829" cy="35767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0">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0">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9" name="ZoneTexte 8">
            <a:extLst>
              <a:ext uri="{FF2B5EF4-FFF2-40B4-BE49-F238E27FC236}">
                <a16:creationId xmlns:a16="http://schemas.microsoft.com/office/drawing/2014/main" id="{11BEFA5A-6FE6-48C3-836E-CBB252B9C174}"/>
              </a:ext>
            </a:extLst>
          </p:cNvPr>
          <p:cNvSpPr txBox="1"/>
          <p:nvPr/>
        </p:nvSpPr>
        <p:spPr>
          <a:xfrm>
            <a:off x="10058400" y="1646791"/>
            <a:ext cx="2133600" cy="707886"/>
          </a:xfrm>
          <a:prstGeom prst="rect">
            <a:avLst/>
          </a:prstGeom>
          <a:noFill/>
        </p:spPr>
        <p:txBody>
          <a:bodyPr wrap="square" rtlCol="1">
            <a:spAutoFit/>
          </a:bodyPr>
          <a:lstStyle/>
          <a:p>
            <a:pPr rtl="1"/>
            <a:r>
              <a:rPr lang="ar" sz="4000" dirty="0"/>
              <a:t>لمحة عامّة</a:t>
            </a:r>
            <a:endParaRPr lang="fr-FR" dirty="0"/>
          </a:p>
        </p:txBody>
      </p:sp>
      <p:sp>
        <p:nvSpPr>
          <p:cNvPr id="4" name="Rectangle 3">
            <a:extLst>
              <a:ext uri="{FF2B5EF4-FFF2-40B4-BE49-F238E27FC236}">
                <a16:creationId xmlns:a16="http://schemas.microsoft.com/office/drawing/2014/main" id="{7E969A77-C2F2-4389-A61C-96A48AFECE0E}"/>
              </a:ext>
            </a:extLst>
          </p:cNvPr>
          <p:cNvSpPr/>
          <p:nvPr/>
        </p:nvSpPr>
        <p:spPr>
          <a:xfrm>
            <a:off x="4024992" y="774501"/>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1" anchor="ctr"/>
          <a:lstStyle/>
          <a:p>
            <a:pPr algn="ctr" rtl="1"/>
            <a:endParaRPr lang="fr-FR"/>
          </a:p>
        </p:txBody>
      </p:sp>
      <p:pic>
        <p:nvPicPr>
          <p:cNvPr id="3" name="Picture 2">
            <a:extLst>
              <a:ext uri="{FF2B5EF4-FFF2-40B4-BE49-F238E27FC236}">
                <a16:creationId xmlns:a16="http://schemas.microsoft.com/office/drawing/2014/main" id="{6D0E1A00-240A-48DD-9F85-9A6BB4C6DE89}"/>
              </a:ext>
            </a:extLst>
          </p:cNvPr>
          <p:cNvPicPr>
            <a:picLocks noChangeAspect="1"/>
          </p:cNvPicPr>
          <p:nvPr/>
        </p:nvPicPr>
        <p:blipFill>
          <a:blip r:embed="rId3"/>
          <a:stretch>
            <a:fillRect/>
          </a:stretch>
        </p:blipFill>
        <p:spPr>
          <a:xfrm>
            <a:off x="926181" y="0"/>
            <a:ext cx="9132219" cy="60834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1351c3ce7f4_0_7"/>
          <p:cNvSpPr txBox="1">
            <a:spLocks noGrp="1"/>
          </p:cNvSpPr>
          <p:nvPr>
            <p:ph type="title"/>
          </p:nvPr>
        </p:nvSpPr>
        <p:spPr>
          <a:xfrm>
            <a:off x="1787857" y="596384"/>
            <a:ext cx="3620722" cy="1325700"/>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SzPts val="4400"/>
              <a:buNone/>
            </a:pPr>
            <a:r>
              <a:rPr lang="ar-LB" dirty="0"/>
              <a:t>العمل معًا</a:t>
            </a:r>
            <a:endParaRPr dirty="0"/>
          </a:p>
        </p:txBody>
      </p:sp>
      <p:sp>
        <p:nvSpPr>
          <p:cNvPr id="209" name="Google Shape;209;g1351c3ce7f4_0_7"/>
          <p:cNvSpPr txBox="1">
            <a:spLocks noGrp="1"/>
          </p:cNvSpPr>
          <p:nvPr>
            <p:ph type="body" idx="1"/>
          </p:nvPr>
        </p:nvSpPr>
        <p:spPr>
          <a:xfrm>
            <a:off x="1787857" y="2325283"/>
            <a:ext cx="3905700" cy="2198079"/>
          </a:xfrm>
          <a:prstGeom prst="rect">
            <a:avLst/>
          </a:prstGeom>
          <a:noFill/>
          <a:ln>
            <a:noFill/>
          </a:ln>
        </p:spPr>
        <p:txBody>
          <a:bodyPr spcFirstLastPara="1" wrap="square" lIns="91425" tIns="45700" rIns="91425" bIns="45700" anchor="t" anchorCtr="0">
            <a:normAutofit/>
          </a:bodyPr>
          <a:lstStyle/>
          <a:p>
            <a:pPr marL="457200" lvl="0" indent="-391983" algn="r" rtl="1">
              <a:lnSpc>
                <a:spcPct val="90000"/>
              </a:lnSpc>
              <a:spcBef>
                <a:spcPts val="1000"/>
              </a:spcBef>
              <a:spcAft>
                <a:spcPts val="0"/>
              </a:spcAft>
              <a:buSzPct val="108108"/>
              <a:buChar char="•"/>
            </a:pPr>
            <a:r>
              <a:rPr lang="ar-LB" dirty="0">
                <a:solidFill>
                  <a:schemeClr val="dk2"/>
                </a:solidFill>
              </a:rPr>
              <a:t>احتياجات الأطفال المتشابكة</a:t>
            </a:r>
          </a:p>
          <a:p>
            <a:pPr marL="457200" lvl="0" indent="-391983" algn="r" rtl="1">
              <a:lnSpc>
                <a:spcPct val="90000"/>
              </a:lnSpc>
              <a:spcBef>
                <a:spcPts val="1000"/>
              </a:spcBef>
              <a:spcAft>
                <a:spcPts val="0"/>
              </a:spcAft>
              <a:buSzPct val="108108"/>
              <a:buChar char="•"/>
            </a:pPr>
            <a:r>
              <a:rPr lang="ar-LB" dirty="0">
                <a:solidFill>
                  <a:schemeClr val="dk2"/>
                </a:solidFill>
              </a:rPr>
              <a:t>المسؤولية الجماعية = المكانة المركزية للحماية</a:t>
            </a:r>
          </a:p>
          <a:p>
            <a:pPr marL="457200" lvl="0" indent="-391983" algn="r" rtl="1">
              <a:lnSpc>
                <a:spcPct val="90000"/>
              </a:lnSpc>
              <a:spcBef>
                <a:spcPts val="1000"/>
              </a:spcBef>
              <a:spcAft>
                <a:spcPts val="0"/>
              </a:spcAft>
              <a:buSzPct val="108108"/>
              <a:buChar char="•"/>
            </a:pPr>
            <a:r>
              <a:rPr lang="ar-LB" dirty="0">
                <a:solidFill>
                  <a:schemeClr val="dk2"/>
                </a:solidFill>
              </a:rPr>
              <a:t>الأثر الأعلى جودة</a:t>
            </a:r>
          </a:p>
        </p:txBody>
      </p:sp>
      <p:pic>
        <p:nvPicPr>
          <p:cNvPr id="211" name="Google Shape;211;g1351c3ce7f4_0_7"/>
          <p:cNvPicPr preferRelativeResize="0"/>
          <p:nvPr/>
        </p:nvPicPr>
        <p:blipFill>
          <a:blip r:embed="rId3"/>
          <a:srcRect/>
          <a:stretch/>
        </p:blipFill>
        <p:spPr>
          <a:xfrm>
            <a:off x="6498444" y="3776472"/>
            <a:ext cx="5302762" cy="3081528"/>
          </a:xfrm>
          <a:prstGeom prst="rect">
            <a:avLst/>
          </a:prstGeom>
          <a:noFill/>
          <a:ln>
            <a:noFill/>
          </a:ln>
        </p:spPr>
      </p:pic>
      <p:pic>
        <p:nvPicPr>
          <p:cNvPr id="214" name="Google Shape;214;g1351c3ce7f4_0_7" descr="Imagen que contiene persona, murciélago, sostener, béisbol&#10;&#10;Descripción generada automáticamente"/>
          <p:cNvPicPr preferRelativeResize="0"/>
          <p:nvPr/>
        </p:nvPicPr>
        <p:blipFill rotWithShape="1">
          <a:blip r:embed="rId4">
            <a:alphaModFix/>
          </a:blip>
          <a:srcRect l="-3768" r="5129"/>
          <a:stretch/>
        </p:blipFill>
        <p:spPr>
          <a:xfrm>
            <a:off x="9252115" y="206666"/>
            <a:ext cx="2549091" cy="3525610"/>
          </a:xfrm>
          <a:prstGeom prst="rect">
            <a:avLst/>
          </a:prstGeom>
          <a:noFill/>
          <a:ln>
            <a:noFill/>
          </a:ln>
        </p:spPr>
      </p:pic>
      <p:pic>
        <p:nvPicPr>
          <p:cNvPr id="3" name="Picture 2">
            <a:extLst>
              <a:ext uri="{FF2B5EF4-FFF2-40B4-BE49-F238E27FC236}">
                <a16:creationId xmlns:a16="http://schemas.microsoft.com/office/drawing/2014/main" id="{610EAE25-C505-41ED-B745-BA35BD0A110E}"/>
              </a:ext>
            </a:extLst>
          </p:cNvPr>
          <p:cNvPicPr>
            <a:picLocks noChangeAspect="1"/>
          </p:cNvPicPr>
          <p:nvPr/>
        </p:nvPicPr>
        <p:blipFill>
          <a:blip r:embed="rId5"/>
          <a:stretch>
            <a:fillRect/>
          </a:stretch>
        </p:blipFill>
        <p:spPr>
          <a:xfrm>
            <a:off x="6473368" y="206666"/>
            <a:ext cx="2778747" cy="2118617"/>
          </a:xfrm>
          <a:prstGeom prst="rect">
            <a:avLst/>
          </a:prstGeom>
        </p:spPr>
      </p:pic>
      <p:pic>
        <p:nvPicPr>
          <p:cNvPr id="5" name="Picture 4">
            <a:extLst>
              <a:ext uri="{FF2B5EF4-FFF2-40B4-BE49-F238E27FC236}">
                <a16:creationId xmlns:a16="http://schemas.microsoft.com/office/drawing/2014/main" id="{9AA3BDBE-431C-47C4-B6C1-F9BAF3971F7C}"/>
              </a:ext>
            </a:extLst>
          </p:cNvPr>
          <p:cNvPicPr>
            <a:picLocks noChangeAspect="1"/>
          </p:cNvPicPr>
          <p:nvPr/>
        </p:nvPicPr>
        <p:blipFill>
          <a:blip r:embed="rId6"/>
          <a:stretch>
            <a:fillRect/>
          </a:stretch>
        </p:blipFill>
        <p:spPr>
          <a:xfrm>
            <a:off x="6498444" y="2369479"/>
            <a:ext cx="2753671" cy="1362797"/>
          </a:xfrm>
          <a:prstGeom prst="rect">
            <a:avLst/>
          </a:prstGeom>
        </p:spPr>
      </p:pic>
      <p:pic>
        <p:nvPicPr>
          <p:cNvPr id="7" name="Picture 6">
            <a:extLst>
              <a:ext uri="{FF2B5EF4-FFF2-40B4-BE49-F238E27FC236}">
                <a16:creationId xmlns:a16="http://schemas.microsoft.com/office/drawing/2014/main" id="{02FD2FF8-BAED-4535-BF45-D69E0E08D4B9}"/>
              </a:ext>
            </a:extLst>
          </p:cNvPr>
          <p:cNvPicPr>
            <a:picLocks noChangeAspect="1"/>
          </p:cNvPicPr>
          <p:nvPr/>
        </p:nvPicPr>
        <p:blipFill>
          <a:blip r:embed="rId7"/>
          <a:stretch>
            <a:fillRect/>
          </a:stretch>
        </p:blipFill>
        <p:spPr>
          <a:xfrm>
            <a:off x="2130356" y="5580218"/>
            <a:ext cx="3453321" cy="11805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11"/>
                                        </p:tgtEl>
                                        <p:attrNameLst>
                                          <p:attrName>style.visibility</p:attrName>
                                        </p:attrNameLst>
                                      </p:cBhvr>
                                      <p:to>
                                        <p:strVal val="visible"/>
                                      </p:to>
                                    </p:set>
                                    <p:anim calcmode="lin" valueType="num">
                                      <p:cBhvr additive="base">
                                        <p:cTn id="21" dur="500"/>
                                        <p:tgtEl>
                                          <p:spTgt spid="2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1"/>
          <p:cNvSpPr txBox="1">
            <a:spLocks noGrp="1"/>
          </p:cNvSpPr>
          <p:nvPr>
            <p:ph type="title"/>
          </p:nvPr>
        </p:nvSpPr>
        <p:spPr>
          <a:xfrm>
            <a:off x="838200" y="365125"/>
            <a:ext cx="9356678"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accent3"/>
              </a:buClr>
              <a:buSzPts val="3200"/>
              <a:buFont typeface="Helvetica Neue"/>
              <a:buNone/>
            </a:pPr>
            <a:r>
              <a:rPr lang="ar-LB" dirty="0"/>
              <a:t>مقدمة عن المعيار </a:t>
            </a:r>
            <a:r>
              <a:rPr lang="en-US" dirty="0"/>
              <a:t>25</a:t>
            </a:r>
            <a:endParaRPr dirty="0"/>
          </a:p>
        </p:txBody>
      </p:sp>
      <p:sp>
        <p:nvSpPr>
          <p:cNvPr id="221" name="Google Shape;221;p11"/>
          <p:cNvSpPr txBox="1">
            <a:spLocks noGrp="1"/>
          </p:cNvSpPr>
          <p:nvPr>
            <p:ph type="body" idx="1"/>
          </p:nvPr>
        </p:nvSpPr>
        <p:spPr>
          <a:xfrm>
            <a:off x="838200" y="1825625"/>
            <a:ext cx="11049000" cy="3636813"/>
          </a:xfrm>
          <a:prstGeom prst="rect">
            <a:avLst/>
          </a:prstGeom>
          <a:noFill/>
          <a:ln>
            <a:noFill/>
          </a:ln>
        </p:spPr>
        <p:txBody>
          <a:bodyPr spcFirstLastPara="1" wrap="square" lIns="91425" tIns="45700" rIns="91425" bIns="45700" anchor="t" anchorCtr="0">
            <a:normAutofit fontScale="92500" lnSpcReduction="20000"/>
          </a:bodyPr>
          <a:lstStyle/>
          <a:p>
            <a:pPr lvl="0" algn="r" rtl="1"/>
            <a:r>
              <a:rPr lang="ar-SA" dirty="0">
                <a:ea typeface="Calibri" panose="020F0502020204030204" pitchFamily="34" charset="0"/>
                <a:cs typeface="Simplified Arabic" panose="02020603050405020304" pitchFamily="18" charset="-78"/>
              </a:rPr>
              <a:t>احتياجات الأطفال المتشابكة </a:t>
            </a:r>
            <a:endParaRPr lang="ar-LB" dirty="0">
              <a:ea typeface="Calibri" panose="020F0502020204030204" pitchFamily="34" charset="0"/>
              <a:cs typeface="Simplified Arabic" panose="02020603050405020304" pitchFamily="18" charset="-78"/>
            </a:endParaRPr>
          </a:p>
          <a:p>
            <a:pPr lvl="0" algn="r" rtl="1"/>
            <a:r>
              <a:rPr lang="ar-SA" dirty="0">
                <a:ea typeface="Calibri" panose="020F0502020204030204" pitchFamily="34" charset="0"/>
                <a:cs typeface="Simplified Arabic" panose="02020603050405020304" pitchFamily="18" charset="-78"/>
              </a:rPr>
              <a:t>المسؤولية الجماعية </a:t>
            </a:r>
            <a:r>
              <a:rPr lang="ar-LB" dirty="0">
                <a:ea typeface="Calibri" panose="020F0502020204030204" pitchFamily="34" charset="0"/>
                <a:cs typeface="Simplified Arabic" panose="02020603050405020304" pitchFamily="18" charset="-78"/>
              </a:rPr>
              <a:t>= المكانة المركزية للحماية</a:t>
            </a:r>
          </a:p>
          <a:p>
            <a:pPr lvl="0" algn="r" rtl="1"/>
            <a:r>
              <a:rPr lang="ar-LB" dirty="0">
                <a:solidFill>
                  <a:schemeClr val="dk2"/>
                </a:solidFill>
              </a:rPr>
              <a:t>الأثر الأعلى جودة</a:t>
            </a:r>
          </a:p>
          <a:p>
            <a:pPr marL="50800" lvl="0" indent="0" algn="r" rtl="1">
              <a:buNone/>
            </a:pPr>
            <a:endParaRPr lang="ar-LB" dirty="0">
              <a:solidFill>
                <a:schemeClr val="dk2"/>
              </a:solidFill>
            </a:endParaRPr>
          </a:p>
          <a:p>
            <a:pPr algn="r" rtl="1"/>
            <a:r>
              <a:rPr lang="ar-LB" dirty="0">
                <a:solidFill>
                  <a:schemeClr val="dk2"/>
                </a:solidFill>
              </a:rPr>
              <a:t>الارتباط مع التسرب المدرسي، أو الانفصال العائلي أو عمالة الأطفال، أو الاستغلال أو العنف</a:t>
            </a:r>
          </a:p>
          <a:p>
            <a:pPr algn="r" rtl="1"/>
            <a:r>
              <a:rPr lang="ar-LB" dirty="0">
                <a:solidFill>
                  <a:schemeClr val="dk2"/>
                </a:solidFill>
              </a:rPr>
              <a:t>السكان وقابلية التعرض للأذى</a:t>
            </a:r>
          </a:p>
          <a:p>
            <a:pPr marL="50800" indent="0" algn="r" rtl="1">
              <a:buNone/>
            </a:pPr>
            <a:endParaRPr sz="2800" dirty="0">
              <a:solidFill>
                <a:schemeClr val="dk2"/>
              </a:solidFill>
            </a:endParaRPr>
          </a:p>
          <a:p>
            <a:pPr marL="457200" lvl="0" indent="-279400" algn="l" rtl="0">
              <a:lnSpc>
                <a:spcPct val="90000"/>
              </a:lnSpc>
              <a:spcBef>
                <a:spcPts val="0"/>
              </a:spcBef>
              <a:spcAft>
                <a:spcPts val="0"/>
              </a:spcAft>
              <a:buClr>
                <a:schemeClr val="accent3"/>
              </a:buClr>
              <a:buSzPts val="2800"/>
              <a:buNone/>
            </a:pPr>
            <a:endParaRPr dirty="0">
              <a:solidFill>
                <a:schemeClr val="dk2"/>
              </a:solidFill>
            </a:endParaRPr>
          </a:p>
          <a:p>
            <a:pPr marL="457200" lvl="0" indent="-228600" algn="l" rtl="0">
              <a:lnSpc>
                <a:spcPct val="90000"/>
              </a:lnSpc>
              <a:spcBef>
                <a:spcPts val="1000"/>
              </a:spcBef>
              <a:spcAft>
                <a:spcPts val="0"/>
              </a:spcAft>
              <a:buSzPts val="2800"/>
              <a:buNone/>
            </a:pPr>
            <a:r>
              <a:rPr lang="ar-LB" dirty="0"/>
              <a:t>أي مجموعات تواجه مخاطر حماية الطفل ومخاطر التغذية معًا؟</a:t>
            </a:r>
            <a:endParaRPr dirty="0"/>
          </a:p>
        </p:txBody>
      </p:sp>
      <p:pic>
        <p:nvPicPr>
          <p:cNvPr id="222" name="Google Shape;222;p11"/>
          <p:cNvPicPr preferRelativeResize="0"/>
          <p:nvPr/>
        </p:nvPicPr>
        <p:blipFill rotWithShape="1">
          <a:blip r:embed="rId3">
            <a:alphaModFix/>
          </a:blip>
          <a:srcRect/>
          <a:stretch/>
        </p:blipFill>
        <p:spPr>
          <a:xfrm>
            <a:off x="3698266" y="1395562"/>
            <a:ext cx="1563802" cy="928290"/>
          </a:xfrm>
          <a:prstGeom prst="rect">
            <a:avLst/>
          </a:prstGeom>
          <a:noFill/>
          <a:ln>
            <a:noFill/>
          </a:ln>
        </p:spPr>
      </p:pic>
      <p:pic>
        <p:nvPicPr>
          <p:cNvPr id="224" name="Google Shape;224;p11"/>
          <p:cNvPicPr preferRelativeResize="0"/>
          <p:nvPr/>
        </p:nvPicPr>
        <p:blipFill rotWithShape="1">
          <a:blip r:embed="rId4">
            <a:alphaModFix/>
          </a:blip>
          <a:srcRect/>
          <a:stretch/>
        </p:blipFill>
        <p:spPr>
          <a:xfrm>
            <a:off x="10940452" y="4869787"/>
            <a:ext cx="1251548" cy="1018950"/>
          </a:xfrm>
          <a:prstGeom prst="rect">
            <a:avLst/>
          </a:prstGeom>
          <a:noFill/>
          <a:ln>
            <a:noFill/>
          </a:ln>
        </p:spPr>
      </p:pic>
      <p:pic>
        <p:nvPicPr>
          <p:cNvPr id="7" name="Google Shape;223;p11">
            <a:extLst>
              <a:ext uri="{FF2B5EF4-FFF2-40B4-BE49-F238E27FC236}">
                <a16:creationId xmlns:a16="http://schemas.microsoft.com/office/drawing/2014/main" id="{F56F56D9-E0BE-4527-A0B0-53E6058DE6F9}"/>
              </a:ext>
            </a:extLst>
          </p:cNvPr>
          <p:cNvPicPr preferRelativeResize="0"/>
          <p:nvPr/>
        </p:nvPicPr>
        <p:blipFill rotWithShape="1">
          <a:blip r:embed="rId5">
            <a:alphaModFix/>
          </a:blip>
          <a:srcRect/>
          <a:stretch/>
        </p:blipFill>
        <p:spPr>
          <a:xfrm>
            <a:off x="593057" y="3434986"/>
            <a:ext cx="822336" cy="1197224"/>
          </a:xfrm>
          <a:prstGeom prst="rect">
            <a:avLst/>
          </a:prstGeom>
          <a:noFill/>
          <a:ln>
            <a:noFill/>
          </a:ln>
        </p:spPr>
      </p:pic>
      <p:grpSp>
        <p:nvGrpSpPr>
          <p:cNvPr id="8" name="Google Shape;224;p11">
            <a:extLst>
              <a:ext uri="{FF2B5EF4-FFF2-40B4-BE49-F238E27FC236}">
                <a16:creationId xmlns:a16="http://schemas.microsoft.com/office/drawing/2014/main" id="{D39191A3-24DF-49F9-9E58-3EED6673725B}"/>
              </a:ext>
            </a:extLst>
          </p:cNvPr>
          <p:cNvGrpSpPr/>
          <p:nvPr/>
        </p:nvGrpSpPr>
        <p:grpSpPr>
          <a:xfrm rot="2635041">
            <a:off x="223932" y="5172503"/>
            <a:ext cx="979340" cy="1040548"/>
            <a:chOff x="10883591" y="5571442"/>
            <a:chExt cx="979340" cy="1040548"/>
          </a:xfrm>
        </p:grpSpPr>
        <p:pic>
          <p:nvPicPr>
            <p:cNvPr id="9" name="Google Shape;225;p11">
              <a:extLst>
                <a:ext uri="{FF2B5EF4-FFF2-40B4-BE49-F238E27FC236}">
                  <a16:creationId xmlns:a16="http://schemas.microsoft.com/office/drawing/2014/main" id="{29511541-D295-46B6-AEBE-D077FE5D7484}"/>
                </a:ext>
              </a:extLst>
            </p:cNvPr>
            <p:cNvPicPr preferRelativeResize="0"/>
            <p:nvPr/>
          </p:nvPicPr>
          <p:blipFill rotWithShape="1">
            <a:blip r:embed="rId6">
              <a:alphaModFix/>
            </a:blip>
            <a:srcRect/>
            <a:stretch/>
          </p:blipFill>
          <p:spPr>
            <a:xfrm>
              <a:off x="10883591" y="5571442"/>
              <a:ext cx="979340" cy="1040548"/>
            </a:xfrm>
            <a:prstGeom prst="rect">
              <a:avLst/>
            </a:prstGeom>
            <a:noFill/>
            <a:ln>
              <a:noFill/>
            </a:ln>
          </p:spPr>
        </p:pic>
        <p:pic>
          <p:nvPicPr>
            <p:cNvPr id="10" name="Google Shape;226;p11" descr="Point d’interrogation">
              <a:extLst>
                <a:ext uri="{FF2B5EF4-FFF2-40B4-BE49-F238E27FC236}">
                  <a16:creationId xmlns:a16="http://schemas.microsoft.com/office/drawing/2014/main" id="{EE461CA9-CE30-4D6B-A79F-462D54A13204}"/>
                </a:ext>
              </a:extLst>
            </p:cNvPr>
            <p:cNvPicPr preferRelativeResize="0"/>
            <p:nvPr/>
          </p:nvPicPr>
          <p:blipFill rotWithShape="1">
            <a:blip r:embed="rId7">
              <a:alphaModFix/>
            </a:blip>
            <a:srcRect/>
            <a:stretch/>
          </p:blipFill>
          <p:spPr>
            <a:xfrm>
              <a:off x="11005748" y="5727562"/>
              <a:ext cx="735026" cy="735026"/>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1">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6"/>
          <p:cNvSpPr txBox="1">
            <a:spLocks noGrp="1"/>
          </p:cNvSpPr>
          <p:nvPr>
            <p:ph type="body" idx="1"/>
          </p:nvPr>
        </p:nvSpPr>
        <p:spPr>
          <a:xfrm>
            <a:off x="657733" y="377870"/>
            <a:ext cx="4746812" cy="2379387"/>
          </a:xfrm>
          <a:prstGeom prst="rect">
            <a:avLst/>
          </a:prstGeom>
          <a:noFill/>
          <a:ln>
            <a:noFill/>
          </a:ln>
        </p:spPr>
        <p:txBody>
          <a:bodyPr spcFirstLastPara="1" wrap="square" lIns="91425" tIns="45700" rIns="91425" bIns="45700" anchor="t" anchorCtr="0">
            <a:normAutofit/>
          </a:bodyPr>
          <a:lstStyle/>
          <a:p>
            <a:pPr marL="50800" lvl="0" indent="0" algn="ctr" rtl="1">
              <a:lnSpc>
                <a:spcPct val="90000"/>
              </a:lnSpc>
              <a:spcBef>
                <a:spcPts val="1000"/>
              </a:spcBef>
              <a:spcAft>
                <a:spcPts val="0"/>
              </a:spcAft>
              <a:buSzPts val="2800"/>
              <a:buNone/>
            </a:pPr>
            <a:r>
              <a:rPr lang="ar-LB" sz="3200" dirty="0">
                <a:solidFill>
                  <a:schemeClr val="dk2"/>
                </a:solidFill>
              </a:rPr>
              <a:t>المعيار </a:t>
            </a:r>
            <a:r>
              <a:rPr lang="en-US" sz="3200" dirty="0">
                <a:solidFill>
                  <a:schemeClr val="dk2"/>
                </a:solidFill>
              </a:rPr>
              <a:t>25</a:t>
            </a:r>
            <a:r>
              <a:rPr lang="ar-LB" sz="3200" dirty="0">
                <a:solidFill>
                  <a:schemeClr val="dk2"/>
                </a:solidFill>
              </a:rPr>
              <a:t>:</a:t>
            </a:r>
          </a:p>
          <a:p>
            <a:pPr marL="50800" indent="0" algn="ctr" rtl="1">
              <a:buNone/>
            </a:pPr>
            <a:r>
              <a:rPr lang="ar-LB" dirty="0"/>
              <a:t>"</a:t>
            </a:r>
            <a:r>
              <a:rPr lang="ar-SA" dirty="0"/>
              <a:t>يتمكن الأطفال ومقدّمو الرعاية لهم، خصوصًا النساء والفتيات الحوامل والمرضعات، من الوصول إلى خدمات تغذية آمنة وكافية وملائمة.</a:t>
            </a:r>
            <a:r>
              <a:rPr lang="ar-LB" dirty="0"/>
              <a:t>"</a:t>
            </a:r>
            <a:endParaRPr lang="en-US" dirty="0"/>
          </a:p>
          <a:p>
            <a:pPr marL="50800" lvl="0" indent="0" algn="ctr" rtl="1">
              <a:lnSpc>
                <a:spcPct val="90000"/>
              </a:lnSpc>
              <a:spcBef>
                <a:spcPts val="1000"/>
              </a:spcBef>
              <a:spcAft>
                <a:spcPts val="0"/>
              </a:spcAft>
              <a:buSzPts val="2800"/>
              <a:buNone/>
            </a:pPr>
            <a:endParaRPr sz="2400" dirty="0">
              <a:solidFill>
                <a:schemeClr val="dk2"/>
              </a:solidFill>
            </a:endParaRPr>
          </a:p>
        </p:txBody>
      </p:sp>
      <p:sp>
        <p:nvSpPr>
          <p:cNvPr id="231" name="Google Shape;231;p6"/>
          <p:cNvSpPr txBox="1">
            <a:spLocks noGrp="1"/>
          </p:cNvSpPr>
          <p:nvPr>
            <p:ph type="body" idx="2"/>
          </p:nvPr>
        </p:nvSpPr>
        <p:spPr>
          <a:xfrm>
            <a:off x="6234073" y="2151937"/>
            <a:ext cx="5679610" cy="3198723"/>
          </a:xfrm>
          <a:prstGeom prst="rect">
            <a:avLst/>
          </a:prstGeom>
          <a:noFill/>
          <a:ln>
            <a:noFill/>
          </a:ln>
        </p:spPr>
        <p:txBody>
          <a:bodyPr spcFirstLastPara="1" wrap="square" lIns="91425" tIns="45700" rIns="91425" bIns="45700" anchor="t" anchorCtr="0">
            <a:normAutofit fontScale="85000" lnSpcReduction="20000"/>
          </a:bodyPr>
          <a:lstStyle/>
          <a:p>
            <a:pPr marL="457200" lvl="0" indent="-406400" algn="r" rtl="1">
              <a:lnSpc>
                <a:spcPct val="90000"/>
              </a:lnSpc>
              <a:spcBef>
                <a:spcPts val="1000"/>
              </a:spcBef>
              <a:spcAft>
                <a:spcPts val="0"/>
              </a:spcAft>
              <a:buSzPts val="2800"/>
              <a:buChar char="•"/>
            </a:pPr>
            <a:r>
              <a:rPr lang="ar-LB" dirty="0"/>
              <a:t>تقييم المخاطر</a:t>
            </a:r>
          </a:p>
          <a:p>
            <a:pPr marL="457200" lvl="0" indent="-406400" algn="r" rtl="1">
              <a:lnSpc>
                <a:spcPct val="90000"/>
              </a:lnSpc>
              <a:spcBef>
                <a:spcPts val="1000"/>
              </a:spcBef>
              <a:spcAft>
                <a:spcPts val="0"/>
              </a:spcAft>
              <a:buSzPts val="2800"/>
              <a:buChar char="•"/>
            </a:pPr>
            <a:r>
              <a:rPr lang="ar-LB" dirty="0"/>
              <a:t>إدارة الحالات</a:t>
            </a:r>
          </a:p>
          <a:p>
            <a:pPr marL="457200" lvl="0" indent="-406400" algn="r" rtl="1">
              <a:lnSpc>
                <a:spcPct val="90000"/>
              </a:lnSpc>
              <a:spcBef>
                <a:spcPts val="1000"/>
              </a:spcBef>
              <a:spcAft>
                <a:spcPts val="0"/>
              </a:spcAft>
              <a:buSzPts val="2800"/>
              <a:buChar char="•"/>
            </a:pPr>
            <a:r>
              <a:rPr lang="ar-LB" dirty="0"/>
              <a:t>الدعم الشامل</a:t>
            </a:r>
          </a:p>
          <a:p>
            <a:pPr marL="457200" lvl="0" indent="-406400" algn="r" rtl="1">
              <a:lnSpc>
                <a:spcPct val="90000"/>
              </a:lnSpc>
              <a:spcBef>
                <a:spcPts val="1000"/>
              </a:spcBef>
              <a:spcAft>
                <a:spcPts val="0"/>
              </a:spcAft>
              <a:buSzPts val="2800"/>
              <a:buChar char="•"/>
            </a:pPr>
            <a:r>
              <a:rPr lang="ar-LB" dirty="0"/>
              <a:t>الرعاية الملائمة والحاضنة</a:t>
            </a:r>
          </a:p>
          <a:p>
            <a:pPr lvl="0" algn="r" rtl="1"/>
            <a:r>
              <a:rPr lang="ar-SA" dirty="0"/>
              <a:t>التغذية العلاجية أو التكميلية أو الشاملة، والتربية الوالدية الإيجابية</a:t>
            </a:r>
            <a:endParaRPr lang="ar-LB" dirty="0"/>
          </a:p>
          <a:p>
            <a:pPr lvl="0" algn="r" rtl="1"/>
            <a:r>
              <a:rPr lang="ar-SA" dirty="0"/>
              <a:t>مساحات متعددة الاستخدامات</a:t>
            </a:r>
            <a:endParaRPr lang="ar-LB" dirty="0"/>
          </a:p>
          <a:p>
            <a:pPr lvl="0" algn="r" rtl="1"/>
            <a:r>
              <a:rPr lang="ar-LB" dirty="0"/>
              <a:t>الإحالة إلى الخدمات الملائمة المتعددة القطاعات  </a:t>
            </a:r>
          </a:p>
        </p:txBody>
      </p:sp>
      <p:sp>
        <p:nvSpPr>
          <p:cNvPr id="232" name="Google Shape;232;p6"/>
          <p:cNvSpPr txBox="1">
            <a:spLocks noGrp="1"/>
          </p:cNvSpPr>
          <p:nvPr>
            <p:ph type="title"/>
          </p:nvPr>
        </p:nvSpPr>
        <p:spPr>
          <a:xfrm>
            <a:off x="6372148" y="1269009"/>
            <a:ext cx="4289977"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SzPts val="4400"/>
              <a:buNone/>
            </a:pPr>
            <a:r>
              <a:rPr lang="ar-LB" sz="3200" dirty="0"/>
              <a:t>الإجراءات المشتركة</a:t>
            </a:r>
            <a:endParaRPr sz="3200" dirty="0"/>
          </a:p>
        </p:txBody>
      </p:sp>
      <p:pic>
        <p:nvPicPr>
          <p:cNvPr id="238" name="Google Shape;238;p6"/>
          <p:cNvPicPr preferRelativeResize="0"/>
          <p:nvPr/>
        </p:nvPicPr>
        <p:blipFill rotWithShape="1">
          <a:blip r:embed="rId3">
            <a:alphaModFix/>
          </a:blip>
          <a:srcRect/>
          <a:stretch/>
        </p:blipFill>
        <p:spPr>
          <a:xfrm>
            <a:off x="7257873" y="301715"/>
            <a:ext cx="1816005" cy="1110056"/>
          </a:xfrm>
          <a:prstGeom prst="rect">
            <a:avLst/>
          </a:prstGeom>
          <a:noFill/>
          <a:ln>
            <a:noFill/>
          </a:ln>
        </p:spPr>
      </p:pic>
      <p:pic>
        <p:nvPicPr>
          <p:cNvPr id="240" name="Google Shape;240;p6"/>
          <p:cNvPicPr preferRelativeResize="0"/>
          <p:nvPr/>
        </p:nvPicPr>
        <p:blipFill rotWithShape="1">
          <a:blip r:embed="rId4">
            <a:alphaModFix/>
          </a:blip>
          <a:srcRect/>
          <a:stretch/>
        </p:blipFill>
        <p:spPr>
          <a:xfrm>
            <a:off x="657733" y="5839050"/>
            <a:ext cx="1251548" cy="1018950"/>
          </a:xfrm>
          <a:prstGeom prst="rect">
            <a:avLst/>
          </a:prstGeom>
          <a:noFill/>
          <a:ln>
            <a:noFill/>
          </a:ln>
        </p:spPr>
      </p:pic>
      <p:pic>
        <p:nvPicPr>
          <p:cNvPr id="13" name="Picture 12">
            <a:extLst>
              <a:ext uri="{FF2B5EF4-FFF2-40B4-BE49-F238E27FC236}">
                <a16:creationId xmlns:a16="http://schemas.microsoft.com/office/drawing/2014/main" id="{67B3159B-5DD9-4E15-8E54-665573265861}"/>
              </a:ext>
            </a:extLst>
          </p:cNvPr>
          <p:cNvPicPr>
            <a:picLocks noChangeAspect="1"/>
          </p:cNvPicPr>
          <p:nvPr/>
        </p:nvPicPr>
        <p:blipFill>
          <a:blip r:embed="rId5"/>
          <a:srcRect/>
          <a:stretch/>
        </p:blipFill>
        <p:spPr>
          <a:xfrm>
            <a:off x="2138733" y="3038447"/>
            <a:ext cx="1784811" cy="24659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1">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1">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57"/>
          <p:cNvSpPr txBox="1">
            <a:spLocks noGrp="1"/>
          </p:cNvSpPr>
          <p:nvPr>
            <p:ph type="title"/>
          </p:nvPr>
        </p:nvSpPr>
        <p:spPr>
          <a:xfrm>
            <a:off x="1435174" y="165489"/>
            <a:ext cx="52578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ct val="111111"/>
              <a:buNone/>
            </a:pPr>
            <a:r>
              <a:rPr lang="ar-LB" dirty="0"/>
              <a:t>تدخلات الاستجابة المتكاملة</a:t>
            </a:r>
            <a:endParaRPr dirty="0"/>
          </a:p>
        </p:txBody>
      </p:sp>
      <p:sp>
        <p:nvSpPr>
          <p:cNvPr id="247" name="Google Shape;247;p57"/>
          <p:cNvSpPr txBox="1">
            <a:spLocks noGrp="1"/>
          </p:cNvSpPr>
          <p:nvPr>
            <p:ph type="body" idx="1"/>
          </p:nvPr>
        </p:nvSpPr>
        <p:spPr>
          <a:xfrm>
            <a:off x="838200" y="1825625"/>
            <a:ext cx="5181600" cy="2746375"/>
          </a:xfrm>
          <a:prstGeom prst="rect">
            <a:avLst/>
          </a:prstGeom>
          <a:noFill/>
          <a:ln>
            <a:noFill/>
          </a:ln>
        </p:spPr>
        <p:txBody>
          <a:bodyPr spcFirstLastPara="1" wrap="square" lIns="91425" tIns="45700" rIns="91425" bIns="45700" anchor="t" anchorCtr="0">
            <a:normAutofit/>
          </a:bodyPr>
          <a:lstStyle/>
          <a:p>
            <a:pPr marL="457200" lvl="0" indent="-406400" algn="r" rtl="1">
              <a:lnSpc>
                <a:spcPct val="90000"/>
              </a:lnSpc>
              <a:spcBef>
                <a:spcPts val="1000"/>
              </a:spcBef>
              <a:spcAft>
                <a:spcPts val="0"/>
              </a:spcAft>
              <a:buSzPts val="2800"/>
              <a:buFont typeface="Arial"/>
              <a:buChar char="•"/>
            </a:pPr>
            <a:r>
              <a:rPr lang="ar-LB" dirty="0"/>
              <a:t>تعبئة المجتمع</a:t>
            </a:r>
          </a:p>
          <a:p>
            <a:pPr marL="457200" lvl="0" indent="-406400" algn="r" rtl="1">
              <a:lnSpc>
                <a:spcPct val="90000"/>
              </a:lnSpc>
              <a:spcBef>
                <a:spcPts val="1000"/>
              </a:spcBef>
              <a:spcAft>
                <a:spcPts val="0"/>
              </a:spcAft>
              <a:buSzPts val="2800"/>
              <a:buFont typeface="Arial"/>
              <a:buChar char="•"/>
            </a:pPr>
            <a:r>
              <a:rPr lang="ar-SA" dirty="0">
                <a:solidFill>
                  <a:srgbClr val="000000"/>
                </a:solidFill>
                <a:effectLst/>
                <a:ea typeface="Calibri" panose="020F0502020204030204" pitchFamily="34" charset="0"/>
                <a:cs typeface="Simplified Arabic" panose="02020603050405020304" pitchFamily="18" charset="-78"/>
              </a:rPr>
              <a:t>مجموعات دعم من أمّ إلى أمّ</a:t>
            </a:r>
            <a:endParaRPr lang="ar-LB" dirty="0">
              <a:solidFill>
                <a:srgbClr val="000000"/>
              </a:solidFill>
              <a:effectLst/>
              <a:ea typeface="Calibri" panose="020F0502020204030204" pitchFamily="34" charset="0"/>
              <a:cs typeface="Simplified Arabic" panose="02020603050405020304" pitchFamily="18" charset="-78"/>
            </a:endParaRPr>
          </a:p>
          <a:p>
            <a:pPr marL="457200" lvl="0" indent="-406400" algn="r" rtl="1">
              <a:lnSpc>
                <a:spcPct val="90000"/>
              </a:lnSpc>
              <a:spcBef>
                <a:spcPts val="1000"/>
              </a:spcBef>
              <a:spcAft>
                <a:spcPts val="0"/>
              </a:spcAft>
              <a:buSzPts val="2800"/>
              <a:buFont typeface="Arial"/>
              <a:buChar char="•"/>
            </a:pPr>
            <a:r>
              <a:rPr lang="ar-SA" dirty="0">
                <a:solidFill>
                  <a:srgbClr val="000000"/>
                </a:solidFill>
                <a:effectLst/>
                <a:ea typeface="Calibri" panose="020F0502020204030204" pitchFamily="34" charset="0"/>
                <a:cs typeface="Simplified Arabic" panose="02020603050405020304" pitchFamily="18" charset="-78"/>
              </a:rPr>
              <a:t>أنشطة التحفيز النفسي الاجتماعي</a:t>
            </a:r>
            <a:endParaRPr lang="ar-LB" dirty="0">
              <a:solidFill>
                <a:srgbClr val="000000"/>
              </a:solidFill>
              <a:ea typeface="Calibri" panose="020F0502020204030204" pitchFamily="34" charset="0"/>
              <a:cs typeface="Simplified Arabic" panose="02020603050405020304" pitchFamily="18" charset="-78"/>
            </a:endParaRPr>
          </a:p>
          <a:p>
            <a:pPr marL="457200" lvl="0" indent="-406400" algn="r" rtl="1">
              <a:lnSpc>
                <a:spcPct val="90000"/>
              </a:lnSpc>
              <a:spcBef>
                <a:spcPts val="1000"/>
              </a:spcBef>
              <a:spcAft>
                <a:spcPts val="0"/>
              </a:spcAft>
              <a:buSzPts val="2800"/>
              <a:buFont typeface="Arial"/>
              <a:buChar char="•"/>
            </a:pPr>
            <a:r>
              <a:rPr lang="ar-SA" dirty="0">
                <a:solidFill>
                  <a:srgbClr val="000000"/>
                </a:solidFill>
                <a:effectLst/>
                <a:ea typeface="Calibri" panose="020F0502020204030204" pitchFamily="34" charset="0"/>
                <a:cs typeface="Simplified Arabic" panose="02020603050405020304" pitchFamily="18" charset="-78"/>
              </a:rPr>
              <a:t>برامج توعية حول تغذية الرضع</a:t>
            </a:r>
            <a:endParaRPr dirty="0"/>
          </a:p>
          <a:p>
            <a:pPr marL="457200" lvl="0" indent="-228600" algn="l" rtl="0">
              <a:lnSpc>
                <a:spcPct val="90000"/>
              </a:lnSpc>
              <a:spcBef>
                <a:spcPts val="1000"/>
              </a:spcBef>
              <a:spcAft>
                <a:spcPts val="0"/>
              </a:spcAft>
              <a:buSzPts val="2800"/>
              <a:buNone/>
            </a:pPr>
            <a:endParaRPr dirty="0"/>
          </a:p>
        </p:txBody>
      </p:sp>
      <p:sp>
        <p:nvSpPr>
          <p:cNvPr id="248" name="Google Shape;248;p57"/>
          <p:cNvSpPr txBox="1">
            <a:spLocks noGrp="1"/>
          </p:cNvSpPr>
          <p:nvPr>
            <p:ph type="body" idx="2"/>
          </p:nvPr>
        </p:nvSpPr>
        <p:spPr>
          <a:xfrm>
            <a:off x="7726680" y="2506662"/>
            <a:ext cx="4183380" cy="4351338"/>
          </a:xfrm>
          <a:prstGeom prst="rect">
            <a:avLst/>
          </a:prstGeom>
          <a:noFill/>
          <a:ln>
            <a:noFill/>
          </a:ln>
        </p:spPr>
        <p:txBody>
          <a:bodyPr spcFirstLastPara="1" wrap="square" lIns="91425" tIns="45700" rIns="91425" bIns="45700" anchor="t" anchorCtr="0">
            <a:normAutofit/>
          </a:bodyPr>
          <a:lstStyle/>
          <a:p>
            <a:pPr marL="457200" lvl="0" indent="-406400" algn="r" rtl="1">
              <a:lnSpc>
                <a:spcPct val="90000"/>
              </a:lnSpc>
              <a:spcBef>
                <a:spcPts val="1000"/>
              </a:spcBef>
              <a:spcAft>
                <a:spcPts val="0"/>
              </a:spcAft>
              <a:buSzPts val="2800"/>
              <a:buChar char="•"/>
            </a:pPr>
            <a:r>
              <a:rPr lang="ar-LB" dirty="0"/>
              <a:t>التوعية</a:t>
            </a:r>
            <a:endParaRPr dirty="0"/>
          </a:p>
          <a:p>
            <a:pPr marL="457200" lvl="0" indent="-406400" algn="r" rtl="1">
              <a:lnSpc>
                <a:spcPct val="90000"/>
              </a:lnSpc>
              <a:spcBef>
                <a:spcPts val="1000"/>
              </a:spcBef>
              <a:spcAft>
                <a:spcPts val="0"/>
              </a:spcAft>
              <a:buSzPts val="2800"/>
              <a:buChar char="•"/>
            </a:pPr>
            <a:r>
              <a:rPr lang="ar-LB" dirty="0"/>
              <a:t>التدريب</a:t>
            </a:r>
            <a:endParaRPr dirty="0"/>
          </a:p>
          <a:p>
            <a:pPr marL="457200" lvl="0" indent="-406400" algn="r" rtl="1">
              <a:lnSpc>
                <a:spcPct val="90000"/>
              </a:lnSpc>
              <a:spcBef>
                <a:spcPts val="1000"/>
              </a:spcBef>
              <a:spcAft>
                <a:spcPts val="0"/>
              </a:spcAft>
              <a:buSzPts val="2800"/>
              <a:buChar char="•"/>
            </a:pPr>
            <a:r>
              <a:rPr lang="ar-SA" dirty="0">
                <a:solidFill>
                  <a:srgbClr val="000000"/>
                </a:solidFill>
                <a:effectLst/>
                <a:ea typeface="Calibri" panose="020F0502020204030204" pitchFamily="34" charset="0"/>
                <a:cs typeface="Simplified Arabic" panose="02020603050405020304" pitchFamily="18" charset="-78"/>
              </a:rPr>
              <a:t>آليات </a:t>
            </a:r>
            <a:r>
              <a:rPr lang="ar-LB" dirty="0">
                <a:solidFill>
                  <a:srgbClr val="000000"/>
                </a:solidFill>
                <a:effectLst/>
                <a:ea typeface="Calibri" panose="020F0502020204030204" pitchFamily="34" charset="0"/>
                <a:cs typeface="Simplified Arabic" panose="02020603050405020304" pitchFamily="18" charset="-78"/>
              </a:rPr>
              <a:t>إبلاغ وتغذية راجعة </a:t>
            </a:r>
            <a:r>
              <a:rPr lang="ar-SA" dirty="0">
                <a:solidFill>
                  <a:srgbClr val="000000"/>
                </a:solidFill>
                <a:effectLst/>
                <a:ea typeface="Calibri" panose="020F0502020204030204" pitchFamily="34" charset="0"/>
                <a:cs typeface="Simplified Arabic" panose="02020603050405020304" pitchFamily="18" charset="-78"/>
              </a:rPr>
              <a:t>صديقة للطفل </a:t>
            </a:r>
            <a:r>
              <a:rPr lang="ar-LB" dirty="0">
                <a:solidFill>
                  <a:srgbClr val="000000"/>
                </a:solidFill>
                <a:effectLst/>
                <a:ea typeface="Calibri" panose="020F0502020204030204" pitchFamily="34" charset="0"/>
                <a:cs typeface="Simplified Arabic" panose="02020603050405020304" pitchFamily="18" charset="-78"/>
              </a:rPr>
              <a:t>وميسرة وسرية</a:t>
            </a:r>
            <a:endParaRPr lang="ar-LB" dirty="0">
              <a:solidFill>
                <a:srgbClr val="000000"/>
              </a:solidFill>
              <a:ea typeface="Calibri" panose="020F0502020204030204" pitchFamily="34" charset="0"/>
              <a:cs typeface="Simplified Arabic" panose="02020603050405020304" pitchFamily="18" charset="-78"/>
            </a:endParaRPr>
          </a:p>
          <a:p>
            <a:pPr marL="457200" lvl="0" indent="-406400" algn="r" rtl="1">
              <a:lnSpc>
                <a:spcPct val="90000"/>
              </a:lnSpc>
              <a:spcBef>
                <a:spcPts val="1000"/>
              </a:spcBef>
              <a:spcAft>
                <a:spcPts val="0"/>
              </a:spcAft>
              <a:buSzPts val="2800"/>
              <a:buChar char="•"/>
            </a:pPr>
            <a:r>
              <a:rPr lang="ar-LB" dirty="0"/>
              <a:t>صون الطفل</a:t>
            </a:r>
            <a:endParaRPr dirty="0"/>
          </a:p>
          <a:p>
            <a:pPr marL="457200" lvl="0" indent="-228600" algn="r" rtl="1">
              <a:lnSpc>
                <a:spcPct val="90000"/>
              </a:lnSpc>
              <a:spcBef>
                <a:spcPts val="1000"/>
              </a:spcBef>
              <a:spcAft>
                <a:spcPts val="0"/>
              </a:spcAft>
              <a:buSzPts val="2800"/>
              <a:buNone/>
            </a:pPr>
            <a:endParaRPr dirty="0"/>
          </a:p>
        </p:txBody>
      </p:sp>
      <p:pic>
        <p:nvPicPr>
          <p:cNvPr id="249" name="Google Shape;249;p57"/>
          <p:cNvPicPr preferRelativeResize="0"/>
          <p:nvPr/>
        </p:nvPicPr>
        <p:blipFill rotWithShape="1">
          <a:blip r:embed="rId3">
            <a:alphaModFix/>
          </a:blip>
          <a:srcRect/>
          <a:stretch/>
        </p:blipFill>
        <p:spPr>
          <a:xfrm>
            <a:off x="11011171" y="5485114"/>
            <a:ext cx="685257" cy="961406"/>
          </a:xfrm>
          <a:prstGeom prst="rect">
            <a:avLst/>
          </a:prstGeom>
          <a:noFill/>
          <a:ln>
            <a:noFill/>
          </a:ln>
        </p:spPr>
      </p:pic>
      <p:pic>
        <p:nvPicPr>
          <p:cNvPr id="250" name="Google Shape;250;p57"/>
          <p:cNvPicPr preferRelativeResize="0"/>
          <p:nvPr/>
        </p:nvPicPr>
        <p:blipFill rotWithShape="1">
          <a:blip r:embed="rId4">
            <a:alphaModFix/>
          </a:blip>
          <a:srcRect/>
          <a:stretch/>
        </p:blipFill>
        <p:spPr>
          <a:xfrm>
            <a:off x="0" y="5524051"/>
            <a:ext cx="1435174" cy="116846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7518172" y="147914"/>
            <a:ext cx="3675829" cy="1325563"/>
          </a:xfrm>
        </p:spPr>
        <p:txBody>
          <a:bodyPr rtlCol="1"/>
          <a:lstStyle/>
          <a:p>
            <a:pPr rtl="1"/>
            <a:r>
              <a:rPr lang="ar" dirty="0"/>
              <a:t>أمثلة من المنطقة</a:t>
            </a:r>
          </a:p>
        </p:txBody>
      </p:sp>
      <p:sp>
        <p:nvSpPr>
          <p:cNvPr id="3" name="TextBox 2">
            <a:extLst>
              <a:ext uri="{FF2B5EF4-FFF2-40B4-BE49-F238E27FC236}">
                <a16:creationId xmlns:a16="http://schemas.microsoft.com/office/drawing/2014/main" id="{9752340E-A3E7-AB4C-BA0B-7E84A308FB1E}"/>
              </a:ext>
            </a:extLst>
          </p:cNvPr>
          <p:cNvSpPr txBox="1"/>
          <p:nvPr/>
        </p:nvSpPr>
        <p:spPr>
          <a:xfrm>
            <a:off x="4519890" y="4115301"/>
            <a:ext cx="2998283"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25</a:t>
            </a:r>
            <a:endParaRPr lang="en-US" dirty="0"/>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098" name="Picture 2" descr="Indonesia outline map vector illustration">
            <a:extLst>
              <a:ext uri="{FF2B5EF4-FFF2-40B4-BE49-F238E27FC236}">
                <a16:creationId xmlns:a16="http://schemas.microsoft.com/office/drawing/2014/main" id="{6B39CE52-5A3E-C846-8C42-7FB5C81992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43" b="14100"/>
          <a:stretch/>
        </p:blipFill>
        <p:spPr bwMode="auto">
          <a:xfrm>
            <a:off x="8114210" y="1956428"/>
            <a:ext cx="3344092" cy="13728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F4B64C4-5BF2-AE41-AF73-C3A91C2237FD}"/>
              </a:ext>
            </a:extLst>
          </p:cNvPr>
          <p:cNvSpPr txBox="1"/>
          <p:nvPr/>
        </p:nvSpPr>
        <p:spPr>
          <a:xfrm>
            <a:off x="7766074" y="3804819"/>
            <a:ext cx="4153989"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25</a:t>
            </a:r>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102" name="Picture 6" descr="Nepal Map Outline Png #1438897 - PNG Images - PNGio">
            <a:extLst>
              <a:ext uri="{FF2B5EF4-FFF2-40B4-BE49-F238E27FC236}">
                <a16:creationId xmlns:a16="http://schemas.microsoft.com/office/drawing/2014/main" id="{51F77D7A-9812-1B49-A2DE-3B2CA1819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37" y="1711264"/>
            <a:ext cx="3235962" cy="16179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A1A334-6B7B-4644-A374-008FFE228989}"/>
              </a:ext>
            </a:extLst>
          </p:cNvPr>
          <p:cNvSpPr txBox="1"/>
          <p:nvPr/>
        </p:nvSpPr>
        <p:spPr>
          <a:xfrm>
            <a:off x="566421" y="3429000"/>
            <a:ext cx="3457668"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25</a:t>
            </a:r>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104" name="Picture 8" descr="Outline Map of Myanmar | Free Vector Maps">
            <a:extLst>
              <a:ext uri="{FF2B5EF4-FFF2-40B4-BE49-F238E27FC236}">
                <a16:creationId xmlns:a16="http://schemas.microsoft.com/office/drawing/2014/main" id="{E53636B5-7DFF-A642-8E1C-805CAF37BD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619" r="22095"/>
          <a:stretch/>
        </p:blipFill>
        <p:spPr bwMode="auto">
          <a:xfrm>
            <a:off x="5134563" y="1217419"/>
            <a:ext cx="2135710" cy="2845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199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7819731" cy="1325563"/>
          </a:xfrm>
          <a:prstGeom prst="rect">
            <a:avLst/>
          </a:prstGeom>
          <a:noFill/>
          <a:ln>
            <a:noFill/>
          </a:ln>
        </p:spPr>
        <p:txBody>
          <a:bodyPr spcFirstLastPara="1" wrap="square" lIns="91425" tIns="45700" rIns="91425" bIns="45700" rtlCol="1" anchor="ctr" anchorCtr="0">
            <a:normAutofit/>
          </a:bodyPr>
          <a:lstStyle/>
          <a:p>
            <a:pPr marL="0" lvl="0" indent="0" rtl="1">
              <a:lnSpc>
                <a:spcPct val="90000"/>
              </a:lnSpc>
              <a:spcBef>
                <a:spcPts val="0"/>
              </a:spcBef>
              <a:spcAft>
                <a:spcPts val="0"/>
              </a:spcAft>
              <a:buClr>
                <a:schemeClr val="accent4"/>
              </a:buClr>
              <a:buSzPts val="3600"/>
              <a:buFont typeface="Helvetica Neue"/>
              <a:buNone/>
            </a:pPr>
            <a:r>
              <a:rPr lang="ar" sz="4100" dirty="0"/>
              <a:t>هل تحتاجون إلى أكثر من النسخة الورقية؟</a:t>
            </a:r>
            <a:endParaRPr sz="4100" dirty="0"/>
          </a:p>
        </p:txBody>
      </p:sp>
      <p:sp>
        <p:nvSpPr>
          <p:cNvPr id="469" name="Google Shape;469;p25"/>
          <p:cNvSpPr txBox="1">
            <a:spLocks noGrp="1"/>
          </p:cNvSpPr>
          <p:nvPr>
            <p:ph sz="half" idx="1"/>
          </p:nvPr>
        </p:nvSpPr>
        <p:spPr>
          <a:xfrm>
            <a:off x="3814354" y="1367983"/>
            <a:ext cx="4686179" cy="5268792"/>
          </a:xfrm>
          <a:prstGeom prst="rect">
            <a:avLst/>
          </a:prstGeom>
          <a:noFill/>
          <a:ln>
            <a:noFill/>
          </a:ln>
        </p:spPr>
        <p:txBody>
          <a:bodyPr spcFirstLastPara="1" wrap="square" lIns="91425" tIns="45700" rIns="91425" bIns="45700" rtlCol="1" anchor="t" anchorCtr="0">
            <a:noAutofit/>
          </a:bodyPr>
          <a:lstStyle/>
          <a:p>
            <a:pPr marL="0" lvl="0" indent="0" algn="r" rtl="1">
              <a:spcAft>
                <a:spcPts val="1200"/>
              </a:spcAft>
              <a:buSzPts val="2800"/>
              <a:buNone/>
            </a:pPr>
            <a:r>
              <a:rPr lang="ar" sz="2400" dirty="0"/>
              <a:t>على موقع التحالف الإلكتروني</a:t>
            </a:r>
          </a:p>
          <a:p>
            <a:pPr marL="985838" lvl="1" indent="-312738" algn="r" rtl="1">
              <a:buFont typeface="Wingdings" pitchFamily="2" charset="2"/>
              <a:buChar char="Ø"/>
            </a:pPr>
            <a:r>
              <a:rPr lang="ar" sz="1600" dirty="0"/>
              <a:t>نسخة PDF</a:t>
            </a:r>
          </a:p>
          <a:p>
            <a:pPr marL="985838" lvl="1" indent="-312738" algn="r" rtl="1">
              <a:buFont typeface="Wingdings" pitchFamily="2" charset="2"/>
              <a:buChar char="Ø"/>
            </a:pPr>
            <a:r>
              <a:rPr lang="ar" sz="1600" dirty="0"/>
              <a:t>ملف مواد الإحاطة والتنفيذ </a:t>
            </a:r>
          </a:p>
          <a:p>
            <a:pPr marL="985838" lvl="1" indent="-312738" algn="r" rtl="1">
              <a:buFont typeface="Wingdings" pitchFamily="2" charset="2"/>
              <a:buChar char="Ø"/>
            </a:pPr>
            <a:r>
              <a:rPr lang="ar" sz="1600" dirty="0"/>
              <a:t>ملخّص من 25 صفحة </a:t>
            </a:r>
          </a:p>
          <a:p>
            <a:pPr marL="985838" lvl="1" indent="-312738" algn="r" rtl="1">
              <a:buFont typeface="Wingdings" pitchFamily="2" charset="2"/>
              <a:buChar char="Ø"/>
            </a:pPr>
            <a:r>
              <a:rPr lang="ar" sz="1600" dirty="0"/>
              <a:t>دورة تدريبية إلكترونية </a:t>
            </a:r>
          </a:p>
          <a:p>
            <a:pPr marL="985838" lvl="1" indent="-312738" algn="r" rtl="1">
              <a:buFont typeface="Wingdings" pitchFamily="2" charset="2"/>
              <a:buChar char="Ø"/>
            </a:pPr>
            <a:r>
              <a:rPr lang="ar" sz="1600" dirty="0"/>
              <a:t>أفلام فيديو على قناة يوتيوب</a:t>
            </a:r>
          </a:p>
          <a:p>
            <a:pPr marL="985838" lvl="1" indent="-312738" algn="r" rtl="1">
              <a:buFont typeface="Wingdings" pitchFamily="2" charset="2"/>
              <a:buChar char="Ø"/>
            </a:pPr>
            <a:r>
              <a:rPr lang="ar" sz="1600" dirty="0"/>
              <a:t>معرض للمعايير مع رسومات</a:t>
            </a:r>
          </a:p>
          <a:p>
            <a:pPr marL="9525" lvl="1" indent="0" algn="r" rtl="1">
              <a:spcBef>
                <a:spcPts val="1200"/>
              </a:spcBef>
              <a:buNone/>
              <a:tabLst>
                <a:tab pos="703263" algn="l"/>
              </a:tabLst>
            </a:pPr>
            <a:r>
              <a:rPr lang="ar" sz="2000" dirty="0">
                <a:solidFill>
                  <a:srgbClr val="00B0F0"/>
                </a:solidFill>
              </a:rPr>
              <a:t>	👉</a:t>
            </a:r>
            <a:r>
              <a:rPr lang="ar" sz="1600" dirty="0">
                <a:solidFill>
                  <a:srgbClr val="00B0F0"/>
                </a:solidFill>
              </a:rPr>
              <a:t>  </a:t>
            </a:r>
            <a:r>
              <a:rPr lang="ar" sz="1600" dirty="0">
                <a:solidFill>
                  <a:srgbClr val="00B0F0"/>
                </a:solidFill>
                <a:hlinkClick r:id="rId3"/>
              </a:rPr>
              <a:t>  www.AllianceCPHA.org</a:t>
            </a:r>
            <a:endParaRPr lang="en-GB" sz="1600" dirty="0">
              <a:solidFill>
                <a:srgbClr val="00B0F0"/>
              </a:solidFill>
            </a:endParaRPr>
          </a:p>
          <a:p>
            <a:pPr marL="9525" lvl="1" indent="0" algn="r" rtl="1">
              <a:spcBef>
                <a:spcPts val="1200"/>
              </a:spcBef>
              <a:buNone/>
              <a:tabLst>
                <a:tab pos="703263" algn="l"/>
              </a:tabLst>
            </a:pPr>
            <a:r>
              <a:rPr lang="ar" sz="2400" dirty="0"/>
              <a:t>على الموقع الإلكتروني الخاص بشراكة المعايير الإنسانية  </a:t>
            </a:r>
          </a:p>
          <a:p>
            <a:pPr marL="985838" lvl="1" indent="-322263" algn="r" rtl="1">
              <a:buFont typeface="Wingdings" pitchFamily="2" charset="2"/>
              <a:buChar char="Ø"/>
            </a:pPr>
            <a:r>
              <a:rPr lang="ar" sz="1600" dirty="0"/>
              <a:t>نسخة تفاعلية على شبكة الإنترنت </a:t>
            </a:r>
          </a:p>
          <a:p>
            <a:pPr marL="985838" lvl="1" indent="-322263" algn="r" rtl="1">
              <a:buFont typeface="Wingdings" pitchFamily="2" charset="2"/>
              <a:buChar char="Ø"/>
            </a:pPr>
            <a:r>
              <a:rPr lang="ar" sz="1600" dirty="0"/>
              <a:t>تطبيق شراكة المعايير الإنسانية للهواتف المحمولة والحواسيب اللوحية </a:t>
            </a:r>
          </a:p>
          <a:p>
            <a:pPr marL="0" indent="0" algn="r" rtl="1">
              <a:spcBef>
                <a:spcPts val="1200"/>
              </a:spcBef>
              <a:buSzPts val="2800"/>
              <a:buNone/>
              <a:tabLst>
                <a:tab pos="663575" algn="l"/>
              </a:tabLst>
            </a:pPr>
            <a:r>
              <a:rPr lang="ar" sz="1600" dirty="0">
                <a:solidFill>
                  <a:srgbClr val="00B0F0"/>
                </a:solidFill>
              </a:rPr>
              <a:t>	👉  www.HumanitarianStandardsPartnership.org</a:t>
            </a:r>
          </a:p>
          <a:p>
            <a:pPr marL="0" lvl="0" indent="0" algn="r" rtl="1">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3" name="Image 2">
            <a:extLst>
              <a:ext uri="{FF2B5EF4-FFF2-40B4-BE49-F238E27FC236}">
                <a16:creationId xmlns:a16="http://schemas.microsoft.com/office/drawing/2014/main" id="{4AE5CEF8-D68C-FD4C-A186-358E3B7F23B1}"/>
              </a:ext>
            </a:extLst>
          </p:cNvPr>
          <p:cNvPicPr>
            <a:picLocks noChangeAspect="1"/>
          </p:cNvPicPr>
          <p:nvPr/>
        </p:nvPicPr>
        <p:blipFill>
          <a:blip r:embed="rId5"/>
          <a:srcRect/>
          <a:stretch/>
        </p:blipFill>
        <p:spPr>
          <a:xfrm>
            <a:off x="10389247" y="3298017"/>
            <a:ext cx="1364026" cy="1432731"/>
          </a:xfrm>
          <a:prstGeom prst="rect">
            <a:avLst/>
          </a:prstGeom>
        </p:spPr>
      </p:pic>
      <p:pic>
        <p:nvPicPr>
          <p:cNvPr id="5" name="Picture 4">
            <a:extLst>
              <a:ext uri="{FF2B5EF4-FFF2-40B4-BE49-F238E27FC236}">
                <a16:creationId xmlns:a16="http://schemas.microsoft.com/office/drawing/2014/main" id="{ED7B8625-3BDD-4120-A6F9-736C441A4A82}"/>
              </a:ext>
            </a:extLst>
          </p:cNvPr>
          <p:cNvPicPr>
            <a:picLocks noChangeAspect="1"/>
          </p:cNvPicPr>
          <p:nvPr/>
        </p:nvPicPr>
        <p:blipFill>
          <a:blip r:embed="rId6"/>
          <a:srcRect/>
          <a:stretch/>
        </p:blipFill>
        <p:spPr>
          <a:xfrm rot="1026612">
            <a:off x="904876" y="2072447"/>
            <a:ext cx="1809750" cy="2500378"/>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TotalTime>
  <Words>2349</Words>
  <Application>Microsoft Macintosh PowerPoint</Application>
  <PresentationFormat>Panorámica</PresentationFormat>
  <Paragraphs>193</Paragraphs>
  <Slides>9</Slides>
  <Notes>9</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9</vt:i4>
      </vt:variant>
    </vt:vector>
  </HeadingPairs>
  <TitlesOfParts>
    <vt:vector size="15" baseType="lpstr">
      <vt:lpstr>Arial</vt:lpstr>
      <vt:lpstr>Calibri</vt:lpstr>
      <vt:lpstr>Helvetica Neue</vt:lpstr>
      <vt:lpstr>Noto Sans Symbols</vt:lpstr>
      <vt:lpstr>Wingdings</vt:lpstr>
      <vt:lpstr>Office Theme</vt:lpstr>
      <vt:lpstr>المعايير الدنيا لحماية الطفل في العمل الإنساني  CPMS</vt:lpstr>
      <vt:lpstr>الهدف من المعايير </vt:lpstr>
      <vt:lpstr>Presentación de PowerPoint</vt:lpstr>
      <vt:lpstr>العمل معًا</vt:lpstr>
      <vt:lpstr>مقدمة عن المعيار 25</vt:lpstr>
      <vt:lpstr>الإجراءات المشتركة</vt:lpstr>
      <vt:lpstr>تدخلات الاستجابة المتكاملة</vt:lpstr>
      <vt:lpstr>أمثلة من المنطقة</vt:lpstr>
      <vt:lpstr>هل تحتاجون إلى أكثر من النسخة الورقية؟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Minimum Standards for Child Protection in Humanitarian Action  CPMS</dc:title>
  <dc:creator>Colleen Fitzgerald</dc:creator>
  <cp:lastModifiedBy>CPMS Comms</cp:lastModifiedBy>
  <cp:revision>10</cp:revision>
  <dcterms:created xsi:type="dcterms:W3CDTF">2017-12-20T18:51:03Z</dcterms:created>
  <dcterms:modified xsi:type="dcterms:W3CDTF">2023-01-20T12:09:34Z</dcterms:modified>
</cp:coreProperties>
</file>