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12"/>
  </p:notesMasterIdLst>
  <p:sldIdLst>
    <p:sldId id="257" r:id="rId3"/>
    <p:sldId id="298" r:id="rId4"/>
    <p:sldId id="259" r:id="rId5"/>
    <p:sldId id="262" r:id="rId6"/>
    <p:sldId id="263" r:id="rId7"/>
    <p:sldId id="264" r:id="rId8"/>
    <p:sldId id="260" r:id="rId9"/>
    <p:sldId id="296" r:id="rId10"/>
    <p:sldId id="297"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288" autoAdjust="0"/>
  </p:normalViewPr>
  <p:slideViewPr>
    <p:cSldViewPr snapToGrid="0">
      <p:cViewPr varScale="1">
        <p:scale>
          <a:sx n="53" d="100"/>
          <a:sy n="53" d="100"/>
        </p:scale>
        <p:origin x="11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88339-9119-4DDC-8172-F58188EF4832}" type="datetimeFigureOut">
              <a:rPr lang="fr-FR" smtClean="0"/>
              <a:t>06/12/2022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2865A-C9F4-4AC4-9AAE-8413D5A9F02D}" type="slidenum">
              <a:rPr lang="fr-FR" smtClean="0"/>
              <a:t>‹#›</a:t>
            </a:fld>
            <a:endParaRPr lang="fr-FR"/>
          </a:p>
        </p:txBody>
      </p:sp>
    </p:spTree>
    <p:extLst>
      <p:ext uri="{BB962C8B-B14F-4D97-AF65-F5344CB8AC3E}">
        <p14:creationId xmlns:p14="http://schemas.microsoft.com/office/powerpoint/2010/main" val="40809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h002_01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24</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Pilier 4 : Standards pour une collaboration accrue entre secteurs.</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51c3ce7f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51c3ce7f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fr-FR" dirty="0"/>
              <a:t>Le CPMS comporte une section complète consacrée au personnel de la protection de l'enfance qui travaille avec d'autres acteurs humanitaires et apprend d'eux pour améliorer la protection et le bien-être des enfants.</a:t>
            </a:r>
          </a:p>
          <a:p>
            <a:pPr marL="171450" marR="0" lvl="0" indent="-171450" algn="l" rtl="0">
              <a:lnSpc>
                <a:spcPct val="100000"/>
              </a:lnSpc>
              <a:spcBef>
                <a:spcPts val="0"/>
              </a:spcBef>
              <a:spcAft>
                <a:spcPts val="0"/>
              </a:spcAft>
              <a:buClr>
                <a:schemeClr val="dk1"/>
              </a:buClr>
              <a:buSzPts val="1200"/>
              <a:buFont typeface="Arial"/>
              <a:buChar char="•"/>
            </a:pPr>
            <a:endParaRPr lang="fr-FR" dirty="0"/>
          </a:p>
          <a:p>
            <a:pPr marL="171450" marR="0" lvl="0" indent="-171450" algn="l" rtl="0">
              <a:lnSpc>
                <a:spcPct val="100000"/>
              </a:lnSpc>
              <a:spcBef>
                <a:spcPts val="0"/>
              </a:spcBef>
              <a:spcAft>
                <a:spcPts val="0"/>
              </a:spcAft>
              <a:buClr>
                <a:schemeClr val="dk1"/>
              </a:buClr>
              <a:buSzPts val="1200"/>
              <a:buFont typeface="Arial"/>
              <a:buChar char="•"/>
            </a:pPr>
            <a:r>
              <a:rPr lang="fr-FR" dirty="0"/>
              <a:t>CLICK : Les approches multisectorielles reflètent les besoins interconnectés des enfants et soulignent la responsabilité collective de tous les acteurs humanitaires pour protéger les enfants et leurs familles. </a:t>
            </a:r>
          </a:p>
          <a:p>
            <a:pPr marL="171450" marR="0" lvl="0" indent="-171450" algn="l" rtl="0">
              <a:lnSpc>
                <a:spcPct val="100000"/>
              </a:lnSpc>
              <a:spcBef>
                <a:spcPts val="0"/>
              </a:spcBef>
              <a:spcAft>
                <a:spcPts val="0"/>
              </a:spcAft>
              <a:buClr>
                <a:schemeClr val="dk1"/>
              </a:buClr>
              <a:buSzPts val="1200"/>
              <a:buFont typeface="Arial"/>
              <a:buChar char="•"/>
            </a:pPr>
            <a:r>
              <a:rPr lang="fr-FR" dirty="0"/>
              <a:t>CLIC : les approches multisectorielles reflètent les besoins interconnectés des enfants et soulignent la responsabilité collective de tous les acteurs humanitaires pour protéger les enfants et leurs familles. Les risques liés à la protection des enfants sont étroitement liés au travail des acteurs humanitaires car leurs besoins relèvent de tous les secteurs. </a:t>
            </a:r>
          </a:p>
          <a:p>
            <a:pPr marL="171450" marR="0" lvl="0" indent="-171450" algn="l" rtl="0">
              <a:lnSpc>
                <a:spcPct val="100000"/>
              </a:lnSpc>
              <a:spcBef>
                <a:spcPts val="0"/>
              </a:spcBef>
              <a:spcAft>
                <a:spcPts val="0"/>
              </a:spcAft>
              <a:buClr>
                <a:schemeClr val="dk1"/>
              </a:buClr>
              <a:buSzPts val="1200"/>
              <a:buFont typeface="Arial"/>
              <a:buChar char="•"/>
            </a:pPr>
            <a:endParaRPr lang="fr-FR" dirty="0"/>
          </a:p>
          <a:p>
            <a:pPr marL="171450" marR="0" lvl="0" indent="-171450" algn="l" rtl="0">
              <a:lnSpc>
                <a:spcPct val="100000"/>
              </a:lnSpc>
              <a:spcBef>
                <a:spcPts val="0"/>
              </a:spcBef>
              <a:spcAft>
                <a:spcPts val="0"/>
              </a:spcAft>
              <a:buClr>
                <a:schemeClr val="dk1"/>
              </a:buClr>
              <a:buSzPts val="1200"/>
              <a:buFont typeface="Arial"/>
              <a:buChar char="•"/>
            </a:pPr>
            <a:r>
              <a:rPr lang="fr-FR" dirty="0"/>
              <a:t>CLIQUEZ : La programmation multisectorielle - qui inclut et prend en compte les considérations de protection de l'enfant (telles que les risques particuliers, les vulnérabilités, les stades de développement, etc.) peut être un moyen efficace d'obtenir des résultats réels et de meilleure qualité pour les deux / tous les secteurs.</a:t>
            </a:r>
          </a:p>
          <a:p>
            <a:pPr marL="171450" marR="0" lvl="0" indent="-171450" algn="l" rtl="0">
              <a:lnSpc>
                <a:spcPct val="100000"/>
              </a:lnSpc>
              <a:spcBef>
                <a:spcPts val="0"/>
              </a:spcBef>
              <a:spcAft>
                <a:spcPts val="0"/>
              </a:spcAft>
              <a:buClr>
                <a:schemeClr val="dk1"/>
              </a:buClr>
              <a:buSzPts val="1200"/>
              <a:buFont typeface="Arial"/>
              <a:buChar char="•"/>
            </a:pPr>
            <a:endParaRPr lang="fr-FR" dirty="0"/>
          </a:p>
          <a:p>
            <a:pPr marL="171450" marR="0" lvl="0" indent="-171450" algn="l" rtl="0">
              <a:lnSpc>
                <a:spcPct val="100000"/>
              </a:lnSpc>
              <a:spcBef>
                <a:spcPts val="0"/>
              </a:spcBef>
              <a:spcAft>
                <a:spcPts val="0"/>
              </a:spcAft>
              <a:buClr>
                <a:schemeClr val="dk1"/>
              </a:buClr>
              <a:buSzPts val="1200"/>
              <a:buFont typeface="Arial"/>
              <a:buChar char="•"/>
            </a:pPr>
            <a:r>
              <a:rPr lang="fr-FR" dirty="0"/>
              <a:t>CLIQUEZ : </a:t>
            </a:r>
            <a:r>
              <a:rPr lang="fr-FR" dirty="0" err="1"/>
              <a:t>Working</a:t>
            </a:r>
            <a:r>
              <a:rPr lang="fr-FR" dirty="0"/>
              <a:t> </a:t>
            </a:r>
            <a:r>
              <a:rPr lang="fr-FR" dirty="0" err="1"/>
              <a:t>Together</a:t>
            </a:r>
            <a:r>
              <a:rPr lang="fr-FR" dirty="0"/>
              <a:t> (Travailler Ensemble) est un cadre intersectoriel visant à promouvoir la protection et le bien-être des enfants à l'aide de normes humanitaires. Il a été créé par un processus consultatif à grande échelle, et est mis à jour tous les 6 mois. Actuellement, les secteurs prioritaires sont : la santé, l'éducation, la sécurité alimentaire, la coordination et la gestion des camps.</a:t>
            </a:r>
          </a:p>
          <a:p>
            <a:pPr marL="171450" marR="0" lvl="0" indent="-171450" algn="l" rtl="0">
              <a:lnSpc>
                <a:spcPct val="100000"/>
              </a:lnSpc>
              <a:spcBef>
                <a:spcPts val="0"/>
              </a:spcBef>
              <a:spcAft>
                <a:spcPts val="0"/>
              </a:spcAft>
              <a:buClr>
                <a:schemeClr val="dk1"/>
              </a:buClr>
              <a:buSzPts val="1200"/>
              <a:buFont typeface="Arial"/>
              <a:buChar char="•"/>
            </a:pPr>
            <a:r>
              <a:rPr lang="fr-FR" dirty="0"/>
              <a:t>CLIQUEZ : Consultez le microsite de l'initiative mondiale "</a:t>
            </a:r>
            <a:r>
              <a:rPr lang="fr-FR" dirty="0" err="1"/>
              <a:t>Working</a:t>
            </a:r>
            <a:r>
              <a:rPr lang="fr-FR" dirty="0"/>
              <a:t> </a:t>
            </a:r>
            <a:r>
              <a:rPr lang="fr-FR" dirty="0" err="1"/>
              <a:t>across</a:t>
            </a:r>
            <a:r>
              <a:rPr lang="fr-FR" dirty="0"/>
              <a:t> </a:t>
            </a:r>
            <a:r>
              <a:rPr lang="fr-FR" dirty="0" err="1"/>
              <a:t>Sectors</a:t>
            </a:r>
            <a:r>
              <a:rPr lang="fr-FR" dirty="0"/>
              <a:t>" et les dossiers de ressources spécifiques aux secteurs.</a:t>
            </a:r>
          </a:p>
          <a:p>
            <a:pPr marL="0" marR="0" lvl="0" indent="0" algn="l" rtl="0">
              <a:lnSpc>
                <a:spcPct val="100000"/>
              </a:lnSpc>
              <a:spcBef>
                <a:spcPts val="0"/>
              </a:spcBef>
              <a:spcAft>
                <a:spcPts val="0"/>
              </a:spcAft>
              <a:buClr>
                <a:schemeClr val="dk1"/>
              </a:buClr>
              <a:buSzPts val="1200"/>
              <a:buFont typeface="Arial"/>
              <a:buNone/>
            </a:pPr>
            <a:endParaRPr dirty="0"/>
          </a:p>
        </p:txBody>
      </p:sp>
      <p:sp>
        <p:nvSpPr>
          <p:cNvPr id="206" name="Google Shape;206;g1351c3ce7f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endParaRPr lang="en-US" dirty="0"/>
          </a:p>
          <a:p>
            <a:pPr marL="171450" marR="0" lvl="0" indent="-171450" algn="l" rtl="0">
              <a:lnSpc>
                <a:spcPct val="100000"/>
              </a:lnSpc>
              <a:spcBef>
                <a:spcPts val="0"/>
              </a:spcBef>
              <a:spcAft>
                <a:spcPts val="0"/>
              </a:spcAft>
              <a:buClr>
                <a:srgbClr val="000000"/>
              </a:buClr>
              <a:buSzPts val="1400"/>
              <a:buFont typeface="Arial"/>
              <a:buChar char="•"/>
            </a:pPr>
            <a:r>
              <a:rPr lang="fr-FR" b="0" dirty="0">
                <a:latin typeface="Arial"/>
                <a:ea typeface="Arial"/>
                <a:cs typeface="Arial"/>
                <a:sym typeface="Arial"/>
              </a:rPr>
              <a:t>Ce Standard fait partie du quatrième pilier des normes relatives au travail intersectoriel. </a:t>
            </a:r>
          </a:p>
          <a:p>
            <a:pPr marL="171450" marR="0" lvl="0" indent="-171450" algn="l" rtl="0">
              <a:lnSpc>
                <a:spcPct val="100000"/>
              </a:lnSpc>
              <a:spcBef>
                <a:spcPts val="0"/>
              </a:spcBef>
              <a:spcAft>
                <a:spcPts val="0"/>
              </a:spcAft>
              <a:buClr>
                <a:srgbClr val="000000"/>
              </a:buClr>
              <a:buSzPts val="1400"/>
              <a:buFont typeface="Arial"/>
              <a:buChar char="•"/>
            </a:pPr>
            <a:r>
              <a:rPr lang="fr-FR" b="0" dirty="0">
                <a:latin typeface="Arial"/>
                <a:ea typeface="Arial"/>
                <a:cs typeface="Arial"/>
                <a:sym typeface="Arial"/>
              </a:rPr>
              <a:t>Les approches multisectorielles reflètent les besoins interconnectés des enfants et soulignent la responsabilité collective de tous les acteurs humanitaires pour protéger les enfants et leurs familles. Les risques liés à la protection des enfants sont étroitement liés au travail des autres secteurs, car les enfants ont des besoins qui relèvent de tous les secteurs. </a:t>
            </a:r>
          </a:p>
          <a:p>
            <a:pPr marL="171450" marR="0" lvl="0" indent="-171450" algn="l" rtl="0">
              <a:lnSpc>
                <a:spcPct val="100000"/>
              </a:lnSpc>
              <a:spcBef>
                <a:spcPts val="0"/>
              </a:spcBef>
              <a:spcAft>
                <a:spcPts val="0"/>
              </a:spcAft>
              <a:buClr>
                <a:srgbClr val="000000"/>
              </a:buClr>
              <a:buSzPts val="1400"/>
              <a:buFont typeface="Arial"/>
              <a:buChar char="•"/>
            </a:pPr>
            <a:r>
              <a:rPr lang="fr-FR" b="0" dirty="0">
                <a:latin typeface="Arial"/>
                <a:ea typeface="Arial"/>
                <a:cs typeface="Arial"/>
                <a:sym typeface="Arial"/>
              </a:rPr>
              <a:t>Un moyen très efficace d'obtenir un impact réel et de meilleure qualité est la programmation multisectorielle qui inclut et prend en compte les considérations relatives à la protection de l'enfant (telles que les risques particuliers, les vulnérabilités, les stades de développement des enfants, etc.)</a:t>
            </a:r>
          </a:p>
          <a:p>
            <a:pPr marL="171450" marR="0" lvl="0" indent="-171450" algn="l" rtl="0">
              <a:lnSpc>
                <a:spcPct val="100000"/>
              </a:lnSpc>
              <a:spcBef>
                <a:spcPts val="0"/>
              </a:spcBef>
              <a:spcAft>
                <a:spcPts val="0"/>
              </a:spcAft>
              <a:buClr>
                <a:srgbClr val="000000"/>
              </a:buClr>
              <a:buSzPts val="1400"/>
              <a:buFont typeface="Arial"/>
              <a:buChar char="•"/>
            </a:pPr>
            <a:endParaRPr lang="fr-FR" b="0"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fr-FR" b="0" dirty="0">
                <a:latin typeface="Arial"/>
                <a:ea typeface="Arial"/>
                <a:cs typeface="Arial"/>
                <a:sym typeface="Arial"/>
              </a:rPr>
              <a:t>Soutenir la santé des enfants augmente les facteurs de protection des enfants, tandis que soutenir la protection des enfants peut, et doit, améliorer la santé physique et le bien-être des enfants.</a:t>
            </a:r>
          </a:p>
          <a:p>
            <a:pPr marL="171450" marR="0" lvl="0" indent="-171450" algn="l" rtl="0">
              <a:lnSpc>
                <a:spcPct val="100000"/>
              </a:lnSpc>
              <a:spcBef>
                <a:spcPts val="0"/>
              </a:spcBef>
              <a:spcAft>
                <a:spcPts val="0"/>
              </a:spcAft>
              <a:buClr>
                <a:srgbClr val="000000"/>
              </a:buClr>
              <a:buSzPts val="1400"/>
              <a:buFont typeface="Arial"/>
              <a:buChar char="•"/>
            </a:pPr>
            <a:r>
              <a:rPr lang="fr-FR" b="0" dirty="0">
                <a:latin typeface="Arial"/>
                <a:ea typeface="Arial"/>
                <a:cs typeface="Arial"/>
                <a:sym typeface="Arial"/>
              </a:rPr>
              <a:t>Une approche intégrée de la santé et de la protection de l'enfant doit être : Sûre ; Protectrice ; Inclusive ; Systématique ; Complémentaire ; Valable pour tous les secteurs ; et Participative.</a:t>
            </a:r>
          </a:p>
          <a:p>
            <a:pPr marL="171450" marR="0" lvl="0" indent="-171450" algn="l" rtl="0">
              <a:lnSpc>
                <a:spcPct val="100000"/>
              </a:lnSpc>
              <a:spcBef>
                <a:spcPts val="0"/>
              </a:spcBef>
              <a:spcAft>
                <a:spcPts val="0"/>
              </a:spcAft>
              <a:buClr>
                <a:srgbClr val="000000"/>
              </a:buClr>
              <a:buSzPts val="1400"/>
              <a:buFont typeface="Arial"/>
              <a:buChar char="•"/>
            </a:pPr>
            <a:r>
              <a:rPr lang="fr-FR" b="0" dirty="0">
                <a:latin typeface="Arial"/>
                <a:ea typeface="Arial"/>
                <a:cs typeface="Arial"/>
                <a:sym typeface="Arial"/>
              </a:rPr>
              <a:t>Une approche intégrée de la santé et de la protection de l'enfance doit inclure des systèmes de coordination pour permettre des mécanismes d'orientation, des protocoles sûrs et confidentiels et le partage d'informations entre les deux secteurs [🡪 l'icône de </a:t>
            </a:r>
            <a:r>
              <a:rPr lang="fr-FR" b="1" dirty="0">
                <a:latin typeface="Arial"/>
                <a:ea typeface="Arial"/>
                <a:cs typeface="Arial"/>
                <a:sym typeface="Arial"/>
              </a:rPr>
              <a:t>gestion de cas</a:t>
            </a:r>
            <a:r>
              <a:rPr lang="fr-FR" b="0" dirty="0">
                <a:latin typeface="Arial"/>
                <a:ea typeface="Arial"/>
                <a:cs typeface="Arial"/>
                <a:sym typeface="Arial"/>
              </a:rPr>
              <a:t>].</a:t>
            </a:r>
          </a:p>
          <a:p>
            <a:pPr marL="171450" marR="0" lvl="0" indent="-171450" algn="l" rtl="0">
              <a:lnSpc>
                <a:spcPct val="100000"/>
              </a:lnSpc>
              <a:spcBef>
                <a:spcPts val="0"/>
              </a:spcBef>
              <a:spcAft>
                <a:spcPts val="0"/>
              </a:spcAft>
              <a:buClr>
                <a:srgbClr val="000000"/>
              </a:buClr>
              <a:buSzPts val="1400"/>
              <a:buFont typeface="Arial"/>
              <a:buChar char="•"/>
            </a:pPr>
            <a:endParaRPr lang="fr-FR" b="0"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fr-FR" b="0" dirty="0">
                <a:latin typeface="Arial"/>
                <a:ea typeface="Arial"/>
                <a:cs typeface="Arial"/>
                <a:sym typeface="Arial"/>
              </a:rPr>
              <a:t>Icône : de nombreux liens avec </a:t>
            </a:r>
            <a:r>
              <a:rPr lang="fr-FR" b="1" dirty="0">
                <a:latin typeface="Arial"/>
                <a:ea typeface="Arial"/>
                <a:cs typeface="Arial"/>
                <a:sym typeface="Arial"/>
              </a:rPr>
              <a:t>la prévention</a:t>
            </a:r>
            <a:r>
              <a:rPr lang="fr-FR" b="0" dirty="0">
                <a:latin typeface="Arial"/>
                <a:ea typeface="Arial"/>
                <a:cs typeface="Arial"/>
                <a:sym typeface="Arial"/>
              </a:rPr>
              <a:t>, en incluant les préoccupations, les principes et les approches afin que les acteurs puissent correctement prévenir, identifier et/ou atténuer les cas de protection de l'enfance, et éviter la séparation des familles lors des orientations et des admissions. Cette norme est également particulièrement pertinente dans </a:t>
            </a:r>
            <a:r>
              <a:rPr lang="fr-FR" b="1" dirty="0">
                <a:latin typeface="Arial"/>
                <a:ea typeface="Arial"/>
                <a:cs typeface="Arial"/>
                <a:sym typeface="Arial"/>
              </a:rPr>
              <a:t>les épidémies de maladies infectieuses </a:t>
            </a:r>
            <a:r>
              <a:rPr lang="fr-FR" b="0" dirty="0">
                <a:latin typeface="Arial"/>
                <a:ea typeface="Arial"/>
                <a:cs typeface="Arial"/>
                <a:sym typeface="Arial"/>
              </a:rPr>
              <a:t>!</a:t>
            </a:r>
            <a:endParaRPr b="0" dirty="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b="0" dirty="0"/>
          </a:p>
          <a:p>
            <a:pPr marL="0" lvl="0" indent="0" algn="l" rtl="0">
              <a:lnSpc>
                <a:spcPct val="100000"/>
              </a:lnSpc>
              <a:spcBef>
                <a:spcPts val="0"/>
              </a:spcBef>
              <a:spcAft>
                <a:spcPts val="0"/>
              </a:spcAft>
              <a:buSzPts val="1400"/>
              <a:buFont typeface="Arial"/>
              <a:buNone/>
            </a:pPr>
            <a:endParaRPr dirty="0"/>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dirty="0"/>
              <a:t>Le Standard 24 stipule : "Tous les enfants ont accès à des services de santé protecteurs de qualité qui tiennent compte de leurs opinions, de leur âge et de leurs besoins en matière de développement." </a:t>
            </a:r>
            <a:endParaRPr dirty="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en-US" b="1" dirty="0" err="1">
                <a:latin typeface="Arial"/>
                <a:ea typeface="Arial"/>
                <a:cs typeface="Arial"/>
                <a:sym typeface="Arial"/>
              </a:rPr>
              <a:t>Sujet</a:t>
            </a:r>
            <a:r>
              <a:rPr lang="en-US" b="1" dirty="0">
                <a:latin typeface="Arial"/>
                <a:ea typeface="Arial"/>
                <a:cs typeface="Arial"/>
                <a:sym typeface="Arial"/>
              </a:rPr>
              <a:t> de Discussion : </a:t>
            </a:r>
            <a:r>
              <a:rPr lang="fr-FR" dirty="0"/>
              <a:t>Quels sont les enfants les plus vulnérables aux risques sanitaires ou qui rencontrent les plus grands obstacles pour accéder aux soins de santé ?</a:t>
            </a:r>
          </a:p>
          <a:p>
            <a:pPr marL="0" marR="0" lvl="0" indent="0" algn="l" rtl="0">
              <a:lnSpc>
                <a:spcPct val="100000"/>
              </a:lnSpc>
              <a:spcBef>
                <a:spcPts val="0"/>
              </a:spcBef>
              <a:spcAft>
                <a:spcPts val="0"/>
              </a:spcAft>
              <a:buClr>
                <a:schemeClr val="dk1"/>
              </a:buClr>
              <a:buSzPts val="1200"/>
              <a:buFont typeface="Arial"/>
              <a:buNone/>
            </a:pPr>
            <a:r>
              <a:rPr lang="fr-FR" dirty="0"/>
              <a:t>-&gt; Les enfants les plus vulnérables aux risques sanitaires ou qui rencontrent le plus d'obstacles pour accéder aux soins de santé peuvent être les enfants non accompagnés, séparés ou bénéficiant d'une protection de remplacement, les enfants handicapés, les enfants soumis aux pires formes de travail des enfants (WFCL), les enfants qui s'identifient à une minorité sexuelle/de genre (lesbiennes, gays, bisexuels, transgenres et intersexes [LGBTI]), les enfants associés aux forces armées ou aux groupes armés et les filles, y compris celles qui sont mariées. </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fr-FR" dirty="0"/>
              <a:t>Les travailleurs de la protection de l'enfance et de la santé doivent coordonner leurs efforts pour identifier </a:t>
            </a:r>
            <a:r>
              <a:rPr lang="en-US" dirty="0"/>
              <a:t> </a:t>
            </a:r>
            <a:r>
              <a:rPr lang="en-US" u="sng" dirty="0">
                <a:solidFill>
                  <a:schemeClr val="hlink"/>
                </a:solidFill>
                <a:hlinkClick r:id="rId3"/>
              </a:rPr>
              <a:t>children at risk</a:t>
            </a:r>
            <a:r>
              <a:rPr lang="en-US" dirty="0"/>
              <a:t> (</a:t>
            </a:r>
            <a:r>
              <a:rPr lang="fr-FR" dirty="0"/>
              <a:t>les enfants qui risquent) d'être victimes de maltraitance, de négligence, d'exploitation ou de violence et les domaines communs de préoccupation pour la santé et la protection de l'enfance </a:t>
            </a:r>
          </a:p>
          <a:p>
            <a:pPr marL="0" marR="0" lvl="0" indent="0" algn="l" rtl="0">
              <a:lnSpc>
                <a:spcPct val="100000"/>
              </a:lnSpc>
              <a:spcBef>
                <a:spcPts val="0"/>
              </a:spcBef>
              <a:spcAft>
                <a:spcPts val="0"/>
              </a:spcAft>
              <a:buClr>
                <a:schemeClr val="dk1"/>
              </a:buClr>
              <a:buSzPts val="1200"/>
              <a:buFont typeface="Arial"/>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fr-FR" dirty="0"/>
              <a:t>Les enfants survivants d'abus, de négligence, d'exploitation ou de violence doivent recevoir des services de santé individualisés. Des prestataires de soins de santé féminins doivent être disponibles pour les enfants qui préfèrent (ou sont culturellement tenus) d'interagir avec des prestataires de services féminins.</a:t>
            </a:r>
          </a:p>
          <a:p>
            <a:pPr marL="171450" marR="0" lvl="0" indent="-171450" algn="l" rtl="0">
              <a:lnSpc>
                <a:spcPct val="100000"/>
              </a:lnSpc>
              <a:spcBef>
                <a:spcPts val="0"/>
              </a:spcBef>
              <a:spcAft>
                <a:spcPts val="0"/>
              </a:spcAft>
              <a:buClr>
                <a:schemeClr val="dk1"/>
              </a:buClr>
              <a:buSzPts val="1200"/>
              <a:buFont typeface="Arial"/>
              <a:buChar char="•"/>
            </a:pPr>
            <a:r>
              <a:rPr lang="fr-FR" dirty="0"/>
              <a:t>Toutes les installations et tous les services liés à la santé doivent être accessibles, appropriés et inclusifs pour tous les enfants et doivent généralement inclure une contraception d'urgence adaptée aux enfants, une prophylaxie post-exposition, des fournitures de premiers secours et des services de planification familiale.</a:t>
            </a:r>
          </a:p>
          <a:p>
            <a:pPr marL="171450" marR="0" lvl="0" indent="-171450" algn="l" rtl="0">
              <a:lnSpc>
                <a:spcPct val="100000"/>
              </a:lnSpc>
              <a:spcBef>
                <a:spcPts val="0"/>
              </a:spcBef>
              <a:spcAft>
                <a:spcPts val="0"/>
              </a:spcAft>
              <a:buClr>
                <a:schemeClr val="dk1"/>
              </a:buClr>
              <a:buSzPts val="1200"/>
              <a:buFont typeface="Arial"/>
              <a:buChar char="•"/>
            </a:pPr>
            <a:r>
              <a:rPr lang="fr-FR" dirty="0"/>
              <a:t>Une approche intégrée de la santé et de la protection de l'enfance doit inclure des protocoles qui garantissent une orientation et un partage d'informations sûrs et confidentiels entre les deux secteurs. Cette coordination et cette collaboration étroites sont particulièrement importantes lors d'épidémies de maladies infectieuses (par exemple, pour les dispositifs de soins alternatifs, la santé mentale et le soutien psychosocial dans les centres d'observation ou de traitement, la quarantaine ou l'isolement...).</a:t>
            </a:r>
          </a:p>
          <a:p>
            <a:pPr marL="171450" marR="0" lvl="0" indent="-171450" algn="l" rtl="0">
              <a:lnSpc>
                <a:spcPct val="100000"/>
              </a:lnSpc>
              <a:spcBef>
                <a:spcPts val="0"/>
              </a:spcBef>
              <a:spcAft>
                <a:spcPts val="0"/>
              </a:spcAft>
              <a:buClr>
                <a:schemeClr val="dk1"/>
              </a:buClr>
              <a:buSzPts val="1200"/>
              <a:buFont typeface="Arial"/>
              <a:buChar char="•"/>
            </a:pPr>
            <a:r>
              <a:rPr lang="fr-FR" dirty="0"/>
              <a:t>Nous devrions également former le personnel de protection de l'enfance aux préoccupations, principes et approches en matière de santé afin qu'il puisse correctement prévenir, identifier, atténuer et/ou référer les problèmes de santé (et réciproquement le personnel de santé aux préoccupations, principes et approches en matière de PC!)</a:t>
            </a:r>
          </a:p>
        </p:txBody>
      </p:sp>
      <p:sp>
        <p:nvSpPr>
          <p:cNvPr id="230" name="Google Shape;2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1"/>
          <p:cNvGrpSpPr/>
          <p:nvPr/>
        </p:nvGrpSpPr>
        <p:grpSpPr>
          <a:xfrm rot="-5713666">
            <a:off x="10623557" y="78627"/>
            <a:ext cx="1765287" cy="1591083"/>
            <a:chOff x="65562" y="75628"/>
            <a:chExt cx="1385843" cy="1249083"/>
          </a:xfrm>
        </p:grpSpPr>
        <p:sp>
          <p:nvSpPr>
            <p:cNvPr id="66" name="Google Shape;66;p61"/>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1"/>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1"/>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1"/>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1"/>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1"/>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9" r:id="rId2"/>
    <p:sldLayoutId id="2147483683" r:id="rId3"/>
    <p:sldLayoutId id="214748368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0.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51c3ce7f4_0_7"/>
          <p:cNvSpPr txBox="1">
            <a:spLocks noGrp="1"/>
          </p:cNvSpPr>
          <p:nvPr>
            <p:ph type="title"/>
          </p:nvPr>
        </p:nvSpPr>
        <p:spPr>
          <a:xfrm>
            <a:off x="1787857" y="596384"/>
            <a:ext cx="4541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err="1"/>
              <a:t>Travailler</a:t>
            </a:r>
            <a:r>
              <a:rPr lang="en-US" dirty="0"/>
              <a:t> Ensemble</a:t>
            </a:r>
            <a:endParaRPr dirty="0"/>
          </a:p>
        </p:txBody>
      </p:sp>
      <p:sp>
        <p:nvSpPr>
          <p:cNvPr id="209" name="Google Shape;209;g1351c3ce7f4_0_7"/>
          <p:cNvSpPr txBox="1">
            <a:spLocks noGrp="1"/>
          </p:cNvSpPr>
          <p:nvPr>
            <p:ph type="body" idx="1"/>
          </p:nvPr>
        </p:nvSpPr>
        <p:spPr>
          <a:xfrm>
            <a:off x="1787857" y="2325283"/>
            <a:ext cx="3905700" cy="2725500"/>
          </a:xfrm>
          <a:prstGeom prst="rect">
            <a:avLst/>
          </a:prstGeom>
          <a:noFill/>
          <a:ln>
            <a:noFill/>
          </a:ln>
        </p:spPr>
        <p:txBody>
          <a:bodyPr spcFirstLastPara="1" wrap="square" lIns="91425" tIns="45700" rIns="91425" bIns="45700" anchor="t" anchorCtr="0">
            <a:normAutofit fontScale="92500" lnSpcReduction="20000"/>
          </a:bodyPr>
          <a:lstStyle/>
          <a:p>
            <a:pPr lvl="0" indent="-391983">
              <a:buSzPct val="108108"/>
            </a:pPr>
            <a:r>
              <a:rPr lang="fr-FR" dirty="0">
                <a:solidFill>
                  <a:schemeClr val="dk2"/>
                </a:solidFill>
              </a:rPr>
              <a:t>Besoins interconnectés des enfants</a:t>
            </a:r>
          </a:p>
          <a:p>
            <a:pPr lvl="0" indent="-391983">
              <a:buSzPct val="108108"/>
            </a:pPr>
            <a:r>
              <a:rPr lang="fr-FR" dirty="0">
                <a:solidFill>
                  <a:schemeClr val="dk2"/>
                </a:solidFill>
              </a:rPr>
              <a:t>Responsabilité collective = centralité de la protection</a:t>
            </a:r>
          </a:p>
          <a:p>
            <a:pPr lvl="0" indent="-391983">
              <a:buSzPct val="108108"/>
            </a:pPr>
            <a:r>
              <a:rPr lang="fr-FR" dirty="0">
                <a:solidFill>
                  <a:schemeClr val="dk2"/>
                </a:solidFill>
              </a:rPr>
              <a:t>Impact de meilleure qualité</a:t>
            </a:r>
          </a:p>
          <a:p>
            <a:pPr marL="457200" lvl="0" indent="-391983" algn="l" rtl="0">
              <a:lnSpc>
                <a:spcPct val="90000"/>
              </a:lnSpc>
              <a:spcBef>
                <a:spcPts val="1000"/>
              </a:spcBef>
              <a:spcAft>
                <a:spcPts val="0"/>
              </a:spcAft>
              <a:buSzPct val="108108"/>
              <a:buChar char="•"/>
            </a:pPr>
            <a:endParaRPr dirty="0">
              <a:solidFill>
                <a:schemeClr val="dk2"/>
              </a:solidFill>
            </a:endParaRPr>
          </a:p>
          <a:p>
            <a:pPr marL="457200" lvl="0" indent="-228600" algn="l" rtl="0">
              <a:lnSpc>
                <a:spcPct val="90000"/>
              </a:lnSpc>
              <a:spcBef>
                <a:spcPts val="1000"/>
              </a:spcBef>
              <a:spcAft>
                <a:spcPts val="0"/>
              </a:spcAft>
              <a:buSzPct val="108108"/>
              <a:buNone/>
            </a:pPr>
            <a:endParaRPr dirty="0"/>
          </a:p>
        </p:txBody>
      </p:sp>
      <p:pic>
        <p:nvPicPr>
          <p:cNvPr id="212" name="Google Shape;212;g1351c3ce7f4_0_7" descr="Imagen de la pantalla de un celular en la mano&#10;&#10;Descripción generada automáticamente con confianza baja"/>
          <p:cNvPicPr preferRelativeResize="0"/>
          <p:nvPr/>
        </p:nvPicPr>
        <p:blipFill rotWithShape="1">
          <a:blip r:embed="rId3">
            <a:alphaModFix/>
          </a:blip>
          <a:srcRect t="13035" r="-50" b="-13075"/>
          <a:stretch/>
        </p:blipFill>
        <p:spPr>
          <a:xfrm>
            <a:off x="6498489" y="2202686"/>
            <a:ext cx="2757600" cy="1550343"/>
          </a:xfrm>
          <a:prstGeom prst="rect">
            <a:avLst/>
          </a:prstGeom>
          <a:noFill/>
          <a:ln>
            <a:noFill/>
          </a:ln>
        </p:spPr>
      </p:pic>
      <p:pic>
        <p:nvPicPr>
          <p:cNvPr id="214" name="Google Shape;214;g1351c3ce7f4_0_7" descr="Imagen que contiene persona, murciélago, sostener, béisbol&#10;&#10;Descripción generada automáticamente"/>
          <p:cNvPicPr preferRelativeResize="0"/>
          <p:nvPr/>
        </p:nvPicPr>
        <p:blipFill rotWithShape="1">
          <a:blip r:embed="rId4">
            <a:alphaModFix/>
          </a:blip>
          <a:srcRect l="-3768" r="5129"/>
          <a:stretch/>
        </p:blipFill>
        <p:spPr>
          <a:xfrm>
            <a:off x="9281209" y="237146"/>
            <a:ext cx="2519997" cy="3311714"/>
          </a:xfrm>
          <a:prstGeom prst="rect">
            <a:avLst/>
          </a:prstGeom>
          <a:noFill/>
          <a:ln>
            <a:noFill/>
          </a:ln>
        </p:spPr>
      </p:pic>
      <p:pic>
        <p:nvPicPr>
          <p:cNvPr id="3" name="Picture 2">
            <a:extLst>
              <a:ext uri="{FF2B5EF4-FFF2-40B4-BE49-F238E27FC236}">
                <a16:creationId xmlns:a16="http://schemas.microsoft.com/office/drawing/2014/main" id="{47A4C6D3-67DB-92B1-D042-BC3C8C4F1F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697" y="5408262"/>
            <a:ext cx="4809660" cy="927775"/>
          </a:xfrm>
          <a:prstGeom prst="rect">
            <a:avLst/>
          </a:prstGeom>
        </p:spPr>
      </p:pic>
      <p:pic>
        <p:nvPicPr>
          <p:cNvPr id="5" name="Picture 4">
            <a:extLst>
              <a:ext uri="{FF2B5EF4-FFF2-40B4-BE49-F238E27FC236}">
                <a16:creationId xmlns:a16="http://schemas.microsoft.com/office/drawing/2014/main" id="{AFE5DE7F-0705-A13C-A0D5-0EB30729D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3369" y="254462"/>
            <a:ext cx="2757599" cy="1954819"/>
          </a:xfrm>
          <a:prstGeom prst="rect">
            <a:avLst/>
          </a:prstGeom>
        </p:spPr>
      </p:pic>
      <p:pic>
        <p:nvPicPr>
          <p:cNvPr id="7" name="Picture 6">
            <a:extLst>
              <a:ext uri="{FF2B5EF4-FFF2-40B4-BE49-F238E27FC236}">
                <a16:creationId xmlns:a16="http://schemas.microsoft.com/office/drawing/2014/main" id="{51D3FFA7-7184-94D5-9A65-BC6CBDDF7F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8445" y="3753029"/>
            <a:ext cx="5302761" cy="3093542"/>
          </a:xfrm>
          <a:prstGeom prst="rect">
            <a:avLst/>
          </a:prstGeom>
        </p:spPr>
      </p:pic>
    </p:spTree>
    <p:extLst>
      <p:ext uri="{BB962C8B-B14F-4D97-AF65-F5344CB8AC3E}">
        <p14:creationId xmlns:p14="http://schemas.microsoft.com/office/powerpoint/2010/main" val="322572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212"/>
                                        </p:tgtEl>
                                        <p:attrNameLst>
                                          <p:attrName>style.visibility</p:attrName>
                                        </p:attrNameLst>
                                      </p:cBhvr>
                                      <p:to>
                                        <p:strVal val="visible"/>
                                      </p:to>
                                    </p:set>
                                    <p:anim calcmode="lin" valueType="num">
                                      <p:cBhvr additive="base">
                                        <p:cTn id="19" dur="500"/>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Une introduction au Standard 24</a:t>
            </a:r>
            <a:endParaRPr dirty="0"/>
          </a:p>
        </p:txBody>
      </p:sp>
      <p:sp>
        <p:nvSpPr>
          <p:cNvPr id="221" name="Google Shape;221;p11"/>
          <p:cNvSpPr txBox="1">
            <a:spLocks noGrp="1"/>
          </p:cNvSpPr>
          <p:nvPr>
            <p:ph type="body" idx="1"/>
          </p:nvPr>
        </p:nvSpPr>
        <p:spPr>
          <a:xfrm>
            <a:off x="838200" y="1825625"/>
            <a:ext cx="11049000" cy="4351338"/>
          </a:xfrm>
          <a:prstGeom prst="rect">
            <a:avLst/>
          </a:prstGeom>
          <a:noFill/>
          <a:ln>
            <a:noFill/>
          </a:ln>
        </p:spPr>
        <p:txBody>
          <a:bodyPr spcFirstLastPara="1" wrap="square" lIns="91425" tIns="45700" rIns="91425" bIns="45700" anchor="t" anchorCtr="0">
            <a:normAutofit/>
          </a:bodyPr>
          <a:lstStyle/>
          <a:p>
            <a:pPr lvl="0" indent="-457200">
              <a:spcBef>
                <a:spcPts val="0"/>
              </a:spcBef>
              <a:buClr>
                <a:schemeClr val="accent3"/>
              </a:buClr>
            </a:pPr>
            <a:r>
              <a:rPr lang="fr-FR" dirty="0">
                <a:solidFill>
                  <a:schemeClr val="dk2"/>
                </a:solidFill>
              </a:rPr>
              <a:t>Besoins interconnectés des enfants</a:t>
            </a:r>
          </a:p>
          <a:p>
            <a:pPr lvl="0" indent="-457200">
              <a:spcBef>
                <a:spcPts val="0"/>
              </a:spcBef>
              <a:buClr>
                <a:schemeClr val="accent3"/>
              </a:buClr>
            </a:pPr>
            <a:r>
              <a:rPr lang="fr-FR" dirty="0">
                <a:solidFill>
                  <a:schemeClr val="dk2"/>
                </a:solidFill>
              </a:rPr>
              <a:t>Responsabilité collective = centralité de la protection</a:t>
            </a:r>
          </a:p>
          <a:p>
            <a:pPr lvl="0" indent="-457200">
              <a:spcBef>
                <a:spcPts val="0"/>
              </a:spcBef>
              <a:buClr>
                <a:schemeClr val="accent3"/>
              </a:buClr>
            </a:pPr>
            <a:r>
              <a:rPr lang="fr-FR" dirty="0">
                <a:solidFill>
                  <a:schemeClr val="dk2"/>
                </a:solidFill>
              </a:rPr>
              <a:t>Impact de meilleure qualité</a:t>
            </a:r>
          </a:p>
          <a:p>
            <a:pPr lvl="0" indent="-457200">
              <a:spcBef>
                <a:spcPts val="0"/>
              </a:spcBef>
              <a:buClr>
                <a:schemeClr val="accent3"/>
              </a:buClr>
            </a:pPr>
            <a:endParaRPr lang="fr-FR" dirty="0">
              <a:solidFill>
                <a:schemeClr val="dk2"/>
              </a:solidFill>
            </a:endParaRPr>
          </a:p>
          <a:p>
            <a:pPr lvl="0" indent="-457200">
              <a:spcBef>
                <a:spcPts val="0"/>
              </a:spcBef>
              <a:buClr>
                <a:schemeClr val="accent3"/>
              </a:buClr>
            </a:pPr>
            <a:endParaRPr lang="fr-FR" dirty="0">
              <a:solidFill>
                <a:schemeClr val="dk2"/>
              </a:solidFill>
            </a:endParaRPr>
          </a:p>
          <a:p>
            <a:pPr lvl="0" indent="-457200">
              <a:spcBef>
                <a:spcPts val="0"/>
              </a:spcBef>
              <a:buClr>
                <a:schemeClr val="accent3"/>
              </a:buClr>
            </a:pPr>
            <a:r>
              <a:rPr lang="fr-FR" dirty="0">
                <a:solidFill>
                  <a:schemeClr val="dk2"/>
                </a:solidFill>
              </a:rPr>
              <a:t>Impact mutuel sur la sécurité/protection et le bien-être</a:t>
            </a:r>
          </a:p>
          <a:p>
            <a:pPr lvl="0" indent="-457200">
              <a:spcBef>
                <a:spcPts val="0"/>
              </a:spcBef>
              <a:buClr>
                <a:schemeClr val="accent3"/>
              </a:buClr>
            </a:pPr>
            <a:r>
              <a:rPr lang="fr-FR" dirty="0">
                <a:solidFill>
                  <a:schemeClr val="dk2"/>
                </a:solidFill>
              </a:rPr>
              <a:t>Caractéristique de l'approche intégrée</a:t>
            </a:r>
          </a:p>
          <a:p>
            <a:pPr lvl="0" indent="-457200">
              <a:spcBef>
                <a:spcPts val="0"/>
              </a:spcBef>
              <a:buClr>
                <a:schemeClr val="accent3"/>
              </a:buClr>
            </a:pPr>
            <a:r>
              <a:rPr lang="fr-FR" dirty="0">
                <a:solidFill>
                  <a:schemeClr val="dk2"/>
                </a:solidFill>
              </a:rPr>
              <a:t>Système de coordination multisectoriel, mécanismes d'orientation des soins</a:t>
            </a:r>
            <a:r>
              <a:rPr lang="en-US" sz="2800" dirty="0">
                <a:solidFill>
                  <a:schemeClr val="dk2"/>
                </a:solidFill>
              </a:rPr>
              <a:t> </a:t>
            </a:r>
            <a:br>
              <a:rPr lang="en-US" sz="2800" dirty="0"/>
            </a:br>
            <a:endParaRPr sz="2800" dirty="0"/>
          </a:p>
          <a:p>
            <a:pPr marL="457200" lvl="0" indent="-228600" algn="l" rtl="0">
              <a:lnSpc>
                <a:spcPct val="90000"/>
              </a:lnSpc>
              <a:spcBef>
                <a:spcPts val="1000"/>
              </a:spcBef>
              <a:spcAft>
                <a:spcPts val="0"/>
              </a:spcAft>
              <a:buSzPts val="2800"/>
              <a:buNone/>
            </a:pPr>
            <a:endParaRPr dirty="0"/>
          </a:p>
        </p:txBody>
      </p:sp>
      <p:pic>
        <p:nvPicPr>
          <p:cNvPr id="222" name="Google Shape;222;p11"/>
          <p:cNvPicPr preferRelativeResize="0"/>
          <p:nvPr/>
        </p:nvPicPr>
        <p:blipFill rotWithShape="1">
          <a:blip r:embed="rId3">
            <a:alphaModFix/>
          </a:blip>
          <a:srcRect/>
          <a:stretch/>
        </p:blipFill>
        <p:spPr>
          <a:xfrm>
            <a:off x="8823159" y="1226543"/>
            <a:ext cx="1563802" cy="928290"/>
          </a:xfrm>
          <a:prstGeom prst="rect">
            <a:avLst/>
          </a:prstGeom>
          <a:noFill/>
          <a:ln>
            <a:noFill/>
          </a:ln>
        </p:spPr>
      </p:pic>
      <p:pic>
        <p:nvPicPr>
          <p:cNvPr id="223" name="Google Shape;223;p11"/>
          <p:cNvPicPr preferRelativeResize="0"/>
          <p:nvPr/>
        </p:nvPicPr>
        <p:blipFill rotWithShape="1">
          <a:blip r:embed="rId4">
            <a:alphaModFix/>
          </a:blip>
          <a:srcRect/>
          <a:stretch/>
        </p:blipFill>
        <p:spPr>
          <a:xfrm>
            <a:off x="4728208" y="5492600"/>
            <a:ext cx="891805" cy="1023383"/>
          </a:xfrm>
          <a:prstGeom prst="rect">
            <a:avLst/>
          </a:prstGeom>
          <a:noFill/>
          <a:ln>
            <a:noFill/>
          </a:ln>
        </p:spPr>
      </p:pic>
      <p:pic>
        <p:nvPicPr>
          <p:cNvPr id="224" name="Google Shape;224;p11"/>
          <p:cNvPicPr preferRelativeResize="0"/>
          <p:nvPr/>
        </p:nvPicPr>
        <p:blipFill rotWithShape="1">
          <a:blip r:embed="rId5">
            <a:alphaModFix/>
          </a:blip>
          <a:srcRect t="21240"/>
          <a:stretch/>
        </p:blipFill>
        <p:spPr>
          <a:xfrm>
            <a:off x="11064864" y="5164133"/>
            <a:ext cx="822336" cy="734676"/>
          </a:xfrm>
          <a:prstGeom prst="rect">
            <a:avLst/>
          </a:prstGeom>
          <a:noFill/>
          <a:ln>
            <a:noFill/>
          </a:ln>
        </p:spPr>
      </p:pic>
      <p:pic>
        <p:nvPicPr>
          <p:cNvPr id="225" name="Google Shape;225;p11"/>
          <p:cNvPicPr preferRelativeResize="0"/>
          <p:nvPr/>
        </p:nvPicPr>
        <p:blipFill rotWithShape="1">
          <a:blip r:embed="rId6">
            <a:alphaModFix/>
          </a:blip>
          <a:srcRect/>
          <a:stretch/>
        </p:blipFill>
        <p:spPr>
          <a:xfrm>
            <a:off x="5576626" y="5492600"/>
            <a:ext cx="1038747" cy="1000275"/>
          </a:xfrm>
          <a:prstGeom prst="rect">
            <a:avLst/>
          </a:prstGeom>
          <a:noFill/>
          <a:ln>
            <a:noFill/>
          </a:ln>
        </p:spPr>
      </p:pic>
      <p:pic>
        <p:nvPicPr>
          <p:cNvPr id="226" name="Google Shape;226;p11"/>
          <p:cNvPicPr preferRelativeResize="0"/>
          <p:nvPr/>
        </p:nvPicPr>
        <p:blipFill rotWithShape="1">
          <a:blip r:embed="rId7">
            <a:alphaModFix/>
          </a:blip>
          <a:srcRect/>
          <a:stretch/>
        </p:blipFill>
        <p:spPr>
          <a:xfrm>
            <a:off x="0" y="5524051"/>
            <a:ext cx="1435174" cy="1168460"/>
          </a:xfrm>
          <a:prstGeom prst="rect">
            <a:avLst/>
          </a:prstGeom>
          <a:noFill/>
          <a:ln>
            <a:noFill/>
          </a:ln>
        </p:spPr>
      </p:pic>
    </p:spTree>
    <p:extLst>
      <p:ext uri="{BB962C8B-B14F-4D97-AF65-F5344CB8AC3E}">
        <p14:creationId xmlns:p14="http://schemas.microsoft.com/office/powerpoint/2010/main" val="295724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6"/>
          <p:cNvSpPr txBox="1">
            <a:spLocks noGrp="1"/>
          </p:cNvSpPr>
          <p:nvPr>
            <p:ph type="body" idx="1"/>
          </p:nvPr>
        </p:nvSpPr>
        <p:spPr>
          <a:xfrm>
            <a:off x="780157" y="1375509"/>
            <a:ext cx="5679610" cy="3787021"/>
          </a:xfrm>
          <a:prstGeom prst="rect">
            <a:avLst/>
          </a:prstGeom>
          <a:noFill/>
          <a:ln>
            <a:noFill/>
          </a:ln>
        </p:spPr>
        <p:txBody>
          <a:bodyPr spcFirstLastPara="1" wrap="square" lIns="91425" tIns="45700" rIns="91425" bIns="45700" anchor="t" anchorCtr="0">
            <a:normAutofit/>
          </a:bodyPr>
          <a:lstStyle/>
          <a:p>
            <a:pPr marL="50800" lvl="0" indent="0" algn="ctr">
              <a:buNone/>
            </a:pPr>
            <a:r>
              <a:rPr lang="fr-FR" sz="2400" dirty="0"/>
              <a:t>"Tous les enfants ont accès à des services de santé protecteurs de qualité qui tiennent compte de leurs opinions, de leur âge et de leurs besoins en matière de développement."</a:t>
            </a:r>
            <a:endParaRPr sz="2400" dirty="0">
              <a:solidFill>
                <a:schemeClr val="dk2"/>
              </a:solidFill>
            </a:endParaRPr>
          </a:p>
        </p:txBody>
      </p:sp>
      <p:sp>
        <p:nvSpPr>
          <p:cNvPr id="233" name="Google Shape;233;p6"/>
          <p:cNvSpPr txBox="1">
            <a:spLocks noGrp="1"/>
          </p:cNvSpPr>
          <p:nvPr>
            <p:ph type="body" idx="2"/>
          </p:nvPr>
        </p:nvSpPr>
        <p:spPr>
          <a:xfrm>
            <a:off x="6917254" y="2527344"/>
            <a:ext cx="5679610" cy="4330656"/>
          </a:xfrm>
          <a:prstGeom prst="rect">
            <a:avLst/>
          </a:prstGeom>
          <a:noFill/>
          <a:ln>
            <a:noFill/>
          </a:ln>
        </p:spPr>
        <p:txBody>
          <a:bodyPr spcFirstLastPara="1" wrap="square" lIns="91425" tIns="45700" rIns="91425" bIns="45700" anchor="t" anchorCtr="0">
            <a:normAutofit fontScale="92500" lnSpcReduction="20000"/>
          </a:bodyPr>
          <a:lstStyle/>
          <a:p>
            <a:pPr marL="457200" lvl="0" indent="-406400" algn="l" rtl="0">
              <a:lnSpc>
                <a:spcPct val="90000"/>
              </a:lnSpc>
              <a:spcBef>
                <a:spcPts val="1000"/>
              </a:spcBef>
              <a:spcAft>
                <a:spcPts val="0"/>
              </a:spcAft>
              <a:buSzPts val="2800"/>
              <a:buChar char="•"/>
            </a:pPr>
            <a:r>
              <a:rPr lang="en-US" dirty="0"/>
              <a:t>Identification</a:t>
            </a:r>
          </a:p>
          <a:p>
            <a:pPr lvl="0"/>
            <a:r>
              <a:rPr lang="fr-FR" dirty="0"/>
              <a:t>Service de santé individualisé</a:t>
            </a:r>
          </a:p>
          <a:p>
            <a:pPr lvl="0"/>
            <a:r>
              <a:rPr lang="fr-FR" dirty="0"/>
              <a:t>Installations et services accessibles, appropriés et inclusifs</a:t>
            </a:r>
          </a:p>
          <a:p>
            <a:pPr lvl="0"/>
            <a:r>
              <a:rPr lang="fr-FR" dirty="0"/>
              <a:t>Orientation et partage de l'information</a:t>
            </a:r>
          </a:p>
          <a:p>
            <a:pPr lvl="0"/>
            <a:r>
              <a:rPr lang="fr-FR" dirty="0"/>
              <a:t>Formation mutuelle sur les préoccupations, les principes et les approches en matière de santé et de protection des consommateurs.</a:t>
            </a:r>
            <a:endParaRPr dirty="0"/>
          </a:p>
        </p:txBody>
      </p:sp>
      <p:sp>
        <p:nvSpPr>
          <p:cNvPr id="234" name="Google Shape;234;p6"/>
          <p:cNvSpPr txBox="1">
            <a:spLocks noGrp="1"/>
          </p:cNvSpPr>
          <p:nvPr>
            <p:ph type="title"/>
          </p:nvPr>
        </p:nvSpPr>
        <p:spPr>
          <a:xfrm>
            <a:off x="6917254" y="1291138"/>
            <a:ext cx="54034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200" dirty="0"/>
              <a:t>Actions Communes</a:t>
            </a:r>
            <a:endParaRPr sz="3200" dirty="0"/>
          </a:p>
        </p:txBody>
      </p:sp>
      <p:grpSp>
        <p:nvGrpSpPr>
          <p:cNvPr id="235" name="Google Shape;235;p6"/>
          <p:cNvGrpSpPr/>
          <p:nvPr/>
        </p:nvGrpSpPr>
        <p:grpSpPr>
          <a:xfrm rot="-2019763">
            <a:off x="222265" y="5580424"/>
            <a:ext cx="743162" cy="1026782"/>
            <a:chOff x="10883591" y="5571442"/>
            <a:chExt cx="979340" cy="1040548"/>
          </a:xfrm>
        </p:grpSpPr>
        <p:pic>
          <p:nvPicPr>
            <p:cNvPr id="236" name="Google Shape;236;p6"/>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37" name="Google Shape;237;p6"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38" name="Google Shape;238;p6"/>
          <p:cNvSpPr txBox="1"/>
          <p:nvPr/>
        </p:nvSpPr>
        <p:spPr>
          <a:xfrm>
            <a:off x="780157" y="5178481"/>
            <a:ext cx="6137097" cy="1846619"/>
          </a:xfrm>
          <a:prstGeom prst="rect">
            <a:avLst/>
          </a:prstGeom>
          <a:noFill/>
          <a:ln>
            <a:noFill/>
          </a:ln>
        </p:spPr>
        <p:txBody>
          <a:bodyPr spcFirstLastPara="1" wrap="square" lIns="91425" tIns="45700" rIns="91425" bIns="45700" anchor="t" anchorCtr="0">
            <a:spAutoFit/>
          </a:bodyPr>
          <a:lstStyle/>
          <a:p>
            <a:pPr lvl="0"/>
            <a:r>
              <a:rPr lang="fr-FR" sz="2400" dirty="0">
                <a:solidFill>
                  <a:srgbClr val="000000"/>
                </a:solidFill>
                <a:ea typeface="Arial"/>
                <a:cs typeface="Arial"/>
                <a:sym typeface="Arial"/>
              </a:rPr>
              <a:t>Quels sont les enfants qui peuvent être les plus vulnérables aux risques sanitaires ou qui rencontrent les plus grands obstacles pour accéder aux soins de santé ?</a:t>
            </a:r>
          </a:p>
          <a:p>
            <a:pPr marL="0" marR="0" lvl="0" indent="0" algn="l" rtl="0">
              <a:lnSpc>
                <a:spcPct val="100000"/>
              </a:lnSpc>
              <a:spcBef>
                <a:spcPts val="0"/>
              </a:spcBef>
              <a:spcAft>
                <a:spcPts val="0"/>
              </a:spcAft>
              <a:buNone/>
            </a:pPr>
            <a:endParaRPr dirty="0"/>
          </a:p>
        </p:txBody>
      </p:sp>
      <p:pic>
        <p:nvPicPr>
          <p:cNvPr id="239" name="Google Shape;239;p6"/>
          <p:cNvPicPr preferRelativeResize="0"/>
          <p:nvPr/>
        </p:nvPicPr>
        <p:blipFill rotWithShape="1">
          <a:blip r:embed="rId5">
            <a:alphaModFix/>
          </a:blip>
          <a:srcRect/>
          <a:stretch/>
        </p:blipFill>
        <p:spPr>
          <a:xfrm>
            <a:off x="2422614" y="637946"/>
            <a:ext cx="1936850" cy="444523"/>
          </a:xfrm>
          <a:prstGeom prst="rect">
            <a:avLst/>
          </a:prstGeom>
          <a:noFill/>
          <a:ln>
            <a:noFill/>
          </a:ln>
        </p:spPr>
      </p:pic>
      <p:pic>
        <p:nvPicPr>
          <p:cNvPr id="240" name="Google Shape;240;p6"/>
          <p:cNvPicPr preferRelativeResize="0"/>
          <p:nvPr/>
        </p:nvPicPr>
        <p:blipFill rotWithShape="1">
          <a:blip r:embed="rId6">
            <a:alphaModFix/>
          </a:blip>
          <a:srcRect/>
          <a:stretch/>
        </p:blipFill>
        <p:spPr>
          <a:xfrm>
            <a:off x="7832536" y="556045"/>
            <a:ext cx="1617607" cy="940567"/>
          </a:xfrm>
          <a:prstGeom prst="rect">
            <a:avLst/>
          </a:prstGeom>
          <a:noFill/>
          <a:ln>
            <a:noFill/>
          </a:ln>
        </p:spPr>
      </p:pic>
      <p:pic>
        <p:nvPicPr>
          <p:cNvPr id="2" name="Image 6">
            <a:extLst>
              <a:ext uri="{FF2B5EF4-FFF2-40B4-BE49-F238E27FC236}">
                <a16:creationId xmlns:a16="http://schemas.microsoft.com/office/drawing/2014/main" id="{2C1A9EB0-B210-F788-B707-578BA376DFAB}"/>
              </a:ext>
            </a:extLst>
          </p:cNvPr>
          <p:cNvPicPr>
            <a:picLocks noChangeAspect="1"/>
          </p:cNvPicPr>
          <p:nvPr/>
        </p:nvPicPr>
        <p:blipFill>
          <a:blip r:embed="rId7"/>
          <a:stretch>
            <a:fillRect/>
          </a:stretch>
        </p:blipFill>
        <p:spPr>
          <a:xfrm>
            <a:off x="2906284" y="3200331"/>
            <a:ext cx="1422880" cy="1978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5458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la version papier ?</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norms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spTree>
    <p:extLst>
      <p:ext uri="{BB962C8B-B14F-4D97-AF65-F5344CB8AC3E}">
        <p14:creationId xmlns:p14="http://schemas.microsoft.com/office/powerpoint/2010/main" val="341749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a:t>
            </a:r>
            <a:br>
              <a:rPr lang="fr-FR" sz="4100" dirty="0"/>
            </a:br>
            <a:r>
              <a:rPr lang="fr-FR" sz="4100" dirty="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A64FD376-F935-5F7E-9FAD-AD7B5A5E3D02}"/>
              </a:ext>
            </a:extLst>
          </p:cNvPr>
          <p:cNvPicPr preferRelativeResize="0"/>
          <p:nvPr/>
        </p:nvPicPr>
        <p:blipFill>
          <a:blip r:embed="rId6">
            <a:alphaModFix/>
          </a:blip>
          <a:stretch>
            <a:fillRect/>
          </a:stretch>
        </p:blipFill>
        <p:spPr>
          <a:xfrm>
            <a:off x="9433096" y="2696095"/>
            <a:ext cx="3103774" cy="2410162"/>
          </a:xfrm>
          <a:prstGeom prst="rect">
            <a:avLst/>
          </a:prstGeom>
          <a:noFill/>
          <a:ln>
            <a:noFill/>
          </a:ln>
        </p:spPr>
      </p:pic>
    </p:spTree>
    <p:extLst>
      <p:ext uri="{BB962C8B-B14F-4D97-AF65-F5344CB8AC3E}">
        <p14:creationId xmlns:p14="http://schemas.microsoft.com/office/powerpoint/2010/main" val="1540060016"/>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3135</Words>
  <Application>Microsoft Office PowerPoint</Application>
  <PresentationFormat>Widescreen</PresentationFormat>
  <Paragraphs>201</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Helvetica Neue</vt:lpstr>
      <vt:lpstr>Symbol</vt:lpstr>
      <vt:lpstr>Times New Roman</vt:lpstr>
      <vt:lpstr>Wingdings</vt:lpstr>
      <vt:lpstr>Office Theme</vt:lpstr>
      <vt:lpstr>Office Theme</vt:lpstr>
      <vt:lpstr>Standards Minimums pour la Protection de l’Enfance dans l’Action Humanitaire. - SMPE -</vt:lpstr>
      <vt:lpstr>But des Standards </vt:lpstr>
      <vt:lpstr>PowerPoint Presentation</vt:lpstr>
      <vt:lpstr>Travailler Ensemble</vt:lpstr>
      <vt:lpstr>Une introduction au Standard 24</vt:lpstr>
      <vt:lpstr>Actions Communes</vt:lpstr>
      <vt:lpstr>Exemples de la Région</vt:lpstr>
      <vt:lpstr>Vous avez besoin de plus que la version papier ??</vt:lpstr>
      <vt:lpstr>Vous avez besoin de plus que  la version papier?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Minimums pour la Protection de l’Enfance dans l’Action Humanitaire. - SMPE -</dc:title>
  <dc:creator>BA, Binta</dc:creator>
  <cp:lastModifiedBy>Joanna Wedge</cp:lastModifiedBy>
  <cp:revision>4</cp:revision>
  <dcterms:created xsi:type="dcterms:W3CDTF">2022-08-15T11:50:40Z</dcterms:created>
  <dcterms:modified xsi:type="dcterms:W3CDTF">2022-12-06T05:57:00Z</dcterms:modified>
</cp:coreProperties>
</file>