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97" r:id="rId5"/>
    <p:sldId id="260" r:id="rId6"/>
    <p:sldId id="261" r:id="rId7"/>
    <p:sldId id="295" r:id="rId8"/>
    <p:sldId id="296"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pSDW0IuwmXzn7ng17nevaawti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87891" autoAdjust="0"/>
  </p:normalViewPr>
  <p:slideViewPr>
    <p:cSldViewPr snapToGrid="0">
      <p:cViewPr varScale="1">
        <p:scale>
          <a:sx n="107" d="100"/>
          <a:sy n="107" d="100"/>
        </p:scale>
        <p:origin x="936"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24</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24: </a:t>
            </a:r>
            <a:r>
              <a:rPr lang="ar-LB" sz="1800" dirty="0">
                <a:effectLst/>
                <a:latin typeface="Calibri" panose="020F0502020204030204" pitchFamily="34" charset="0"/>
                <a:ea typeface="Calibri" panose="020F0502020204030204" pitchFamily="34" charset="0"/>
                <a:cs typeface="Arial" panose="020B0604020202020204" pitchFamily="34" charset="0"/>
              </a:rPr>
              <a:t>الصحة 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إن </a:t>
            </a:r>
            <a:r>
              <a:rPr lang="ar-SA" sz="1800" dirty="0">
                <a:effectLst/>
                <a:ea typeface="Calibri" panose="020F0502020204030204" pitchFamily="34" charset="0"/>
                <a:cs typeface="Simplified Arabic" panose="02020603050405020304" pitchFamily="18" charset="-78"/>
              </a:rPr>
              <a:t>دعم صحة الأطفال يزيد من عوامل حمايتهم، ودعم حماية الطفل من شأنه أن، ويجب أن، يؤدي إلى تحسين صحّة الأطفال الجسدية ورفاههم</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النهج المتكامل للصحة وحماية الطفل </a:t>
            </a:r>
            <a:r>
              <a:rPr lang="ar-LB" sz="1800" dirty="0">
                <a:effectLst/>
                <a:ea typeface="Calibri" panose="020F0502020204030204" pitchFamily="34" charset="0"/>
                <a:cs typeface="Simplified Arabic" panose="02020603050405020304" pitchFamily="18" charset="-78"/>
              </a:rPr>
              <a:t>يجب أن </a:t>
            </a:r>
            <a:r>
              <a:rPr lang="ar-SA" sz="1800" dirty="0">
                <a:effectLst/>
                <a:ea typeface="Calibri" panose="020F0502020204030204" pitchFamily="34" charset="0"/>
                <a:cs typeface="Simplified Arabic" panose="02020603050405020304" pitchFamily="18" charset="-78"/>
              </a:rPr>
              <a:t>يكون</a:t>
            </a:r>
            <a:r>
              <a:rPr lang="ar-SY" sz="1800" dirty="0">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آمنًا؛ وحاميًا؛ وشاملاً؛ ومنهجيًا؛ وتكميليًا؛ وصالحًا لجميع القطاعات؛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تشاركيً</a:t>
            </a:r>
            <a:r>
              <a:rPr lang="ar-LB" sz="1800" dirty="0">
                <a:solidFill>
                  <a:srgbClr val="000000"/>
                </a:solidFill>
                <a:effectLst/>
                <a:ea typeface="Calibri" panose="020F0502020204030204" pitchFamily="34" charset="0"/>
                <a:cs typeface="Simplified Arabic" panose="02020603050405020304" pitchFamily="18" charset="-78"/>
              </a:rPr>
              <a:t>ا.</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أن يشمل النهج المتكامل للصحة وحماية الطفل</a:t>
            </a:r>
            <a:r>
              <a:rPr lang="ar-LB" sz="1800" dirty="0">
                <a:effectLst/>
                <a:ea typeface="Calibri" panose="020F0502020204030204" pitchFamily="34" charset="0"/>
                <a:cs typeface="Simplified Arabic" panose="02020603050405020304" pitchFamily="18" charset="-78"/>
              </a:rPr>
              <a:t> نظام تنسيق لضمان أليات الإحالة، و</a:t>
            </a:r>
            <a:r>
              <a:rPr lang="ar-SA" sz="1800" dirty="0">
                <a:effectLst/>
                <a:ea typeface="Calibri" panose="020F0502020204030204" pitchFamily="34" charset="0"/>
                <a:cs typeface="Simplified Arabic" panose="02020603050405020304" pitchFamily="18" charset="-78"/>
              </a:rPr>
              <a:t>بروتوكولات آمنة وسرية، وتبادل المعلومات بين القطاعَين</a:t>
            </a:r>
            <a:r>
              <a:rPr lang="ar-LB" sz="1800" dirty="0">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إدارة الحالات</a:t>
            </a:r>
            <a:r>
              <a:rPr lang="ar-LB" sz="1800" i="0" dirty="0">
                <a:latin typeface="Arial"/>
                <a:ea typeface="Arial"/>
                <a:cs typeface="Arial"/>
                <a:sym typeface="Arial"/>
              </a:rPr>
              <a:t>]</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800" b="0" i="0" dirty="0">
              <a:latin typeface="Arial"/>
              <a:ea typeface="Arial"/>
              <a:cs typeface="Arial"/>
              <a:sym typeface="Arial"/>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b="0" i="0" dirty="0">
                <a:latin typeface="Arial"/>
                <a:ea typeface="Arial"/>
                <a:cs typeface="Arial"/>
                <a:sym typeface="Arial"/>
              </a:rPr>
              <a:t>الرمز: يرتبط هذا الميعار كثيرًا بـ</a:t>
            </a:r>
            <a:r>
              <a:rPr lang="ar-LB" sz="1800" b="1" i="0" dirty="0">
                <a:latin typeface="Arial"/>
                <a:ea typeface="Arial"/>
                <a:cs typeface="Arial"/>
                <a:sym typeface="Arial"/>
              </a:rPr>
              <a:t>الوقاية</a:t>
            </a:r>
            <a:r>
              <a:rPr lang="ar-LB" sz="1800" b="0" i="0" dirty="0">
                <a:latin typeface="Arial"/>
                <a:ea typeface="Arial"/>
                <a:cs typeface="Arial"/>
                <a:sym typeface="Arial"/>
              </a:rPr>
              <a:t>، من خلال تضمين الشواغل والمبادئ والنُهُج، كي تتمكن الجهات الفاعلة من العمل بشكل صحيح على الوقاية من حالات حماية الطفل، و/أو تحديدها، و/أو التخفيف منها، وتفادي الانفصال العائلي أثناء الإحالات والقبول. ويتسم هذا المعيار بأهمية خاصة خلال </a:t>
            </a:r>
            <a:r>
              <a:rPr lang="ar-LB" sz="1800" b="1" i="0" dirty="0">
                <a:latin typeface="Arial"/>
                <a:ea typeface="Arial"/>
                <a:cs typeface="Arial"/>
                <a:sym typeface="Arial"/>
              </a:rPr>
              <a:t>تفشي الأمراض المعدية</a:t>
            </a:r>
            <a:r>
              <a:rPr lang="ar-LB" sz="1800" b="0" i="0" dirty="0">
                <a:latin typeface="Arial"/>
                <a:ea typeface="Arial"/>
                <a:cs typeface="Arial"/>
                <a:sym typeface="Arial"/>
              </a:rPr>
              <a:t>! </a:t>
            </a:r>
            <a:endParaRPr dirty="0"/>
          </a:p>
          <a:p>
            <a:pPr marL="0" lvl="0" indent="0" algn="l" rtl="0">
              <a:lnSpc>
                <a:spcPct val="100000"/>
              </a:lnSpc>
              <a:spcBef>
                <a:spcPts val="0"/>
              </a:spcBef>
              <a:spcAft>
                <a:spcPts val="0"/>
              </a:spcAft>
              <a:buSzPts val="1400"/>
              <a:buFont typeface="Arial"/>
              <a:buNone/>
            </a:pP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24 على ما يلي</a:t>
            </a:r>
            <a:r>
              <a:rPr lang="ar-LB" sz="1200" b="0" i="1" u="none" strike="noStrike" dirty="0">
                <a:latin typeface="Calibri"/>
                <a:ea typeface="Calibri"/>
                <a:cs typeface="Calibri"/>
                <a:sym typeface="Calibri"/>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يتمكن جميع الأطفال من الوصول إلى خدمات صحية حامية عالية الجودة، تعكس وجهات نظرهم، وأعمارهم، واحتياجاتهم في النمو.</a:t>
            </a:r>
            <a:r>
              <a:rPr lang="ar-LB" sz="1800" b="0" i="0" u="none" strike="noStrike" dirty="0">
                <a:solidFill>
                  <a:srgbClr val="000000"/>
                </a:solidFill>
                <a:effectLst/>
                <a:latin typeface="Calibri" panose="020F0502020204030204" pitchFamily="34" charset="0"/>
                <a:ea typeface="Calibri" panose="020F0502020204030204" pitchFamily="34" charset="0"/>
                <a:cs typeface="Calibri"/>
                <a:sym typeface="Calibri"/>
              </a:rPr>
              <a:t>"</a:t>
            </a:r>
            <a:endParaRPr sz="1200" b="0" i="1"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sz="1200" b="0" i="0" u="none" strike="noStrike" cap="none" dirty="0">
                <a:solidFill>
                  <a:srgbClr val="000000"/>
                </a:solidFill>
                <a:latin typeface="Arial"/>
                <a:ea typeface="Arial"/>
                <a:cs typeface="Arial"/>
                <a:sym typeface="Arial"/>
              </a:rPr>
              <a:t>مَن هم الأطفال </a:t>
            </a:r>
            <a:r>
              <a:rPr lang="ar-SA" sz="1200" dirty="0">
                <a:effectLst/>
                <a:ea typeface="Calibri" panose="020F0502020204030204" pitchFamily="34" charset="0"/>
                <a:cs typeface="Simplified Arabic" panose="02020603050405020304" pitchFamily="18" charset="-78"/>
              </a:rPr>
              <a:t>الأكثر قابلية للتعرض للمخاطر الصحية أو الذين يواجهون أكبر العوائق أمام الوصول إلى الرعاية الصحية</a:t>
            </a:r>
            <a:r>
              <a:rPr lang="ar-LB" sz="1200" b="0" i="0" u="none" strike="noStrike" cap="none" dirty="0">
                <a:solidFill>
                  <a:srgbClr val="000000"/>
                </a:solidFill>
                <a:latin typeface="Arial"/>
                <a:ea typeface="Arial"/>
                <a:cs typeface="Arial"/>
                <a:sym typeface="Arial"/>
              </a:rPr>
              <a:t>؟</a:t>
            </a:r>
          </a:p>
          <a:p>
            <a:pPr marL="0" marR="0" algn="just" rtl="1">
              <a:lnSpc>
                <a:spcPct val="106000"/>
              </a:lnSpc>
              <a:spcBef>
                <a:spcPts val="0"/>
              </a:spcBef>
              <a:spcAft>
                <a:spcPts val="800"/>
              </a:spcAft>
            </a:pPr>
            <a:r>
              <a:rPr lang="ar-LB"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قد يشتمل الأطفال الأكثر قابلية للتعرض للمخاطر الصحية أو الذين يواجهون أكبر العوائق أمام الوصول إلى الرعاية الصحية، على الأطفال غير المصحوبين أو المنفصلين عن ذويهم، أو الأطفال الموجودين في ترتيبات الرعاية البديلة؛ والأطفال المعوقين؛ والأطفال المنخرطين في أسوأ أشكال عمالة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WFCL</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والأطفال الذين يُعتبَرون أقلية جنسية/جندرية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المثليات، والمثليين، ومزدوجي الميل الجنسي، ومغايري الهوية الجنسانية، والمتحيّرين جنسيًا LGBTI</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والأطفال المرتبطين مع القوات المسلحة أو الجماعات المسلحة؛ والفتيات، بمَن فيهنّ اللواتي يعشن في زيجات الأطفال</a:t>
            </a:r>
            <a:r>
              <a:rPr lang="ar-SY" sz="1800" dirty="0">
                <a:effectLst/>
                <a:ea typeface="Calibri" panose="020F0502020204030204" pitchFamily="34" charset="0"/>
                <a:cs typeface="Simplified Arabic" panose="02020603050405020304" pitchFamily="18" charset="-78"/>
              </a:rPr>
              <a:t>.</a:t>
            </a:r>
            <a:endParaRPr lang="ar-LB" sz="1800" dirty="0">
              <a:effectLst/>
              <a:latin typeface="Calibri"/>
              <a:ea typeface="Calibri" panose="020F0502020204030204" pitchFamily="34" charset="0"/>
              <a:cs typeface="Simplified Arabic" panose="02020603050405020304" pitchFamily="18" charset="-78"/>
              <a:sym typeface="Calibri"/>
            </a:endParaRPr>
          </a:p>
          <a:p>
            <a:pPr marL="0" marR="0" algn="just" rtl="1">
              <a:lnSpc>
                <a:spcPct val="106000"/>
              </a:lnSpc>
              <a:spcBef>
                <a:spcPts val="0"/>
              </a:spcBef>
              <a:spcAft>
                <a:spcPts val="800"/>
              </a:spcAft>
            </a:pPr>
            <a:endParaRPr lang="ar-LB" sz="1800" dirty="0">
              <a:effectLst/>
              <a:latin typeface="Calibri"/>
              <a:ea typeface="Arial"/>
              <a:cs typeface="Simplified Arabic" panose="02020603050405020304" pitchFamily="18" charset="-78"/>
              <a:sym typeface="Calibri"/>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يتعين على الجهات الفاعلة في مجالَي حماية الطفل والرعاية الصحية تنسيق الجهود لتحديد</a:t>
            </a:r>
            <a:r>
              <a:rPr lang="ar-SY" sz="1800" dirty="0">
                <a:effectLst/>
                <a:ea typeface="Calibri" panose="020F0502020204030204" pitchFamily="34" charset="0"/>
                <a:cs typeface="Simplified Arabic" panose="02020603050405020304" pitchFamily="18" charset="-78"/>
              </a:rPr>
              <a:t>  </a:t>
            </a:r>
            <a:r>
              <a:rPr lang="ar-SA" sz="1800" u="sng" dirty="0">
                <a:effectLst/>
                <a:ea typeface="Calibri" panose="020F0502020204030204" pitchFamily="34" charset="0"/>
                <a:cs typeface="Simplified Arabic" panose="02020603050405020304" pitchFamily="18" charset="-78"/>
              </a:rPr>
              <a:t>الأطفال المعرّضين لخطر </a:t>
            </a:r>
            <a:r>
              <a:rPr lang="ar-SA" sz="1800" dirty="0">
                <a:effectLst/>
                <a:ea typeface="Calibri" panose="020F0502020204030204" pitchFamily="34" charset="0"/>
                <a:cs typeface="Simplified Arabic" panose="02020603050405020304" pitchFamily="18" charset="-78"/>
              </a:rPr>
              <a:t>الإساءة، أو الإهمال، أو الاستغلال، أو العنف</a:t>
            </a:r>
            <a:r>
              <a:rPr lang="ar-LB" sz="1800" dirty="0">
                <a:effectLst/>
                <a:ea typeface="Calibri" panose="020F0502020204030204" pitchFamily="34" charset="0"/>
                <a:cs typeface="Simplified Arabic" panose="02020603050405020304" pitchFamily="18" charset="-78"/>
              </a:rPr>
              <a:t>، ومجالات الاهتمام المشتركة بين الصحة وحماية الطفل.</a:t>
            </a: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يتلقى الأطفال الناجون من الإساءة، أو الإهمال، أو الاستغلال، أو العنف خدمات صحية خاصة بكل فرد منهم</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يجب أن تكون مقدّمات الرعاية الصحية الإناث متاحات للأطفال الذين يفضلون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أو يُطلَب منهم ثقافيًا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التفاعل مع مقدّمات الخدمات الإناث</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تكون جميع المرافق والخدمات المتعلقة بالصحّة ميسَّرة، وملائمة، وشاملة لجميع الأطفال، ويجب أن تشمل عادة</a:t>
            </a:r>
            <a:r>
              <a:rPr lang="ar-LB" sz="1800" dirty="0">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وسائل منع الحمل في حالات الطوارئ والوقاية بعد التعرض التي يتمّ تكييفها للأطفال</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لوازم الإسعافات الأولية الطارئة الملائمة للأطفال</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خدمات تنظيم الأسرة</a:t>
            </a:r>
            <a:r>
              <a:rPr lang="ar-LB" sz="1800" dirty="0">
                <a:solidFill>
                  <a:srgbClr val="000000"/>
                </a:solidFill>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يشمل النهج المتكامل للصحة وحماية الطفل بروتوكولات تضمن الإحالة الآمنة والسرية، </a:t>
            </a:r>
            <a:r>
              <a:rPr lang="ar-LB" sz="1800" dirty="0">
                <a:effectLst/>
                <a:ea typeface="Calibri" panose="020F0502020204030204" pitchFamily="34" charset="0"/>
                <a:cs typeface="Simplified Arabic" panose="02020603050405020304" pitchFamily="18" charset="-78"/>
              </a:rPr>
              <a:t>وتشارك</a:t>
            </a:r>
            <a:r>
              <a:rPr lang="ar-SA" sz="1800" dirty="0">
                <a:effectLst/>
                <a:ea typeface="Calibri" panose="020F0502020204030204" pitchFamily="34" charset="0"/>
                <a:cs typeface="Simplified Arabic" panose="02020603050405020304" pitchFamily="18" charset="-78"/>
              </a:rPr>
              <a:t> المعلومات بين القطاعَين</a:t>
            </a:r>
            <a:r>
              <a:rPr lang="ar-LB" sz="1800" dirty="0">
                <a:effectLst/>
                <a:ea typeface="Calibri" panose="020F0502020204030204" pitchFamily="34" charset="0"/>
                <a:cs typeface="Simplified Arabic" panose="02020603050405020304" pitchFamily="18" charset="-78"/>
              </a:rPr>
              <a:t>. وهذا النوع من التنسيق والتعاون الوثيقَين مهم خصوصًا خلال تفشي الأمراض المعدية (مثلاً، لترتيبات الرعاية البديلة، أو الصحة العقلية والدعم النفسي الاجتماعي في </a:t>
            </a:r>
            <a:r>
              <a:rPr lang="ar-SA" sz="1800" dirty="0">
                <a:effectLst/>
                <a:ea typeface="Calibri" panose="020F0502020204030204" pitchFamily="34" charset="0"/>
                <a:cs typeface="Simplified Arabic" panose="02020603050405020304" pitchFamily="18" charset="-78"/>
              </a:rPr>
              <a:t>مراكز المراقبة أو العلاج، أو الحجر الصحي أو العزلة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يتعين علينا أيضًا </a:t>
            </a:r>
            <a:r>
              <a:rPr lang="ar-SA" sz="1800" dirty="0">
                <a:solidFill>
                  <a:srgbClr val="000000"/>
                </a:solidFill>
                <a:effectLst/>
                <a:ea typeface="Calibri" panose="020F0502020204030204" pitchFamily="34" charset="0"/>
                <a:cs typeface="Simplified Arabic" panose="02020603050405020304" pitchFamily="18" charset="-78"/>
              </a:rPr>
              <a:t>تدريب الموظّفين في مجال حماية الطفل على الشواغل، والمبادئ، والنهج في مجال الصحة حتى يتمكنوا من منع المسائل المتعلقة بالصحة، و/أو تحديدها، و/أو التخفيف من حدتها، و/أو إحالتها بشكل صحيح</a:t>
            </a:r>
            <a:r>
              <a:rPr lang="ar-LB" sz="1800" dirty="0">
                <a:solidFill>
                  <a:srgbClr val="000000"/>
                </a:solidFill>
                <a:effectLst/>
                <a:ea typeface="Calibri" panose="020F0502020204030204" pitchFamily="34" charset="0"/>
                <a:cs typeface="Simplified Arabic" panose="02020603050405020304" pitchFamily="18" charset="-78"/>
              </a:rPr>
              <a:t> (وبالعكس، تدريب الموظفين في مجال الصحة على شواغل ومبادئ ونُهُج حماية الطفل!) </a:t>
            </a: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24</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8B3BF9DF-D042-ED2E-E73B-ACAF04D9E48E}"/>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51445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0145"/>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1024128" y="133396"/>
            <a:ext cx="936283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24</a:t>
            </a:r>
            <a:endParaRPr dirty="0"/>
          </a:p>
        </p:txBody>
      </p:sp>
      <p:sp>
        <p:nvSpPr>
          <p:cNvPr id="221" name="Google Shape;221;p11"/>
          <p:cNvSpPr txBox="1">
            <a:spLocks noGrp="1"/>
          </p:cNvSpPr>
          <p:nvPr>
            <p:ph type="body" idx="1"/>
          </p:nvPr>
        </p:nvSpPr>
        <p:spPr>
          <a:xfrm>
            <a:off x="838200" y="2141536"/>
            <a:ext cx="10226664" cy="4351338"/>
          </a:xfrm>
          <a:prstGeom prst="rect">
            <a:avLst/>
          </a:prstGeom>
          <a:noFill/>
          <a:ln>
            <a:noFill/>
          </a:ln>
        </p:spPr>
        <p:txBody>
          <a:bodyPr spcFirstLastPara="1" wrap="square" lIns="91425" tIns="45700" rIns="91425" bIns="45700" anchor="t" anchorCtr="0">
            <a:normAutofit/>
          </a:bodyPr>
          <a:lstStyle/>
          <a:p>
            <a:pPr lvl="0" algn="r" rtl="1"/>
            <a:r>
              <a:rPr lang="ar-SA" dirty="0">
                <a:ea typeface="Calibri" panose="020F0502020204030204" pitchFamily="34" charset="0"/>
                <a:cs typeface="Simplified Arabic" panose="02020603050405020304" pitchFamily="18" charset="-78"/>
              </a:rPr>
              <a:t>احتياجات الأطفال المتشابكة </a:t>
            </a:r>
            <a:endParaRPr lang="ar-LB" dirty="0">
              <a:ea typeface="Calibri" panose="020F0502020204030204" pitchFamily="34" charset="0"/>
              <a:cs typeface="Simplified Arabic" panose="02020603050405020304" pitchFamily="18" charset="-78"/>
            </a:endParaRPr>
          </a:p>
          <a:p>
            <a:pPr lvl="0" algn="r" rtl="1"/>
            <a:r>
              <a:rPr lang="ar-SA" dirty="0">
                <a:ea typeface="Calibri" panose="020F0502020204030204" pitchFamily="34" charset="0"/>
                <a:cs typeface="Simplified Arabic" panose="02020603050405020304" pitchFamily="18" charset="-78"/>
              </a:rPr>
              <a:t>المسؤولية الجماعية </a:t>
            </a:r>
            <a:r>
              <a:rPr lang="ar-LB" dirty="0">
                <a:ea typeface="Calibri" panose="020F0502020204030204" pitchFamily="34" charset="0"/>
                <a:cs typeface="Simplified Arabic" panose="02020603050405020304" pitchFamily="18" charset="-78"/>
              </a:rPr>
              <a:t>= المكانة المركزية للحماية</a:t>
            </a:r>
          </a:p>
          <a:p>
            <a:pPr lvl="0" algn="r" rtl="1"/>
            <a:r>
              <a:rPr lang="ar-LB" dirty="0">
                <a:solidFill>
                  <a:schemeClr val="dk2"/>
                </a:solidFill>
              </a:rPr>
              <a:t>الأثر العالي الجودة أكثر</a:t>
            </a:r>
          </a:p>
          <a:p>
            <a:pPr marL="50800" lvl="0" indent="0" algn="r" rtl="1">
              <a:buNone/>
            </a:pPr>
            <a:endParaRPr lang="ar-LB" dirty="0">
              <a:solidFill>
                <a:schemeClr val="dk2"/>
              </a:solidFill>
            </a:endParaRPr>
          </a:p>
          <a:p>
            <a:pPr algn="r" rtl="1"/>
            <a:r>
              <a:rPr lang="ar-LB" dirty="0">
                <a:solidFill>
                  <a:schemeClr val="dk2"/>
                </a:solidFill>
              </a:rPr>
              <a:t>الأثر المتبادل على السلامة/الحماية والرفاه</a:t>
            </a:r>
          </a:p>
          <a:p>
            <a:pPr algn="r" rtl="1"/>
            <a:r>
              <a:rPr lang="ar-LB" dirty="0">
                <a:solidFill>
                  <a:schemeClr val="dk2"/>
                </a:solidFill>
              </a:rPr>
              <a:t>خصائص النهج المتكامل</a:t>
            </a:r>
          </a:p>
          <a:p>
            <a:pPr algn="r" rtl="1"/>
            <a:r>
              <a:rPr lang="ar-LB" dirty="0">
                <a:solidFill>
                  <a:schemeClr val="dk2"/>
                </a:solidFill>
              </a:rPr>
              <a:t>نظام تنسيق متعدد القطاعات، آليات إحالة للرعاية </a:t>
            </a:r>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4141742" y="1454197"/>
            <a:ext cx="1563802" cy="928290"/>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6985096" y="5770900"/>
            <a:ext cx="891805" cy="1023383"/>
          </a:xfrm>
          <a:prstGeom prst="rect">
            <a:avLst/>
          </a:prstGeom>
          <a:noFill/>
          <a:ln>
            <a:noFill/>
          </a:ln>
        </p:spPr>
      </p:pic>
      <p:pic>
        <p:nvPicPr>
          <p:cNvPr id="224" name="Google Shape;224;p11"/>
          <p:cNvPicPr preferRelativeResize="0"/>
          <p:nvPr/>
        </p:nvPicPr>
        <p:blipFill rotWithShape="1">
          <a:blip r:embed="rId5">
            <a:alphaModFix/>
          </a:blip>
          <a:srcRect t="21240"/>
          <a:stretch/>
        </p:blipFill>
        <p:spPr>
          <a:xfrm>
            <a:off x="4384570" y="5770900"/>
            <a:ext cx="822336" cy="734676"/>
          </a:xfrm>
          <a:prstGeom prst="rect">
            <a:avLst/>
          </a:prstGeom>
          <a:noFill/>
          <a:ln>
            <a:noFill/>
          </a:ln>
        </p:spPr>
      </p:pic>
      <p:pic>
        <p:nvPicPr>
          <p:cNvPr id="225" name="Google Shape;225;p11"/>
          <p:cNvPicPr preferRelativeResize="0"/>
          <p:nvPr/>
        </p:nvPicPr>
        <p:blipFill rotWithShape="1">
          <a:blip r:embed="rId6">
            <a:alphaModFix/>
          </a:blip>
          <a:srcRect/>
          <a:stretch/>
        </p:blipFill>
        <p:spPr>
          <a:xfrm>
            <a:off x="8550272" y="5754415"/>
            <a:ext cx="1038747" cy="1000275"/>
          </a:xfrm>
          <a:prstGeom prst="rect">
            <a:avLst/>
          </a:prstGeom>
          <a:noFill/>
          <a:ln>
            <a:noFill/>
          </a:ln>
        </p:spPr>
      </p:pic>
      <p:pic>
        <p:nvPicPr>
          <p:cNvPr id="226" name="Google Shape;226;p11"/>
          <p:cNvPicPr preferRelativeResize="0"/>
          <p:nvPr/>
        </p:nvPicPr>
        <p:blipFill rotWithShape="1">
          <a:blip r:embed="rId7">
            <a:alphaModFix/>
          </a:blip>
          <a:srcRect/>
          <a:stretch/>
        </p:blipFill>
        <p:spPr>
          <a:xfrm>
            <a:off x="1419027" y="5408507"/>
            <a:ext cx="1435174" cy="1168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1092245" y="379868"/>
            <a:ext cx="4727608" cy="2507846"/>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24:</a:t>
            </a:r>
          </a:p>
          <a:p>
            <a:pPr marL="50800" indent="0" algn="ctr" rtl="1">
              <a:buNone/>
            </a:pPr>
            <a:r>
              <a:rPr lang="ar-LB" sz="2400" dirty="0">
                <a:solidFill>
                  <a:schemeClr val="dk2"/>
                </a:solidFill>
              </a:rPr>
              <a:t>"</a:t>
            </a:r>
            <a:r>
              <a:rPr lang="ar-SA" dirty="0"/>
              <a:t>يتمكن جميع الأطفال من الوصول إلى خدمات صحية حامية عالية الجودة، تعكس وجهات نظرهم، وأعمارهم، واحتياجاتهم في النمو.</a:t>
            </a:r>
            <a:r>
              <a:rPr lang="ar-LB" dirty="0"/>
              <a:t>"</a:t>
            </a:r>
            <a:endParaRPr lang="en-US" dirty="0"/>
          </a:p>
          <a:p>
            <a:pPr marL="50800" lvl="0" indent="0" algn="ctr" rtl="1">
              <a:lnSpc>
                <a:spcPct val="90000"/>
              </a:lnSpc>
              <a:spcBef>
                <a:spcPts val="1000"/>
              </a:spcBef>
              <a:spcAft>
                <a:spcPts val="0"/>
              </a:spcAft>
              <a:buSzPts val="2800"/>
              <a:buNone/>
            </a:pPr>
            <a:endParaRPr lang="ar-LB" sz="2400" dirty="0">
              <a:solidFill>
                <a:schemeClr val="dk2"/>
              </a:solidFill>
            </a:endParaRPr>
          </a:p>
        </p:txBody>
      </p:sp>
      <p:sp>
        <p:nvSpPr>
          <p:cNvPr id="233" name="Google Shape;233;p6"/>
          <p:cNvSpPr txBox="1">
            <a:spLocks noGrp="1"/>
          </p:cNvSpPr>
          <p:nvPr>
            <p:ph type="body" idx="2"/>
          </p:nvPr>
        </p:nvSpPr>
        <p:spPr>
          <a:xfrm>
            <a:off x="6512390" y="2887714"/>
            <a:ext cx="5679610" cy="3661841"/>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التحديد</a:t>
            </a:r>
          </a:p>
          <a:p>
            <a:pPr marL="457200" lvl="0" indent="-406400" algn="r" rtl="1">
              <a:lnSpc>
                <a:spcPct val="90000"/>
              </a:lnSpc>
              <a:spcBef>
                <a:spcPts val="1000"/>
              </a:spcBef>
              <a:spcAft>
                <a:spcPts val="0"/>
              </a:spcAft>
              <a:buSzPts val="2800"/>
              <a:buChar char="•"/>
            </a:pPr>
            <a:r>
              <a:rPr lang="ar-LB" dirty="0"/>
              <a:t>الخدمات الصحية الخاصة بكل فرد</a:t>
            </a:r>
          </a:p>
          <a:p>
            <a:pPr lvl="0" algn="r" rtl="1"/>
            <a:r>
              <a:rPr lang="ar-LB" dirty="0"/>
              <a:t>المرافق والخدمات الميسرة والملائمة والشاملة لجميع الأطفال</a:t>
            </a:r>
          </a:p>
          <a:p>
            <a:pPr lvl="0" algn="r" rtl="1"/>
            <a:r>
              <a:rPr lang="ar-LB" dirty="0"/>
              <a:t>الإحالة وتشارك المعلومات</a:t>
            </a:r>
          </a:p>
          <a:p>
            <a:pPr lvl="0" algn="r" rtl="1"/>
            <a:r>
              <a:rPr lang="ar-LB" dirty="0"/>
              <a:t>التدريب المتبادل على شواغل ومبادئ ونُهُج الصحة/حماية الطفل</a:t>
            </a:r>
          </a:p>
        </p:txBody>
      </p:sp>
      <p:sp>
        <p:nvSpPr>
          <p:cNvPr id="234" name="Google Shape;234;p6"/>
          <p:cNvSpPr txBox="1">
            <a:spLocks noGrp="1"/>
          </p:cNvSpPr>
          <p:nvPr>
            <p:ph type="title"/>
          </p:nvPr>
        </p:nvSpPr>
        <p:spPr>
          <a:xfrm>
            <a:off x="7147119" y="1551595"/>
            <a:ext cx="441015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a:t>
            </a:r>
            <a:endParaRPr sz="3200" dirty="0"/>
          </a:p>
        </p:txBody>
      </p:sp>
      <p:grpSp>
        <p:nvGrpSpPr>
          <p:cNvPr id="235" name="Google Shape;235;p6"/>
          <p:cNvGrpSpPr/>
          <p:nvPr/>
        </p:nvGrpSpPr>
        <p:grpSpPr>
          <a:xfrm rot="-2019763">
            <a:off x="131351" y="5579744"/>
            <a:ext cx="979340" cy="1040548"/>
            <a:chOff x="10883591" y="5571442"/>
            <a:chExt cx="979340" cy="1040548"/>
          </a:xfrm>
        </p:grpSpPr>
        <p:pic>
          <p:nvPicPr>
            <p:cNvPr id="236" name="Google Shape;236;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37" name="Google Shape;237;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38" name="Google Shape;238;p6"/>
          <p:cNvSpPr txBox="1"/>
          <p:nvPr/>
        </p:nvSpPr>
        <p:spPr>
          <a:xfrm>
            <a:off x="1130577" y="5593213"/>
            <a:ext cx="5403600" cy="1200288"/>
          </a:xfrm>
          <a:prstGeom prst="rect">
            <a:avLst/>
          </a:prstGeom>
          <a:noFill/>
          <a:ln>
            <a:noFill/>
          </a:ln>
        </p:spPr>
        <p:txBody>
          <a:bodyPr spcFirstLastPara="1" wrap="square" lIns="91425" tIns="45700" rIns="91425" bIns="45700" anchor="t" anchorCtr="0">
            <a:spAutoFit/>
          </a:bodyPr>
          <a:lstStyle/>
          <a:p>
            <a:pPr lvl="0" algn="r" rtl="1"/>
            <a:r>
              <a:rPr lang="ar-LB" sz="2400" dirty="0"/>
              <a:t>مَن هم الأطفال </a:t>
            </a:r>
            <a:r>
              <a:rPr lang="ar-SA" sz="2400" dirty="0">
                <a:ea typeface="Calibri" panose="020F0502020204030204" pitchFamily="34" charset="0"/>
                <a:cs typeface="Simplified Arabic" panose="02020603050405020304" pitchFamily="18" charset="-78"/>
              </a:rPr>
              <a:t>الأكثر قابلية للتعرض للمخاطر الصحية أو الذين يواجهون أكبر العوائق أمام الوصول إلى الرعاية الصحية</a:t>
            </a:r>
            <a:r>
              <a:rPr lang="ar-LB" sz="2400" dirty="0"/>
              <a:t>؟</a:t>
            </a:r>
            <a:endParaRPr dirty="0"/>
          </a:p>
        </p:txBody>
      </p:sp>
      <p:pic>
        <p:nvPicPr>
          <p:cNvPr id="240" name="Google Shape;240;p6"/>
          <p:cNvPicPr preferRelativeResize="0"/>
          <p:nvPr/>
        </p:nvPicPr>
        <p:blipFill rotWithShape="1">
          <a:blip r:embed="rId5">
            <a:alphaModFix/>
          </a:blip>
          <a:srcRect/>
          <a:stretch/>
        </p:blipFill>
        <p:spPr>
          <a:xfrm>
            <a:off x="8543390" y="600472"/>
            <a:ext cx="1617607" cy="940567"/>
          </a:xfrm>
          <a:prstGeom prst="rect">
            <a:avLst/>
          </a:prstGeom>
          <a:noFill/>
          <a:ln>
            <a:noFill/>
          </a:ln>
        </p:spPr>
      </p:pic>
      <p:pic>
        <p:nvPicPr>
          <p:cNvPr id="12" name="Picture 11">
            <a:extLst>
              <a:ext uri="{FF2B5EF4-FFF2-40B4-BE49-F238E27FC236}">
                <a16:creationId xmlns:a16="http://schemas.microsoft.com/office/drawing/2014/main" id="{5B3966F0-B96E-4B72-B73F-FDFEB388DABE}"/>
              </a:ext>
            </a:extLst>
          </p:cNvPr>
          <p:cNvPicPr>
            <a:picLocks noChangeAspect="1"/>
          </p:cNvPicPr>
          <p:nvPr/>
        </p:nvPicPr>
        <p:blipFill>
          <a:blip r:embed="rId6"/>
          <a:srcRect/>
          <a:stretch/>
        </p:blipFill>
        <p:spPr>
          <a:xfrm>
            <a:off x="2351410" y="2908676"/>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24</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676095"/>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2263</Words>
  <Application>Microsoft Macintosh PowerPoint</Application>
  <PresentationFormat>Panorámica</PresentationFormat>
  <Paragraphs>170</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Helvetica Neue</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24</vt:lpstr>
      <vt:lpstr>الإجراءات المشتركة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8</cp:revision>
  <dcterms:created xsi:type="dcterms:W3CDTF">2017-12-20T18:51:03Z</dcterms:created>
  <dcterms:modified xsi:type="dcterms:W3CDTF">2023-01-20T12:09:33Z</dcterms:modified>
</cp:coreProperties>
</file>