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92" r:id="rId2"/>
    <p:sldId id="298" r:id="rId3"/>
    <p:sldId id="294" r:id="rId4"/>
    <p:sldId id="288" r:id="rId5"/>
    <p:sldId id="261" r:id="rId6"/>
    <p:sldId id="290" r:id="rId7"/>
    <p:sldId id="291" r:id="rId8"/>
    <p:sldId id="295" r:id="rId9"/>
    <p:sldId id="297"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Ink Free" panose="03080402000500000000" pitchFamily="66"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12" clrIdx="0">
    <p:extLst>
      <p:ext uri="{19B8F6BF-5375-455C-9EA6-DF929625EA0E}">
        <p15:presenceInfo xmlns:p15="http://schemas.microsoft.com/office/powerpoint/2012/main" userId="f7ee976ae110c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0"/>
    <p:restoredTop sz="53146" autoAdjust="0"/>
  </p:normalViewPr>
  <p:slideViewPr>
    <p:cSldViewPr snapToGrid="0">
      <p:cViewPr varScale="1">
        <p:scale>
          <a:sx n="42" d="100"/>
          <a:sy n="42" d="100"/>
        </p:scale>
        <p:origin x="1400" y="2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23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a:t>
            </a:r>
            <a:r>
              <a:rPr lang="fr-FR"/>
              <a:t>Les SMPE </a:t>
            </a:r>
            <a:r>
              <a:rPr lang="fr-FR" dirty="0"/>
              <a:t>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Pilier 4 : Standards pour une collaboration accrue </a:t>
            </a:r>
            <a:r>
              <a:rPr lang="fr-FR"/>
              <a:t>entre secteurs</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Cette norme fait partie du quatrième pilier sur les Standards relatifs à la collaboration entre les différents secteurs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Les approches multisectorielles reflètent les besoins interconnectés/imbriqués des enfants et des adolescents et mettent l'accent sur la responsabilité collective de tous les acteurs humanitaires dans la protection des enfants et leurs familles. Les risques liés à la protection de l'enfance sont étroitement liés au travail d'autres secteurs car les enfants ont des besoins qui relèvent de tous les secteurs.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Un moyen très efficace d'avoir un impact réel et de meilleure qualité est la programmation multisectorielle qui inclut et aborde les considérations de protection de l'enfance (telles que les risques particuliers des enfants, les vulnérabilités, les stades de développement,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lvl="0" indent="-171450" algn="l" rtl="0">
              <a:spcBef>
                <a:spcPts val="0"/>
              </a:spcBef>
              <a:spcAft>
                <a:spcPts val="0"/>
              </a:spcAft>
              <a:buFont typeface="Arial" panose="020B0604020202020204" pitchFamily="34" charset="0"/>
              <a:buChar char="•"/>
            </a:pPr>
            <a:r>
              <a:rPr lang="fr-FR" sz="1800" b="0" i="0" u="none" strike="noStrike" baseline="0" dirty="0">
                <a:solidFill>
                  <a:srgbClr val="000000"/>
                </a:solidFill>
                <a:latin typeface="HelveticaNeue-Light-Identity-H"/>
              </a:rPr>
              <a:t>Ce standard explique comment les acteurs de l’éducation et de la protection de l’enfance peuvent collaborer plus systématiquement, sur la base de la complémentarité, afin de favoriser le bien-être des enfants. Pour une orientation pédagogique approfondie, se reporter à </a:t>
            </a:r>
            <a:r>
              <a:rPr lang="fr-FR" sz="1800" b="0" i="1" u="none" strike="noStrike" baseline="0" dirty="0">
                <a:solidFill>
                  <a:srgbClr val="333333"/>
                </a:solidFill>
                <a:latin typeface="HelveticaNeue-LightItalic-Identity-H"/>
              </a:rPr>
              <a:t>Normes minimales pour </a:t>
            </a:r>
            <a:r>
              <a:rPr lang="es-ES" sz="1800" b="0" i="1" u="none" strike="noStrike" baseline="0" dirty="0" err="1">
                <a:solidFill>
                  <a:srgbClr val="333333"/>
                </a:solidFill>
                <a:latin typeface="HelveticaNeue-LightItalic-Identity-H"/>
              </a:rPr>
              <a:t>l’éducation</a:t>
            </a:r>
            <a:r>
              <a:rPr lang="es-ES" sz="1800" b="0" i="1" u="none" strike="noStrike" baseline="0" dirty="0">
                <a:solidFill>
                  <a:srgbClr val="333333"/>
                </a:solidFill>
                <a:latin typeface="HelveticaNeue-LightItalic-Identity-H"/>
              </a:rPr>
              <a:t>: </a:t>
            </a:r>
            <a:r>
              <a:rPr lang="es-ES" sz="1800" b="0" i="1" u="none" strike="noStrike" baseline="0" dirty="0" err="1">
                <a:solidFill>
                  <a:srgbClr val="333333"/>
                </a:solidFill>
                <a:latin typeface="HelveticaNeue-LightItalic-Identity-H"/>
              </a:rPr>
              <a:t>Préparation</a:t>
            </a:r>
            <a:r>
              <a:rPr lang="es-ES" sz="1800" b="0" i="1" u="none" strike="noStrike" baseline="0" dirty="0">
                <a:solidFill>
                  <a:srgbClr val="333333"/>
                </a:solidFill>
                <a:latin typeface="HelveticaNeue-LightItalic-Identity-H"/>
              </a:rPr>
              <a:t>, </a:t>
            </a:r>
            <a:r>
              <a:rPr lang="es-ES" sz="1800" b="0" i="1" u="none" strike="noStrike" baseline="0" dirty="0" err="1">
                <a:solidFill>
                  <a:srgbClr val="333333"/>
                </a:solidFill>
                <a:latin typeface="HelveticaNeue-LightItalic-Identity-H"/>
              </a:rPr>
              <a:t>Intervention</a:t>
            </a:r>
            <a:r>
              <a:rPr lang="es-ES" sz="1800" b="0" i="1" u="none" strike="noStrike" baseline="0" dirty="0">
                <a:solidFill>
                  <a:srgbClr val="333333"/>
                </a:solidFill>
                <a:latin typeface="HelveticaNeue-LightItalic-Identity-H"/>
              </a:rPr>
              <a:t>, </a:t>
            </a:r>
            <a:r>
              <a:rPr lang="es-ES" sz="1800" b="0" i="1" u="none" strike="noStrike" baseline="0" dirty="0" err="1">
                <a:solidFill>
                  <a:srgbClr val="333333"/>
                </a:solidFill>
                <a:latin typeface="HelveticaNeue-LightItalic-Identity-H"/>
              </a:rPr>
              <a:t>relèvement</a:t>
            </a:r>
            <a:r>
              <a:rPr lang="es-ES" sz="1800" b="0" i="0" u="none" strike="noStrike" baseline="0" dirty="0">
                <a:solidFill>
                  <a:srgbClr val="000000"/>
                </a:solidFill>
                <a:latin typeface="HelveticaNeue-Light-Identity-H"/>
              </a:rPr>
              <a:t> et à la </a:t>
            </a:r>
            <a:r>
              <a:rPr lang="es-ES" sz="1800" b="0" i="0" u="none" strike="noStrike" baseline="0" dirty="0" err="1">
                <a:solidFill>
                  <a:srgbClr val="000000"/>
                </a:solidFill>
                <a:latin typeface="HelveticaNeue-Light-Identity-H"/>
              </a:rPr>
              <a:t>boite</a:t>
            </a:r>
            <a:r>
              <a:rPr lang="es-ES" sz="1800" b="0" i="0" u="none" strike="noStrike" baseline="0" dirty="0">
                <a:solidFill>
                  <a:srgbClr val="000000"/>
                </a:solidFill>
                <a:latin typeface="HelveticaNeue-Light-Identity-H"/>
              </a:rPr>
              <a:t> à </a:t>
            </a:r>
            <a:r>
              <a:rPr lang="es-ES" sz="1800" b="0" i="0" u="none" strike="noStrike" baseline="0" dirty="0" err="1">
                <a:solidFill>
                  <a:srgbClr val="000000"/>
                </a:solidFill>
                <a:latin typeface="HelveticaNeue-Light-Identity-H"/>
              </a:rPr>
              <a:t>outils</a:t>
            </a:r>
            <a:r>
              <a:rPr lang="es-ES" sz="1800" b="0" i="0" u="none" strike="noStrike" baseline="0" dirty="0">
                <a:solidFill>
                  <a:srgbClr val="000000"/>
                </a:solidFill>
                <a:latin typeface="HelveticaNeue-Light-Identity-H"/>
              </a:rPr>
              <a:t> de </a:t>
            </a:r>
            <a:r>
              <a:rPr lang="es-ES" sz="1800" b="0" i="0" u="none" strike="noStrike" baseline="0" dirty="0" err="1">
                <a:solidFill>
                  <a:srgbClr val="000000"/>
                </a:solidFill>
                <a:latin typeface="HelveticaNeue-Light-Identity-H"/>
              </a:rPr>
              <a:t>l’Alliance</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pour</a:t>
            </a:r>
            <a:r>
              <a:rPr lang="es-ES" sz="1800" b="0" i="0" u="none" strike="noStrike" baseline="0" dirty="0">
                <a:solidFill>
                  <a:srgbClr val="000000"/>
                </a:solidFill>
                <a:latin typeface="HelveticaNeue-Light-Identity-H"/>
              </a:rPr>
              <a:t> la </a:t>
            </a:r>
            <a:r>
              <a:rPr lang="es-ES" sz="1800" b="0" i="0" u="none" strike="noStrike" baseline="0" dirty="0" err="1">
                <a:solidFill>
                  <a:srgbClr val="000000"/>
                </a:solidFill>
                <a:latin typeface="HelveticaNeue-Light-Identity-H"/>
              </a:rPr>
              <a:t>collaboration</a:t>
            </a:r>
            <a:r>
              <a:rPr lang="es-ES" sz="1800" b="0" i="0" u="none" strike="noStrike" baseline="0" dirty="0">
                <a:solidFill>
                  <a:srgbClr val="000000"/>
                </a:solidFill>
                <a:latin typeface="HelveticaNeue-Light-Identity-H"/>
              </a:rPr>
              <a:t> PE-</a:t>
            </a:r>
            <a:r>
              <a:rPr lang="es-ES" sz="1800" b="0" i="0" u="none" strike="noStrike" baseline="0" dirty="0" err="1">
                <a:solidFill>
                  <a:srgbClr val="000000"/>
                </a:solidFill>
                <a:latin typeface="HelveticaNeue-Light-Identity-H"/>
              </a:rPr>
              <a:t>EiE</a:t>
            </a:r>
            <a:endParaRPr lang="es-ES" sz="1800" b="0" i="0" u="none" strike="noStrike" baseline="0" dirty="0">
              <a:solidFill>
                <a:srgbClr val="000000"/>
              </a:solidFill>
              <a:latin typeface="HelveticaNeue-Light-Identity-H"/>
            </a:endParaRPr>
          </a:p>
          <a:p>
            <a:pPr marL="171450" lvl="0" indent="-171450" algn="l" rtl="0">
              <a:spcBef>
                <a:spcPts val="0"/>
              </a:spcBef>
              <a:spcAft>
                <a:spcPts val="0"/>
              </a:spcAft>
              <a:buFont typeface="Arial" panose="020B0604020202020204" pitchFamily="34" charset="0"/>
              <a:buChar char="•"/>
            </a:pPr>
            <a:r>
              <a:rPr lang="es-ES" sz="1800" b="0" i="0" u="none" strike="noStrike" baseline="0" dirty="0">
                <a:solidFill>
                  <a:srgbClr val="000000"/>
                </a:solidFill>
                <a:latin typeface="HelveticaNeue-Light-Identity-H"/>
              </a:rPr>
              <a:t>L</a:t>
            </a:r>
            <a:r>
              <a:rPr lang="fr-FR" sz="1800" b="0" i="0" u="none" strike="noStrike" baseline="0" dirty="0">
                <a:latin typeface="HelveticaNeue-Light-Identity-H"/>
              </a:rPr>
              <a:t>es intervenants dans le domaine de l’éducation et de la protection de l’enfance visent en général les enfants qui fréquentent les écoles formelles et les enfants non scolarisés; la plupart des activités sont donc réalisées conjointement. Par conséquent, toutes les actions clés de ce standard s’appliquent aux acteurs des deux secteurs </a:t>
            </a:r>
            <a:r>
              <a:rPr lang="fr-FR" sz="2800" dirty="0"/>
              <a:t>et chaque secteur aura des avantages pour atteindre certains groupes d'enfants (scolarisés, non scolarisés, par exemple) et des capacités techniques pour réaliser certaines activités. Les approches appropriées (telles que les approches participatives, inclusives, disciplinaires positives et sensibles au genre) doivent s'aligner sur les standards minimaux de protection de l'enfance et d'éducation et être adaptées au pays. </a:t>
            </a:r>
          </a:p>
          <a:p>
            <a:pPr marL="171450" lvl="0" indent="-171450" algn="l" rtl="0">
              <a:spcBef>
                <a:spcPts val="0"/>
              </a:spcBef>
              <a:spcAft>
                <a:spcPts val="0"/>
              </a:spcAft>
              <a:buFont typeface="Arial" panose="020B0604020202020204" pitchFamily="34" charset="0"/>
              <a:buChar char="•"/>
            </a:pPr>
            <a:r>
              <a:rPr lang="fr-FR" sz="2800" dirty="0"/>
              <a:t>Les centres d'apprentissage devraient viser à répondre aux « critères de sécurité », qui </a:t>
            </a:r>
            <a:r>
              <a:rPr lang="es-ES" sz="1800" b="0" i="0" u="none" strike="noStrike" baseline="0" dirty="0" err="1">
                <a:solidFill>
                  <a:srgbClr val="FFFFFF"/>
                </a:solidFill>
                <a:latin typeface="HelveticaNeue-Roman-Identity-H"/>
              </a:rPr>
              <a:t>doivent</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être</a:t>
            </a:r>
            <a:r>
              <a:rPr lang="es-ES" sz="1800" b="0" i="0" u="none" strike="noStrike" baseline="0" dirty="0">
                <a:solidFill>
                  <a:srgbClr val="FFFFFF"/>
                </a:solidFill>
                <a:latin typeface="HelveticaNeue-Roman-Identity-H"/>
              </a:rPr>
              <a:t> </a:t>
            </a:r>
            <a:r>
              <a:rPr lang="fr-FR" sz="1800" b="0" i="0" u="none" strike="noStrike" baseline="0" dirty="0">
                <a:solidFill>
                  <a:srgbClr val="FFFFFF"/>
                </a:solidFill>
                <a:latin typeface="HelveticaNeue-Roman-Identity-H"/>
              </a:rPr>
              <a:t>déterminés dans le pays et comprendre les </a:t>
            </a:r>
            <a:r>
              <a:rPr lang="es-ES" sz="1800" b="0" i="0" u="none" strike="noStrike" baseline="0" dirty="0" err="1">
                <a:solidFill>
                  <a:srgbClr val="FFFFFF"/>
                </a:solidFill>
                <a:latin typeface="HelveticaNeue-Roman-Identity-H"/>
              </a:rPr>
              <a:t>éléments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suivants</a:t>
            </a:r>
            <a:r>
              <a:rPr lang="es-ES" sz="1800" b="0" i="0" u="none" strike="noStrike" baseline="0" dirty="0">
                <a:solidFill>
                  <a:srgbClr val="FFFFFF"/>
                </a:solidFill>
                <a:latin typeface="HelveticaNeue-Roman-Identity-H"/>
              </a:rPr>
              <a:t>: une </a:t>
            </a:r>
            <a:r>
              <a:rPr lang="es-ES" sz="1800" b="0" i="0" u="none" strike="noStrike" baseline="0" dirty="0" err="1">
                <a:solidFill>
                  <a:srgbClr val="FFFFFF"/>
                </a:solidFill>
                <a:latin typeface="HelveticaNeue-Roman-Identity-H"/>
              </a:rPr>
              <a:t>infrastructure</a:t>
            </a:r>
            <a:r>
              <a:rPr lang="es-ES" sz="1800" b="0" i="0" u="none" strike="noStrike" baseline="0" dirty="0">
                <a:solidFill>
                  <a:srgbClr val="FFFFFF"/>
                </a:solidFill>
                <a:latin typeface="HelveticaNeue-Roman-Identity-H"/>
              </a:rPr>
              <a:t> </a:t>
            </a:r>
            <a:r>
              <a:rPr lang="fr-FR" sz="1800" b="0" i="0" u="none" strike="noStrike" baseline="0" dirty="0">
                <a:solidFill>
                  <a:srgbClr val="FFFFFF"/>
                </a:solidFill>
                <a:latin typeface="HelveticaNeue-Roman-Identity-H"/>
              </a:rPr>
              <a:t>sûre et sécurisée, un emplacement dégagé de munitions explosives, des </a:t>
            </a:r>
            <a:r>
              <a:rPr lang="es-ES" sz="1800" b="0" i="0" u="none" strike="noStrike" baseline="0" dirty="0" err="1">
                <a:solidFill>
                  <a:srgbClr val="FFFFFF"/>
                </a:solidFill>
                <a:latin typeface="HelveticaNeue-Roman-Identity-H"/>
              </a:rPr>
              <a:t>installations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appropriées</a:t>
            </a:r>
            <a:r>
              <a:rPr lang="es-ES" sz="1800" b="0" i="0" u="none" strike="noStrike" baseline="0" dirty="0">
                <a:solidFill>
                  <a:srgbClr val="FFFFFF"/>
                </a:solidFill>
                <a:latin typeface="HelveticaNeue-Roman-Identity-H"/>
              </a:rPr>
              <a:t>, un </a:t>
            </a:r>
            <a:r>
              <a:rPr lang="es-ES" sz="1800" b="0" i="0" u="none" strike="noStrike" baseline="0" dirty="0" err="1">
                <a:solidFill>
                  <a:srgbClr val="FFFFFF"/>
                </a:solidFill>
                <a:latin typeface="HelveticaNeue-Roman-Identity-H"/>
              </a:rPr>
              <a:t>espace</a:t>
            </a:r>
            <a:r>
              <a:rPr lang="es-ES" sz="1800" b="0" i="0" u="none" strike="noStrike" baseline="0" dirty="0">
                <a:solidFill>
                  <a:srgbClr val="FFFFFF"/>
                </a:solidFill>
                <a:latin typeface="HelveticaNeue-Roman-Identity-H"/>
              </a:rPr>
              <a:t> </a:t>
            </a:r>
            <a:r>
              <a:rPr lang="fr-FR" sz="1800" b="0" i="0" u="none" strike="noStrike" baseline="0" dirty="0">
                <a:solidFill>
                  <a:srgbClr val="FFFFFF"/>
                </a:solidFill>
                <a:latin typeface="HelveticaNeue-Roman-Identity-H"/>
              </a:rPr>
              <a:t>suffisant, accessibilité (à l’intérieur et autour du centre d’apprentissage) et </a:t>
            </a:r>
            <a:r>
              <a:rPr lang="es-ES" sz="1800" b="0" i="0" u="none" strike="noStrike" baseline="0" dirty="0">
                <a:solidFill>
                  <a:srgbClr val="FFFFFF"/>
                </a:solidFill>
                <a:latin typeface="HelveticaNeue-Roman-Identity-H"/>
              </a:rPr>
              <a:t>des </a:t>
            </a:r>
            <a:r>
              <a:rPr lang="es-ES" sz="1800" b="0" i="0" u="none" strike="noStrike" baseline="0" dirty="0" err="1">
                <a:solidFill>
                  <a:srgbClr val="FFFFFF"/>
                </a:solidFill>
                <a:latin typeface="HelveticaNeue-Roman-Identity-H"/>
              </a:rPr>
              <a:t>environnements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inclusifs</a:t>
            </a:r>
            <a:r>
              <a:rPr lang="es-ES" sz="1800" b="0" i="0" u="none" strike="noStrike" baseline="0" dirty="0">
                <a:solidFill>
                  <a:srgbClr val="FFFFFF"/>
                </a:solidFill>
                <a:latin typeface="HelveticaNeue-Roman-Identity-H"/>
              </a:rPr>
              <a:t> (en </a:t>
            </a:r>
            <a:r>
              <a:rPr lang="fr-FR" sz="1800" b="0" i="0" u="none" strike="noStrike" baseline="0" dirty="0">
                <a:solidFill>
                  <a:srgbClr val="FFFFFF"/>
                </a:solidFill>
                <a:latin typeface="HelveticaNeue-Roman-Identity-H"/>
              </a:rPr>
              <a:t>termes d’emplacement, de genre, de langue, de race, de religion, </a:t>
            </a:r>
            <a:r>
              <a:rPr lang="es-ES" sz="1800" b="0" i="0" u="none" strike="noStrike" baseline="0" dirty="0" err="1">
                <a:solidFill>
                  <a:srgbClr val="FFFFFF"/>
                </a:solidFill>
                <a:latin typeface="HelveticaNeue-Roman-Identity-H"/>
              </a:rPr>
              <a:t>d’environnement</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d’apprentissage</a:t>
            </a:r>
            <a:r>
              <a:rPr lang="es-ES" sz="1800" b="0" i="0" u="none" strike="noStrike" baseline="0" dirty="0">
                <a:solidFill>
                  <a:srgbClr val="FFFFFF"/>
                </a:solidFill>
                <a:latin typeface="HelveticaNeue-Roman-Identity-H"/>
              </a:rPr>
              <a:t>).</a:t>
            </a:r>
          </a:p>
          <a:p>
            <a:pPr marL="171450" lvl="0" indent="-171450" algn="l" rtl="0">
              <a:spcBef>
                <a:spcPts val="0"/>
              </a:spcBef>
              <a:spcAft>
                <a:spcPts val="0"/>
              </a:spcAft>
              <a:buFont typeface="Arial" panose="020B0604020202020204" pitchFamily="34" charset="0"/>
              <a:buChar char="•"/>
            </a:pPr>
            <a:r>
              <a:rPr lang="es-ES" sz="1800" b="0" i="0" u="none" strike="noStrike" baseline="0" dirty="0">
                <a:solidFill>
                  <a:srgbClr val="FFFFFF"/>
                </a:solidFill>
                <a:latin typeface="HelveticaNeue-Roman-Identity-H"/>
              </a:rPr>
              <a:t>T</a:t>
            </a:r>
            <a:r>
              <a:rPr lang="fr-FR" sz="1800" b="0" i="0" u="none" strike="noStrike" baseline="0" dirty="0" err="1">
                <a:latin typeface="HelveticaNeue-Light-Identity-H"/>
              </a:rPr>
              <a:t>outes</a:t>
            </a:r>
            <a:r>
              <a:rPr lang="fr-FR" sz="1800" b="0" i="0" u="none" strike="noStrike" baseline="0" dirty="0">
                <a:latin typeface="HelveticaNeue-Light-Identity-H"/>
              </a:rPr>
              <a:t> les actions clés de ce standard s’appliquent aux acteurs des deux secteurs. Cela signifie que la structure de ce standard se distingue des</a:t>
            </a:r>
          </a:p>
          <a:p>
            <a:pPr algn="l"/>
            <a:r>
              <a:rPr lang="fr-FR" sz="1800" b="0" i="0" u="none" strike="noStrike" baseline="0" dirty="0">
                <a:latin typeface="HelveticaNeue-Light-Identity-H"/>
              </a:rPr>
              <a:t>autres dans la section ”Standards intégrées” des </a:t>
            </a:r>
            <a:r>
              <a:rPr lang="es-ES" sz="1800" b="0" i="1" u="none" strike="noStrike" baseline="0" dirty="0">
                <a:latin typeface="HelveticaNeue-LightItalic-Identity-H"/>
              </a:rPr>
              <a:t>SMPE.</a:t>
            </a:r>
            <a:endParaRPr lang="es-ES" sz="1800" b="0" i="0" u="none" strike="noStrike" baseline="0" dirty="0">
              <a:solidFill>
                <a:srgbClr val="FFFFFF"/>
              </a:solidFill>
              <a:latin typeface="HelveticaNeue-Roman-Identity-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err="1"/>
              <a:t>Icones</a:t>
            </a:r>
            <a:r>
              <a:rPr lang="en-US" baseline="0" dirty="0"/>
              <a:t>: </a:t>
            </a:r>
            <a:r>
              <a:rPr lang="fr-FR" dirty="0"/>
              <a:t>il existe de nombreux liens entre l'éducation et la prévention / la sauvegarde / l'adolescence / les réfugiés et les contextes d’épidémies de maladies infectieuses. Par exemple, en développant des programmes de formation des enseignants, vous pouvez soutenir des environnements d'apprentissage plus protecteurs en incluant une formation sur les premiers secours psychologiques ; l’Education émotionnelle et sociale (EES); les approches sensibles au genre et au handicap ; la discipline positive; les méthodes participatives; et les principes et préoccupations de protection de l'enfance (</a:t>
            </a:r>
            <a:r>
              <a:rPr lang="fr-FR" b="1" dirty="0"/>
              <a:t>prévention</a:t>
            </a:r>
            <a:r>
              <a:rPr lang="fr-FR"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On peut contribuer à la sauvegarde des droits des enfants, en </a:t>
            </a:r>
            <a:r>
              <a:rPr lang="es-ES" sz="1800" b="0" i="0" u="none" strike="noStrike" baseline="0" dirty="0" err="1">
                <a:latin typeface="HelveticaNeue-Light-Identity-H"/>
              </a:rPr>
              <a:t>interdisant</a:t>
            </a:r>
            <a:r>
              <a:rPr lang="es-ES" sz="1800" b="0" i="0" u="none" strike="noStrike" baseline="0" dirty="0">
                <a:latin typeface="HelveticaNeue-Light-Identity-H"/>
              </a:rPr>
              <a:t> les </a:t>
            </a:r>
            <a:r>
              <a:rPr lang="es-ES" sz="1800" b="0" i="0" u="none" strike="noStrike" baseline="0" dirty="0" err="1">
                <a:latin typeface="HelveticaNeue-Light-Identity-H"/>
              </a:rPr>
              <a:t>punitions</a:t>
            </a:r>
            <a:r>
              <a:rPr lang="es-ES" sz="1800" b="0" i="0" u="none" strike="noStrike" baseline="0" dirty="0">
                <a:latin typeface="HelveticaNeue-Light-Identity-H"/>
              </a:rPr>
              <a:t> </a:t>
            </a:r>
            <a:r>
              <a:rPr lang="fr-FR" sz="1800" b="0" i="0" u="none" strike="noStrike" baseline="0" dirty="0">
                <a:latin typeface="HelveticaNeue-Light-Identity-H"/>
              </a:rPr>
              <a:t>corporelles (physiques) et autres formes de punition dégradantes </a:t>
            </a:r>
            <a:r>
              <a:rPr lang="en-US" dirty="0"/>
              <a:t>(</a:t>
            </a:r>
            <a:r>
              <a:rPr lang="en-US" b="1" dirty="0" err="1"/>
              <a:t>Savegarde</a:t>
            </a:r>
            <a:r>
              <a:rPr lang="en-US" dirty="0"/>
              <a:t>). D</a:t>
            </a:r>
            <a:r>
              <a:rPr lang="fr-FR" sz="1800" b="0" i="0" u="none" strike="noStrike" baseline="0" dirty="0">
                <a:solidFill>
                  <a:srgbClr val="000000"/>
                </a:solidFill>
                <a:latin typeface="HelveticaNeue-Light-Identity-H"/>
              </a:rPr>
              <a:t>es interventions conjointes peuvent être </a:t>
            </a:r>
            <a:r>
              <a:rPr lang="fr-FR" sz="1800" b="0" i="0" u="none" strike="noStrike" baseline="0" dirty="0" err="1">
                <a:solidFill>
                  <a:srgbClr val="000000"/>
                </a:solidFill>
                <a:latin typeface="HelveticaNeue-Light-Identity-H"/>
              </a:rPr>
              <a:t>plannifiées</a:t>
            </a:r>
            <a:r>
              <a:rPr lang="fr-FR" sz="1800" b="0" i="0" u="none" strike="noStrike" baseline="0" dirty="0">
                <a:solidFill>
                  <a:srgbClr val="000000"/>
                </a:solidFill>
                <a:latin typeface="HelveticaNeue-Light-Identity-H"/>
              </a:rPr>
              <a:t> en faveur des enfants de 0 à 5 </a:t>
            </a:r>
            <a:r>
              <a:rPr lang="es-ES" sz="1800" b="0" i="0" u="none" strike="noStrike" baseline="0" dirty="0" err="1">
                <a:solidFill>
                  <a:srgbClr val="000000"/>
                </a:solidFill>
                <a:latin typeface="HelveticaNeue-Light-Identity-H"/>
              </a:rPr>
              <a:t>ans</a:t>
            </a:r>
            <a:r>
              <a:rPr lang="es-ES" sz="1800" b="0" i="0" u="none" strike="noStrike" baseline="0" dirty="0">
                <a:solidFill>
                  <a:srgbClr val="000000"/>
                </a:solidFill>
                <a:latin typeface="HelveticaNeue-Light-Identity-H"/>
              </a:rPr>
              <a:t> et des </a:t>
            </a:r>
            <a:r>
              <a:rPr lang="fr-FR" sz="1800" b="0" i="0" u="none" strike="noStrike" baseline="0" dirty="0">
                <a:latin typeface="HelveticaNeue-Light-Identity-H"/>
              </a:rPr>
              <a:t>options d’éducation </a:t>
            </a:r>
            <a:r>
              <a:rPr lang="es-ES" sz="1800" b="0" i="0" u="none" strike="noStrike" baseline="0" dirty="0" err="1">
                <a:latin typeface="HelveticaNeue-Light-Identity-H"/>
              </a:rPr>
              <a:t>pour</a:t>
            </a:r>
            <a:r>
              <a:rPr lang="es-ES" sz="1800" b="0" i="0" u="none" strike="noStrike" baseline="0" dirty="0">
                <a:latin typeface="HelveticaNeue-Light-Identity-H"/>
              </a:rPr>
              <a:t> les </a:t>
            </a:r>
            <a:r>
              <a:rPr lang="es-ES" sz="1800" b="0" i="0" u="none" strike="noStrike" baseline="0" dirty="0" err="1">
                <a:latin typeface="HelveticaNeue-Light-Identity-H"/>
              </a:rPr>
              <a:t>adolescents</a:t>
            </a:r>
            <a:r>
              <a:rPr lang="fr-FR" dirty="0">
                <a:solidFill>
                  <a:schemeClr val="bg2"/>
                </a:solidFill>
              </a:rPr>
              <a:t> (</a:t>
            </a:r>
            <a:r>
              <a:rPr lang="en-US" b="1" dirty="0">
                <a:solidFill>
                  <a:schemeClr val="bg2"/>
                </a:solidFill>
              </a:rPr>
              <a:t>Adolescence &amp; Première </a:t>
            </a:r>
            <a:r>
              <a:rPr lang="en-US" b="1" dirty="0" err="1">
                <a:solidFill>
                  <a:schemeClr val="bg2"/>
                </a:solidFill>
              </a:rPr>
              <a:t>Enfance</a:t>
            </a:r>
            <a:r>
              <a:rPr lang="en-US" dirty="0">
                <a:solidFill>
                  <a:schemeClr val="bg2"/>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solidFill>
                  <a:schemeClr val="bg2"/>
                </a:solidFill>
              </a:rPr>
              <a:t>Il </a:t>
            </a:r>
            <a:r>
              <a:rPr lang="en-US" dirty="0" err="1">
                <a:solidFill>
                  <a:schemeClr val="bg2"/>
                </a:solidFill>
              </a:rPr>
              <a:t>est</a:t>
            </a:r>
            <a:r>
              <a:rPr lang="en-US" dirty="0">
                <a:solidFill>
                  <a:schemeClr val="bg2"/>
                </a:solidFill>
              </a:rPr>
              <a:t> important de </a:t>
            </a:r>
            <a:r>
              <a:rPr lang="fr-FR" sz="1800" b="0" i="0" u="none" strike="noStrike" baseline="0" dirty="0">
                <a:solidFill>
                  <a:srgbClr val="000000"/>
                </a:solidFill>
                <a:latin typeface="HelveticaNeue-Light-Identity-H"/>
              </a:rPr>
              <a:t>plaider pour un accès à des possibilités d’éducation pour </a:t>
            </a:r>
            <a:r>
              <a:rPr lang="fr-FR" sz="1800" b="0" i="0" u="sng" strike="noStrike" baseline="0" dirty="0">
                <a:solidFill>
                  <a:srgbClr val="000000"/>
                </a:solidFill>
                <a:latin typeface="HelveticaNeue-Light-Identity-H"/>
              </a:rPr>
              <a:t>tous les enfants</a:t>
            </a:r>
            <a:r>
              <a:rPr lang="fr-FR" sz="1800" b="0" i="0" u="none" strike="noStrike" baseline="0" dirty="0">
                <a:solidFill>
                  <a:srgbClr val="000000"/>
                </a:solidFill>
                <a:latin typeface="HelveticaNeue-Light-Identity-H"/>
              </a:rPr>
              <a:t>, y compris les </a:t>
            </a:r>
            <a:r>
              <a:rPr lang="fr-FR" sz="1800" b="0" i="1" u="sng" strike="noStrike" baseline="0" dirty="0">
                <a:solidFill>
                  <a:srgbClr val="333333"/>
                </a:solidFill>
                <a:latin typeface="HelveticaNeue-LightItalic-Identity-H"/>
              </a:rPr>
              <a:t>filles</a:t>
            </a:r>
            <a:r>
              <a:rPr lang="fr-FR" sz="1800" b="0" i="0" u="none" strike="noStrike" baseline="0" dirty="0">
                <a:solidFill>
                  <a:srgbClr val="000000"/>
                </a:solidFill>
                <a:latin typeface="HelveticaNeue-Light-Identity-H"/>
              </a:rPr>
              <a:t>, les enfants en </a:t>
            </a:r>
            <a:r>
              <a:rPr lang="fr-FR" sz="1800" b="0" i="0" u="sng" strike="noStrike" baseline="0" dirty="0">
                <a:solidFill>
                  <a:srgbClr val="000000"/>
                </a:solidFill>
                <a:latin typeface="HelveticaNeue-Light-Identity-H"/>
              </a:rPr>
              <a:t>situation de handicap </a:t>
            </a:r>
            <a:r>
              <a:rPr lang="fr-FR" sz="1800" b="0" i="0" u="none" strike="noStrike" baseline="0" dirty="0">
                <a:solidFill>
                  <a:srgbClr val="000000"/>
                </a:solidFill>
                <a:latin typeface="HelveticaNeue-Light-Identity-H"/>
              </a:rPr>
              <a:t>et les enfants réfugiés ou apatrides</a:t>
            </a:r>
            <a:r>
              <a:rPr lang="en-US" sz="1800" b="0" i="0" u="none" strike="noStrike" baseline="0" dirty="0">
                <a:solidFill>
                  <a:schemeClr val="bg2"/>
                </a:solidFill>
                <a:latin typeface="HelveticaNeue-Light-Identity-H"/>
              </a:rPr>
              <a:t> </a:t>
            </a:r>
            <a:r>
              <a:rPr lang="en-US" dirty="0">
                <a:solidFill>
                  <a:schemeClr val="bg2"/>
                </a:solidFill>
              </a:rPr>
              <a:t>(</a:t>
            </a:r>
            <a:r>
              <a:rPr lang="en-US" b="1" dirty="0" err="1">
                <a:solidFill>
                  <a:schemeClr val="bg2"/>
                </a:solidFill>
              </a:rPr>
              <a:t>contextes</a:t>
            </a:r>
            <a:r>
              <a:rPr lang="en-US" b="1" dirty="0">
                <a:solidFill>
                  <a:schemeClr val="bg2"/>
                </a:solidFill>
              </a:rPr>
              <a:t> de </a:t>
            </a:r>
            <a:r>
              <a:rPr lang="en-US" b="1" dirty="0" err="1">
                <a:solidFill>
                  <a:schemeClr val="bg2"/>
                </a:solidFill>
              </a:rPr>
              <a:t>refugiés</a:t>
            </a:r>
            <a:r>
              <a:rPr lang="en-US" dirty="0">
                <a:solidFill>
                  <a:schemeClr val="bg2"/>
                </a:solidFill>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Le rôle des écoles dans la prévention de la propagation des </a:t>
            </a:r>
            <a:r>
              <a:rPr lang="fr-FR" u="sng" dirty="0"/>
              <a:t>maladies infectieuses </a:t>
            </a:r>
            <a:r>
              <a:rPr lang="fr-FR" dirty="0"/>
              <a:t>est également très important dans les </a:t>
            </a:r>
            <a:r>
              <a:rPr lang="fr-FR" b="1" dirty="0"/>
              <a:t>contextes d'épidémies de maladies infectieuses </a:t>
            </a:r>
            <a:endParaRPr lang="en-US" b="1" dirty="0">
              <a:solidFill>
                <a:schemeClr val="bg2"/>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a:t>
            </a:r>
            <a:r>
              <a:rPr lang="fr-FR" dirty="0"/>
              <a:t>Quel pourrait être l'impact négatif du manque d'accès à l'éducation ?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fr-FR" i="1" dirty="0"/>
              <a:t>Discutez des exemples d'impacts négatifs contextualisés, puis complétez les réponses </a:t>
            </a:r>
            <a:endParaRPr lang="en-US" b="0" i="1" dirty="0">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n-US" b="1" dirty="0">
                <a:latin typeface="Arial"/>
                <a:cs typeface="Arial"/>
                <a:sym typeface="Arial"/>
              </a:rPr>
              <a:t>-&gt; </a:t>
            </a:r>
            <a:r>
              <a:rPr lang="fr-FR" sz="1800" b="0" i="0" u="none" strike="noStrike" baseline="0" dirty="0">
                <a:latin typeface="HelveticaNeue-Light-Identity-H"/>
              </a:rPr>
              <a:t>Un accès insuffisant à l’éducation a des conséquences négatives directes sur le bien-être et le développement des enfants. Les enfants qui ne sont pas scolarisés peuvent être confrontés à des risques liés à la protection </a:t>
            </a:r>
            <a:r>
              <a:rPr lang="es-ES" sz="1800" b="0" i="0" u="none" strike="noStrike" baseline="0" dirty="0">
                <a:latin typeface="HelveticaNeue-Light-Identity-H"/>
              </a:rPr>
              <a:t>de </a:t>
            </a:r>
            <a:r>
              <a:rPr lang="es-ES" sz="1800" b="0" i="0" u="none" strike="noStrike" baseline="0" dirty="0" err="1">
                <a:latin typeface="HelveticaNeue-Light-Identity-H"/>
              </a:rPr>
              <a:t>l’enfance</a:t>
            </a:r>
            <a:r>
              <a:rPr lang="es-ES" sz="1800" b="0" i="0" u="none" strike="noStrike" baseline="0" dirty="0">
                <a:latin typeface="HelveticaNeue-Light-Identity-H"/>
              </a:rPr>
              <a:t> plus </a:t>
            </a:r>
            <a:r>
              <a:rPr lang="es-ES" sz="1800" b="0" i="0" u="none" strike="noStrike" baseline="0" dirty="0" err="1">
                <a:latin typeface="HelveticaNeue-Light-Identity-H"/>
              </a:rPr>
              <a:t>importants</a:t>
            </a:r>
            <a:r>
              <a:rPr lang="es-ES" sz="1800" b="0" i="0" u="none" strike="noStrike" baseline="0" dirty="0">
                <a:latin typeface="HelveticaNeue-Light-Identity-H"/>
              </a:rPr>
              <a:t> </a:t>
            </a:r>
            <a:r>
              <a:rPr lang="fr-FR" sz="2800" dirty="0"/>
              <a:t>(travail, engagement dans des activités illicites et des groupes armés, dans le commerce sexuel, etc.). Les problèmes de protection de l'enfance peuvent empêcher les enfants d'accéder à l'éducation ou peuvent réduire les résultats scolaires. </a:t>
            </a:r>
            <a:r>
              <a:rPr lang="es-ES" sz="1800" b="0" i="0" u="none" strike="noStrike" baseline="0" dirty="0">
                <a:latin typeface="HelveticaNeue-Light-Identity-H"/>
              </a:rPr>
              <a:t>.</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n-US" b="0"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23 </a:t>
            </a:r>
            <a:r>
              <a:rPr lang="fr-FR" dirty="0"/>
              <a:t>énonce exactement ce qui suit: </a:t>
            </a:r>
            <a:r>
              <a:rPr lang="en-US" sz="1200" b="0" i="0" u="none" strike="noStrike" baseline="0" dirty="0">
                <a:latin typeface="+mn-lt"/>
              </a:rPr>
              <a:t> </a:t>
            </a:r>
            <a:r>
              <a:rPr lang="en-US" dirty="0"/>
              <a:t>“</a:t>
            </a:r>
            <a:r>
              <a:rPr lang="fr-FR" sz="1800" b="0" i="0" u="none" strike="noStrike" baseline="0" dirty="0">
                <a:solidFill>
                  <a:srgbClr val="FFFFFF"/>
                </a:solidFill>
                <a:latin typeface="HelveticaNeue-Roman-Identity-H"/>
              </a:rPr>
              <a:t>Tous les enfants ont accès à une éducation de qualité qui est protectrice et inclusive, qui promeut la dignité et la participation dans </a:t>
            </a:r>
            <a:r>
              <a:rPr lang="es-ES" sz="1800" b="0" i="0" u="none" strike="noStrike" baseline="0" dirty="0" err="1">
                <a:solidFill>
                  <a:srgbClr val="FFFFFF"/>
                </a:solidFill>
                <a:latin typeface="HelveticaNeue-Roman-Identity-H"/>
              </a:rPr>
              <a:t>toutes</a:t>
            </a:r>
            <a:r>
              <a:rPr lang="es-ES" sz="1800" b="0" i="0" u="none" strike="noStrike" baseline="0" dirty="0">
                <a:solidFill>
                  <a:srgbClr val="FFFFFF"/>
                </a:solidFill>
                <a:latin typeface="HelveticaNeue-Roman-Identity-H"/>
              </a:rPr>
              <a:t> les </a:t>
            </a:r>
            <a:r>
              <a:rPr lang="es-ES" sz="1800" b="0" i="0" u="none" strike="noStrike" baseline="0" dirty="0" err="1">
                <a:solidFill>
                  <a:srgbClr val="FFFFFF"/>
                </a:solidFill>
                <a:latin typeface="HelveticaNeue-Roman-Identity-H"/>
              </a:rPr>
              <a:t>activités</a:t>
            </a:r>
            <a:r>
              <a:rPr lang="es-ES" sz="1800" b="0" i="0" u="none" strike="noStrike" baseline="0" dirty="0">
                <a:solidFill>
                  <a:srgbClr val="FFFFFF"/>
                </a:solidFill>
                <a:latin typeface="HelveticaNeue-Roman-Identity-H"/>
              </a:rPr>
              <a:t> </a:t>
            </a:r>
            <a:r>
              <a:rPr lang="es-ES" sz="1800" b="0" i="0" u="none" strike="noStrike" baseline="0" dirty="0" err="1">
                <a:solidFill>
                  <a:srgbClr val="FFFFFF"/>
                </a:solidFill>
                <a:latin typeface="HelveticaNeue-Roman-Identity-H"/>
              </a:rPr>
              <a:t>essentielles</a:t>
            </a:r>
            <a:r>
              <a:rPr lang="es-ES" sz="1800" b="0" i="0" u="none" strike="noStrike" baseline="0" dirty="0">
                <a:solidFill>
                  <a:srgbClr val="FFFFFF"/>
                </a:solidFill>
                <a:latin typeface="HelveticaNeue-Roman-Identity-H"/>
              </a:rPr>
              <a:t>”</a:t>
            </a:r>
          </a:p>
          <a:p>
            <a:pPr algn="l"/>
            <a:endParaRPr lang="en-US" dirty="0">
              <a:latin typeface="Arial"/>
              <a:ea typeface="Arial"/>
              <a:cs typeface="Arial"/>
              <a:sym typeface="Arial"/>
            </a:endParaRPr>
          </a:p>
          <a:p>
            <a:pPr algn="l"/>
            <a:r>
              <a:rPr lang="fr-FR" sz="1800" b="0" i="0" u="none" strike="noStrike" baseline="0" dirty="0">
                <a:solidFill>
                  <a:srgbClr val="000000"/>
                </a:solidFill>
                <a:latin typeface="HelveticaNeue-Light-Identity-H"/>
              </a:rPr>
              <a:t>Une collaboration renforcée entre les acteurs de la protection de l’enfance et </a:t>
            </a:r>
            <a:r>
              <a:rPr lang="es-ES" sz="1800" b="0" i="0" u="none" strike="noStrike" baseline="0" dirty="0">
                <a:solidFill>
                  <a:srgbClr val="000000"/>
                </a:solidFill>
                <a:latin typeface="HelveticaNeue-Light-Identity-H"/>
              </a:rPr>
              <a:t>de </a:t>
            </a:r>
            <a:r>
              <a:rPr lang="es-ES" sz="1800" b="0" i="0" u="none" strike="noStrike" baseline="0" dirty="0" err="1">
                <a:solidFill>
                  <a:srgbClr val="000000"/>
                </a:solidFill>
                <a:latin typeface="HelveticaNeue-Light-Identity-H"/>
              </a:rPr>
              <a:t>l’éducation</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peut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3D5F97"/>
                </a:solidFill>
                <a:latin typeface="CMSY9"/>
              </a:rPr>
              <a:t> </a:t>
            </a:r>
            <a:r>
              <a:rPr lang="fr-FR" sz="1800" b="0" i="0" u="none" strike="noStrike" baseline="0" dirty="0">
                <a:solidFill>
                  <a:srgbClr val="000000"/>
                </a:solidFill>
                <a:latin typeface="HelveticaNeue-Light-Identity-H"/>
              </a:rPr>
              <a:t>Renforcer la résilience des enfants;</a:t>
            </a:r>
          </a:p>
          <a:p>
            <a:pPr marL="514350" indent="-285750" algn="l">
              <a:buFont typeface="Arial" panose="020B0604020202020204" pitchFamily="34" charset="0"/>
              <a:buChar char="•"/>
            </a:pPr>
            <a:r>
              <a:rPr lang="fr-FR" sz="1800" b="0" i="1" u="none" strike="noStrike" baseline="0" dirty="0">
                <a:solidFill>
                  <a:srgbClr val="3D5F97"/>
                </a:solidFill>
                <a:latin typeface="CMSY9"/>
              </a:rPr>
              <a:t> </a:t>
            </a:r>
            <a:r>
              <a:rPr lang="fr-FR" sz="1800" b="0" i="0" u="none" strike="noStrike" baseline="0" dirty="0">
                <a:solidFill>
                  <a:srgbClr val="000000"/>
                </a:solidFill>
                <a:latin typeface="HelveticaNeue-Light-Identity-H"/>
              </a:rPr>
              <a:t>Soutenir le développement psychosocial, cognitif et physique;</a:t>
            </a:r>
          </a:p>
          <a:p>
            <a:pPr marL="514350" indent="-285750" algn="l">
              <a:buFont typeface="Arial" panose="020B0604020202020204" pitchFamily="34" charset="0"/>
              <a:buChar char="•"/>
            </a:pPr>
            <a:r>
              <a:rPr lang="fr-FR" sz="1800" b="0" i="1" u="none" strike="noStrike" baseline="0" dirty="0">
                <a:solidFill>
                  <a:srgbClr val="3D5F97"/>
                </a:solidFill>
                <a:latin typeface="CMSY9"/>
              </a:rPr>
              <a:t> </a:t>
            </a:r>
            <a:r>
              <a:rPr lang="fr-FR" sz="1800" b="0" i="0" u="none" strike="noStrike" baseline="0" dirty="0">
                <a:solidFill>
                  <a:srgbClr val="000000"/>
                </a:solidFill>
                <a:latin typeface="HelveticaNeue-Light-Identity-H"/>
              </a:rPr>
              <a:t>Atténuer les risques associés à la protection;</a:t>
            </a:r>
          </a:p>
          <a:p>
            <a:pPr marL="514350" indent="-285750" algn="l">
              <a:buFont typeface="Arial" panose="020B0604020202020204" pitchFamily="34" charset="0"/>
              <a:buChar char="•"/>
            </a:pPr>
            <a:r>
              <a:rPr lang="fr-FR" sz="1800" b="0" i="1" u="none" strike="noStrike" baseline="0" dirty="0">
                <a:solidFill>
                  <a:srgbClr val="3D5F97"/>
                </a:solidFill>
                <a:latin typeface="CMSY9"/>
              </a:rPr>
              <a:t> </a:t>
            </a:r>
            <a:r>
              <a:rPr lang="fr-FR" sz="1800" b="0" i="0" u="none" strike="noStrike" baseline="0" dirty="0">
                <a:solidFill>
                  <a:srgbClr val="000000"/>
                </a:solidFill>
                <a:latin typeface="HelveticaNeue-Light-Identity-H"/>
              </a:rPr>
              <a:t>Favoriser des relations positives entre pairs et la cohésion sociale;</a:t>
            </a:r>
          </a:p>
          <a:p>
            <a:pPr marL="514350" indent="-285750" algn="l">
              <a:buFont typeface="Arial" panose="020B0604020202020204" pitchFamily="34" charset="0"/>
              <a:buChar char="•"/>
            </a:pPr>
            <a:r>
              <a:rPr lang="fr-FR" sz="1800" b="0" i="1" u="none" strike="noStrike" baseline="0" dirty="0">
                <a:solidFill>
                  <a:srgbClr val="3D5F97"/>
                </a:solidFill>
                <a:latin typeface="CMSY9"/>
              </a:rPr>
              <a:t> </a:t>
            </a:r>
            <a:r>
              <a:rPr lang="fr-FR" sz="1800" b="0" i="0" u="none" strike="noStrike" baseline="0" dirty="0">
                <a:solidFill>
                  <a:srgbClr val="000000"/>
                </a:solidFill>
                <a:latin typeface="HelveticaNeue-Light-Identity-H"/>
              </a:rPr>
              <a:t>Développer les compétences indispensables dans la vie courante qui soutiennent les capacités et la confiance des enfants.</a:t>
            </a:r>
          </a:p>
          <a:p>
            <a:pPr marL="514350" indent="-285750" algn="l">
              <a:buFont typeface="Arial" panose="020B0604020202020204" pitchFamily="34" charset="0"/>
              <a:buChar char="•"/>
            </a:pPr>
            <a:r>
              <a:rPr lang="fr-FR" dirty="0"/>
              <a:t>Aider à identifier et à référer les enfants non scolarisés à l'école et à recevoir les soutiens éducatifs dont ils ont besoin </a:t>
            </a:r>
          </a:p>
          <a:p>
            <a:pPr marL="514350" indent="-285750" algn="l">
              <a:buFont typeface="Arial" panose="020B0604020202020204" pitchFamily="34" charset="0"/>
              <a:buChar char="•"/>
            </a:pPr>
            <a:r>
              <a:rPr lang="fr-FR" dirty="0"/>
              <a:t>Aider à identifier et orienter les enfants déjà scolarisés à l'école qui ont besoin de services de protection spécialisés. Des voies de référencement multisectoriel doivent être développés et les acteurs de l’éducation formés sur la manière de </a:t>
            </a:r>
            <a:r>
              <a:rPr lang="fr-FR" dirty="0" err="1"/>
              <a:t>réferer</a:t>
            </a:r>
            <a:r>
              <a:rPr lang="fr-FR" dirty="0"/>
              <a:t> en toute sécurité les enfants ayant des besoins de protection </a:t>
            </a:r>
            <a:endParaRPr lang="en-US" dirty="0">
              <a:latin typeface="Arial"/>
              <a:ea typeface="Arial"/>
              <a:cs typeface="Arial"/>
              <a:sym typeface="Arial"/>
            </a:endParaRPr>
          </a:p>
          <a:p>
            <a:pPr marL="228600" indent="0">
              <a:buFont typeface="Arial" panose="020B0604020202020204" pitchFamily="34" charset="0"/>
              <a:buNone/>
            </a:pPr>
            <a:endParaRPr lang="en-US" dirty="0"/>
          </a:p>
          <a:p>
            <a:pPr algn="l"/>
            <a:r>
              <a:rPr lang="en-US" dirty="0" err="1"/>
              <a:t>Idéalement</a:t>
            </a:r>
            <a:r>
              <a:rPr lang="en-US" dirty="0"/>
              <a:t>, </a:t>
            </a:r>
            <a:r>
              <a:rPr lang="en-US" dirty="0" err="1"/>
              <a:t>l’école</a:t>
            </a:r>
            <a:r>
              <a:rPr lang="en-US" dirty="0"/>
              <a:t> doit </a:t>
            </a:r>
            <a:r>
              <a:rPr lang="en-US" dirty="0" err="1"/>
              <a:t>être</a:t>
            </a:r>
            <a:r>
              <a:rPr lang="en-US" dirty="0"/>
              <a:t> un </a:t>
            </a:r>
            <a:r>
              <a:rPr lang="es-ES" sz="1800" b="0" i="0" u="none" strike="noStrike" baseline="0" dirty="0" err="1">
                <a:latin typeface="HelveticaNeue-Light-Identity-H"/>
              </a:rPr>
              <a:t>milieu</a:t>
            </a:r>
            <a:r>
              <a:rPr lang="es-ES" sz="1800" b="0" i="0" u="none" strike="noStrike" baseline="0" dirty="0">
                <a:latin typeface="HelveticaNeue-Light-Identity-H"/>
              </a:rPr>
              <a:t> </a:t>
            </a:r>
            <a:r>
              <a:rPr lang="es-ES" sz="1800" b="0" i="0" u="none" strike="noStrike" baseline="0" dirty="0" err="1">
                <a:latin typeface="HelveticaNeue-Light-Identity-H"/>
              </a:rPr>
              <a:t>inclusif</a:t>
            </a:r>
            <a:r>
              <a:rPr lang="es-ES" sz="1800" b="0" i="0" u="none" strike="noStrike" baseline="0" dirty="0">
                <a:latin typeface="HelveticaNeue-Light-Identity-H"/>
              </a:rPr>
              <a:t> et </a:t>
            </a:r>
            <a:r>
              <a:rPr lang="fr-FR" sz="1800" b="0" i="0" u="none" strike="noStrike" baseline="0" dirty="0">
                <a:latin typeface="HelveticaNeue-Light-Identity-H"/>
              </a:rPr>
              <a:t>protecteur qui favorise la sécurité, la participation et le respect de tous </a:t>
            </a:r>
            <a:r>
              <a:rPr lang="es-ES" sz="1800" b="0" i="0" u="none" strike="noStrike" baseline="0" dirty="0">
                <a:latin typeface="HelveticaNeue-Light-Identity-H"/>
              </a:rPr>
              <a:t>les </a:t>
            </a:r>
            <a:r>
              <a:rPr lang="es-ES" sz="1800" b="0" i="0" u="none" strike="noStrike" baseline="0" dirty="0" err="1">
                <a:latin typeface="HelveticaNeue-Light-Identity-H"/>
              </a:rPr>
              <a:t>enfants</a:t>
            </a:r>
            <a:r>
              <a:rPr lang="es-ES" sz="1800" b="0" i="0" u="none" strike="noStrike" baseline="0" dirty="0">
                <a:latin typeface="HelveticaNeue-Light-Identity-H"/>
              </a:rPr>
              <a:t>. </a:t>
            </a:r>
            <a:r>
              <a:rPr lang="fr-FR" sz="1800" b="0" i="0" u="none" strike="noStrike" baseline="0" dirty="0">
                <a:latin typeface="HelveticaNeue-Light-Identity-H"/>
              </a:rPr>
              <a:t>Il convient de former les éducateurs à l’enseignement axé sur l’enfant, ainsi qu’à des méthodes pédagogiques participatives, à une gestion des classes tenant compte des différences entre les genres et les handicaps et à une discipline positive.</a:t>
            </a: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r>
              <a:rPr lang="en-US" dirty="0"/>
              <a:t>-&gt; </a:t>
            </a:r>
            <a:r>
              <a:rPr lang="fr-FR" dirty="0"/>
              <a:t>En termes de mise en œuvre, la collaboration peut améliorer l'efficacité, la cohérence et le rendement des prestations des programmes en réduisant les doubles emplois, en maximisant l'efficacité en utilisant des espaces et des ressources humaines communs, etc. et les enfants reçoivent des services plus complets et de meilleure qualité. </a:t>
            </a: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solidFill>
                  <a:srgbClr val="000000"/>
                </a:solidFill>
                <a:latin typeface="HelveticaNeue-Light-Identity-H"/>
              </a:rPr>
              <a:t>Il est important de soutenir et d’assurer le bien-être des enseignants et du personnel administratif de l’éducation pour promouvoir des environnements d’apprentissage protecteurs. Les activités peuvent inclure de fournir aux enseignants un soutien par des pairs et le développement </a:t>
            </a:r>
            <a:r>
              <a:rPr lang="es-ES" sz="1800" b="0" i="0" u="none" strike="noStrike" baseline="0" dirty="0" err="1">
                <a:solidFill>
                  <a:srgbClr val="000000"/>
                </a:solidFill>
                <a:latin typeface="HelveticaNeue-Light-Identity-H"/>
              </a:rPr>
              <a:t>professionnel</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continu</a:t>
            </a:r>
            <a:r>
              <a:rPr lang="es-ES" sz="1800" b="0" i="0" u="none" strike="noStrike" baseline="0" dirty="0">
                <a:solidFill>
                  <a:srgbClr val="000000"/>
                </a:solidFill>
                <a:latin typeface="HelveticaNeue-Light-Identity-H"/>
              </a:rPr>
              <a:t>; f</a:t>
            </a:r>
            <a:r>
              <a:rPr lang="fr-FR" sz="1800" b="0" i="0" u="none" strike="noStrike" baseline="0" dirty="0" err="1">
                <a:solidFill>
                  <a:srgbClr val="000000"/>
                </a:solidFill>
                <a:latin typeface="HelveticaNeue-Light-Identity-H"/>
              </a:rPr>
              <a:t>ournir</a:t>
            </a:r>
            <a:r>
              <a:rPr lang="fr-FR" sz="1800" b="0" i="0" u="none" strike="noStrike" baseline="0" dirty="0">
                <a:solidFill>
                  <a:srgbClr val="000000"/>
                </a:solidFill>
                <a:latin typeface="HelveticaNeue-Light-Identity-H"/>
              </a:rPr>
              <a:t> des services de santé mentale et des services de soutien psychosocial aux enseignants qui ont été affectés par des événements </a:t>
            </a:r>
            <a:r>
              <a:rPr lang="es-ES" sz="1800" b="0" i="0" u="none" strike="noStrike" baseline="0" dirty="0" err="1">
                <a:solidFill>
                  <a:srgbClr val="000000"/>
                </a:solidFill>
                <a:latin typeface="HelveticaNeue-Light-Identity-H"/>
              </a:rPr>
              <a:t>traumatiques</a:t>
            </a:r>
            <a:r>
              <a:rPr lang="es-ES" sz="1800" b="0" i="0" u="none" strike="noStrike" baseline="0" dirty="0">
                <a:solidFill>
                  <a:srgbClr val="000000"/>
                </a:solidFill>
                <a:latin typeface="HelveticaNeue-Light-Identity-H"/>
              </a:rPr>
              <a:t>; l</a:t>
            </a:r>
            <a:r>
              <a:rPr lang="fr-FR" sz="1800" b="0" i="0" u="none" strike="noStrike" baseline="0" dirty="0">
                <a:solidFill>
                  <a:srgbClr val="000000"/>
                </a:solidFill>
                <a:latin typeface="HelveticaNeue-Light-Identity-H"/>
              </a:rPr>
              <a:t>imiter le nombre d’élèves par classe; et prévenir les attentes irréalistes des enseignants.</a:t>
            </a:r>
          </a:p>
          <a:p>
            <a:pPr marL="400050" marR="0" lvl="0" indent="-1714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La flexibilité dans la façon dont les écoles sont administrées peut augmenter l’inscription et la poursuite des études. Il peut être possible de modifier les horaires de cours, les emplois du temps annuels et la conception des installations. Toute décision en matière d’emplacement, des coûts et d’établissements d’enseignement temporaires ou permanents doit être prise en collaboration avec les enfants, familles, communautés et autorités compétentes. S’il est dangereux pour les enfants d’aller à l’école ou de se réunir en groupes, des alternatives flexibles telles que des classes mobiles peuvent être appropriées.</a:t>
            </a:r>
            <a:endParaRPr lang="en-US" dirty="0"/>
          </a:p>
          <a:p>
            <a:pPr>
              <a:buFont typeface="Arial" panose="020B0604020202020204" pitchFamily="34" charset="0"/>
              <a:buChar char="•"/>
            </a:pPr>
            <a:endParaRPr lang="en-US" dirty="0"/>
          </a:p>
          <a:p>
            <a:r>
              <a:rPr lang="fr-FR" b="1" dirty="0"/>
              <a:t>Actions de réponse </a:t>
            </a:r>
            <a:r>
              <a:rPr lang="fr-FR" dirty="0"/>
              <a:t>: </a:t>
            </a:r>
          </a:p>
          <a:p>
            <a:pPr>
              <a:buFont typeface="Arial" panose="020B0604020202020204" pitchFamily="34" charset="0"/>
              <a:buChar char="•"/>
            </a:pPr>
            <a:r>
              <a:rPr lang="fr-FR" sz="1800" b="0" i="0" u="none" strike="noStrike" baseline="0" dirty="0">
                <a:solidFill>
                  <a:srgbClr val="000000"/>
                </a:solidFill>
                <a:latin typeface="HelveticaNeue-Light-Identity-H"/>
              </a:rPr>
              <a:t>Le personnel de l’éducation doit mettre en œuvre des mesures adaptées aux enfants pour prévenir et répondre à toute forme de mauvais traitements, d’exploitation ou de harcèlement, y compris les abus en </a:t>
            </a:r>
            <a:r>
              <a:rPr lang="es-ES" sz="1800" b="0" i="0" u="none" strike="noStrike" baseline="0" dirty="0" err="1">
                <a:solidFill>
                  <a:srgbClr val="000000"/>
                </a:solidFill>
                <a:latin typeface="HelveticaNeue-Light-Identity-H"/>
              </a:rPr>
              <a:t>ligne</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moyens de signalement sûrs et faciles à utiliser et des voies de </a:t>
            </a:r>
            <a:r>
              <a:rPr lang="es-ES" sz="1800" b="0" i="0" u="none" strike="noStrike" baseline="0" dirty="0" err="1">
                <a:solidFill>
                  <a:srgbClr val="000000"/>
                </a:solidFill>
                <a:latin typeface="HelveticaNeue-Light-Identity-H"/>
              </a:rPr>
              <a:t>référencement</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formations communautaires sur les procédures de signalement -où, comment- et de prévention les incidents; réponses sûres, en temps donné et éthiques aux rapports de mauvais traitements commis par des travailleurs de l’éducation, des élèves ou </a:t>
            </a:r>
            <a:r>
              <a:rPr lang="es-ES" sz="1800" b="0" i="0" u="none" strike="noStrike" baseline="0" dirty="0" err="1">
                <a:solidFill>
                  <a:srgbClr val="000000"/>
                </a:solidFill>
                <a:latin typeface="HelveticaNeue-Light-Identity-H"/>
              </a:rPr>
              <a:t>d’autres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personnes</a:t>
            </a:r>
            <a:r>
              <a:rPr lang="es-ES" sz="1800" b="0" i="0" u="none" strike="noStrike" baseline="0" dirty="0">
                <a:solidFill>
                  <a:srgbClr val="000000"/>
                </a:solidFill>
                <a:latin typeface="HelveticaNeue-Light-Identity-H"/>
              </a:rPr>
              <a:t>; </a:t>
            </a:r>
            <a:r>
              <a:rPr lang="fr-FR" sz="1800" b="0" i="0" u="none" strike="noStrike" baseline="0" dirty="0">
                <a:solidFill>
                  <a:srgbClr val="000000"/>
                </a:solidFill>
                <a:latin typeface="HelveticaNeue-Light-Identity-H"/>
              </a:rPr>
              <a:t>sensibilisation de la communauté aux codes de conduite pertinents)</a:t>
            </a:r>
          </a:p>
          <a:p>
            <a:pPr>
              <a:buFont typeface="Arial" panose="020B0604020202020204" pitchFamily="34" charset="0"/>
              <a:buChar char="•"/>
            </a:pPr>
            <a:r>
              <a:rPr lang="fr-FR" sz="1800" b="0" i="0" u="none" strike="noStrike" baseline="0" dirty="0">
                <a:solidFill>
                  <a:srgbClr val="000000"/>
                </a:solidFill>
                <a:latin typeface="HelveticaNeue-Light-Identity-H"/>
              </a:rPr>
              <a:t>E</a:t>
            </a:r>
            <a:r>
              <a:rPr lang="es-ES" sz="1800" b="0" i="0" u="none" strike="noStrike" baseline="0" dirty="0" err="1">
                <a:latin typeface="HelveticaNeue-Light-Identity-H"/>
              </a:rPr>
              <a:t>laborer</a:t>
            </a:r>
            <a:r>
              <a:rPr lang="es-ES" sz="1800" b="0" i="0" u="none" strike="noStrike" baseline="0" dirty="0">
                <a:latin typeface="HelveticaNeue-Light-Identity-H"/>
              </a:rPr>
              <a:t>, </a:t>
            </a:r>
            <a:r>
              <a:rPr lang="es-ES" sz="1800" b="0" i="0" u="none" strike="noStrike" baseline="0" dirty="0" err="1">
                <a:latin typeface="HelveticaNeue-Light-Identity-H"/>
              </a:rPr>
              <a:t>suivre</a:t>
            </a:r>
            <a:r>
              <a:rPr lang="es-ES" sz="1800" b="0" i="0" u="none" strike="noStrike" baseline="0" dirty="0">
                <a:latin typeface="HelveticaNeue-Light-Identity-H"/>
              </a:rPr>
              <a:t>, </a:t>
            </a:r>
            <a:r>
              <a:rPr lang="fr-FR" sz="1800" b="0" i="0" u="none" strike="noStrike" baseline="0" dirty="0">
                <a:latin typeface="HelveticaNeue-Light-Identity-H"/>
              </a:rPr>
              <a:t>et évaluer les mécanismes de feedback et de rapport.</a:t>
            </a:r>
          </a:p>
          <a:p>
            <a:pPr>
              <a:buFont typeface="Arial" panose="020B0604020202020204" pitchFamily="34" charset="0"/>
              <a:buChar char="•"/>
            </a:pPr>
            <a:r>
              <a:rPr lang="fr-FR" dirty="0"/>
              <a:t>Le personnel de l'éducation et de la PE doit viser à éliminer les obstacles à l'accès à l'éducation, y compris les problèmes de protection dans et autour des environnements d'apprentissage.</a:t>
            </a:r>
          </a:p>
          <a:p>
            <a:pPr>
              <a:buFont typeface="Arial" panose="020B0604020202020204" pitchFamily="34" charset="0"/>
              <a:buChar char="•"/>
            </a:pPr>
            <a:r>
              <a:rPr lang="fr-FR" dirty="0"/>
              <a:t>Les principales personnes en charge d’enfants, les associations parents-enseignants et d'autres groupes d'éducateurs peuvent être soutenus pour en savoir plus sur la parentalité positive; les interventions contre le harcèlement et la discrimination; et d'autres sujets liés à la protection de l'enfance.  </a:t>
            </a:r>
            <a:endParaRPr lang="en-US" dirty="0"/>
          </a:p>
          <a:p>
            <a:pPr>
              <a:buFont typeface="Arial" panose="020B0604020202020204" pitchFamily="34" charset="0"/>
              <a:buChar char="•"/>
            </a:pPr>
            <a:endParaRPr lang="en-US" dirty="0"/>
          </a:p>
          <a:p>
            <a:pPr>
              <a:buFont typeface="Arial" panose="020B0604020202020204" pitchFamily="34" charset="0"/>
              <a:buChar char="•"/>
            </a:pPr>
            <a:r>
              <a:rPr lang="fr-FR" b="1" dirty="0"/>
              <a:t>Image</a:t>
            </a:r>
            <a:r>
              <a:rPr lang="fr-FR" dirty="0"/>
              <a:t>: l'Alliance et l'INEE ont un projet commun sur la collaboration PE-</a:t>
            </a:r>
            <a:r>
              <a:rPr lang="fr-FR" dirty="0" err="1"/>
              <a:t>EiE</a:t>
            </a:r>
            <a:r>
              <a:rPr lang="fr-FR" dirty="0"/>
              <a:t>. Une ébauche de boîte à outils est disponible. Cet outil va plus loin dans la priorisation des actions de réponse/domaines d'intervention, ainsi que dans les cadres de renforcement des capacités. N'hésitez pas à le consulter pour plus d'informations sur </a:t>
            </a:r>
            <a:r>
              <a:rPr lang="fr-FR" dirty="0" err="1"/>
              <a:t>EiE</a:t>
            </a:r>
            <a:r>
              <a:rPr lang="fr-FR" dirty="0"/>
              <a:t>/PE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5315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actions conjointes pourraient également inclure : </a:t>
            </a:r>
          </a:p>
          <a:p>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Tx/>
              <a:buChar char="-"/>
              <a:tabLst/>
              <a:defRPr/>
            </a:pPr>
            <a:r>
              <a:rPr lang="fr-FR" dirty="0"/>
              <a:t>L'amélioration de l'accès sûr et digne des enfants aux installations éducatives (telles que des installations sanitaires appropriées) diminue également le risque d'abandon scolaire. </a:t>
            </a:r>
            <a:endParaRPr lang="en-US" dirty="0"/>
          </a:p>
          <a:p>
            <a:pPr>
              <a:buFontTx/>
              <a:buChar char="-"/>
            </a:pPr>
            <a:r>
              <a:rPr lang="fr-FR" dirty="0"/>
              <a:t>formations d'enseignants sur des sujets de PE et de discipline positive </a:t>
            </a:r>
          </a:p>
          <a:p>
            <a:pPr>
              <a:buFontTx/>
              <a:buChar char="-"/>
            </a:pPr>
            <a:r>
              <a:rPr lang="fr-FR" dirty="0"/>
              <a:t>Travail conjoint sur la SMSPS : déterminer qui fait quoi entre les services SMSPS à l'école et après l'école, et assurer la couverture à chaque niveau de la pyramide SMSPS (et les référencements entre les niveaux) </a:t>
            </a:r>
          </a:p>
          <a:p>
            <a:pPr>
              <a:buFontTx/>
              <a:buChar char="-"/>
            </a:pPr>
            <a:r>
              <a:rPr lang="fr-FR" dirty="0"/>
              <a:t>Travail conjoint pour faire des écoles un environnement sûr - y compris au niveau interne  (discipline positive et codes de conduite via la formation des enseignants) et au niveau des facteurs externes, y compris les attaques contre l'éducation et la préparation aux catastrophes naturelles / incidents de sécurité. </a:t>
            </a:r>
          </a:p>
          <a:p>
            <a:pPr>
              <a:buFontTx/>
              <a:buChar char="-"/>
            </a:pPr>
            <a:r>
              <a:rPr lang="es-ES" sz="1800" b="0" i="0" u="none" strike="noStrike" baseline="0" dirty="0" err="1">
                <a:latin typeface="HelveticaNeue-Light-Identity-H"/>
              </a:rPr>
              <a:t>L’équité</a:t>
            </a:r>
            <a:r>
              <a:rPr lang="es-ES" sz="1800" b="0" i="0" u="none" strike="noStrike" baseline="0" dirty="0">
                <a:latin typeface="HelveticaNeue-Light-Identity-H"/>
              </a:rPr>
              <a:t> </a:t>
            </a:r>
            <a:r>
              <a:rPr lang="es-ES" sz="1800" b="0" i="0" u="none" strike="noStrike" baseline="0" dirty="0" err="1">
                <a:latin typeface="HelveticaNeue-Light-Identity-H"/>
              </a:rPr>
              <a:t>dans</a:t>
            </a:r>
            <a:r>
              <a:rPr lang="es-ES" sz="1800" b="0" i="0" u="none" strike="noStrike" baseline="0" dirty="0">
                <a:latin typeface="HelveticaNeue-Light-Identity-H"/>
              </a:rPr>
              <a:t> </a:t>
            </a:r>
            <a:r>
              <a:rPr lang="es-ES" sz="1800" b="0" i="0" u="none" strike="noStrike" baseline="0" dirty="0" err="1">
                <a:latin typeface="HelveticaNeue-Light-Identity-H"/>
              </a:rPr>
              <a:t>l’éducation</a:t>
            </a:r>
            <a:r>
              <a:rPr lang="es-ES" sz="1800" b="0" i="0" u="none" strike="noStrike" baseline="0" dirty="0">
                <a:latin typeface="HelveticaNeue-Light-Identity-H"/>
              </a:rPr>
              <a:t> </a:t>
            </a:r>
            <a:r>
              <a:rPr lang="es-ES" sz="1800" b="0" i="0" u="none" strike="noStrike" baseline="0" dirty="0" err="1">
                <a:latin typeface="HelveticaNeue-Light-Identity-H"/>
              </a:rPr>
              <a:t>nécessite</a:t>
            </a:r>
            <a:r>
              <a:rPr lang="es-ES" sz="1800" b="0" i="0" u="none" strike="noStrike" baseline="0" dirty="0">
                <a:latin typeface="HelveticaNeue-Light-Identity-H"/>
              </a:rPr>
              <a:t> </a:t>
            </a:r>
            <a:r>
              <a:rPr lang="fr-FR" sz="1800" b="0" i="0" u="none" strike="noStrike" baseline="0" dirty="0">
                <a:latin typeface="HelveticaNeue-Light-Identity-H"/>
              </a:rPr>
              <a:t>des ajustements pour les enfants ayant différentes ressources personnelles, économiques ou sociales qui influencent leur accès à l’éducation et leur </a:t>
            </a:r>
            <a:r>
              <a:rPr lang="es-ES" sz="1800" b="0" i="0" u="none" strike="noStrike" baseline="0" dirty="0">
                <a:latin typeface="HelveticaNeue-Light-Identity-H"/>
              </a:rPr>
              <a:t>capacité à </a:t>
            </a:r>
            <a:r>
              <a:rPr lang="es-ES" sz="1800" b="0" i="0" u="none" strike="noStrike" baseline="0" dirty="0" err="1">
                <a:latin typeface="HelveticaNeue-Light-Identity-H"/>
              </a:rPr>
              <a:t>apprendre</a:t>
            </a:r>
            <a:r>
              <a:rPr lang="es-ES" sz="1800" b="0" i="0" u="none" strike="noStrike" baseline="0" dirty="0">
                <a:latin typeface="HelveticaNeue-Light-Identity-H"/>
              </a:rPr>
              <a:t>:</a:t>
            </a:r>
          </a:p>
          <a:p>
            <a:pPr marL="228600" indent="0">
              <a:buFontTx/>
              <a:buNone/>
            </a:pPr>
            <a:endParaRPr lang="fr-FR"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err="1">
                <a:latin typeface="Arial"/>
                <a:ea typeface="Arial"/>
                <a:cs typeface="Arial"/>
                <a:sym typeface="Arial"/>
              </a:rPr>
              <a:t>Sujet</a:t>
            </a:r>
            <a:r>
              <a:rPr lang="en-US" b="1" dirty="0">
                <a:latin typeface="Arial"/>
                <a:ea typeface="Arial"/>
                <a:cs typeface="Arial"/>
                <a:sym typeface="Arial"/>
              </a:rPr>
              <a:t> de Discussion : </a:t>
            </a:r>
            <a:r>
              <a:rPr lang="fr-FR" dirty="0"/>
              <a:t>De quelles manières l'éducation peut-elle être ajustée pour promouvoir l'équité ?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-&gt; </a:t>
            </a:r>
            <a:r>
              <a:rPr lang="fr-FR" sz="1800" b="0" i="0" u="none" strike="noStrike" baseline="0" dirty="0">
                <a:latin typeface="HelveticaNeue-Light-Identity-H"/>
              </a:rPr>
              <a:t>Les ajustements qui favorisent l’équité comprennent:</a:t>
            </a:r>
          </a:p>
          <a:p>
            <a:pPr marL="514350" indent="-285750" algn="l">
              <a:buFont typeface="Arial" panose="020B0604020202020204" pitchFamily="34" charset="0"/>
              <a:buChar char="•"/>
            </a:pPr>
            <a:r>
              <a:rPr lang="fr-FR" sz="1800" b="0" i="0" u="none" strike="noStrike" baseline="0" dirty="0">
                <a:latin typeface="HelveticaNeue-Light-Identity-H"/>
              </a:rPr>
              <a:t>Une révision des programmes d’enseignement pour réduire ou éliminer discrimination et/ ou contenu préjudiciable;</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La fourniture de matériel didactique gratuit aux enfants;</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La fourniture de produits d’hygiène menstruelle et de sensibilisation;</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Le soutien aux enseignants pour enseigner efficacement aux enfants qui ont besoin d’une aide supplémentaire (par exemple en fournissant des aides-enseignants ou des travailleurs de soutien à la famille en milieu </a:t>
            </a:r>
            <a:r>
              <a:rPr lang="es-ES" sz="1800" b="0" i="0" u="none" strike="noStrike" baseline="0" dirty="0" err="1">
                <a:solidFill>
                  <a:srgbClr val="000000"/>
                </a:solidFill>
                <a:latin typeface="HelveticaNeue-Light-Identity-H"/>
              </a:rPr>
              <a:t>scolaire</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0" u="none" strike="noStrike" baseline="0" dirty="0">
                <a:solidFill>
                  <a:srgbClr val="000000"/>
                </a:solidFill>
                <a:latin typeface="HelveticaNeue-Light-Identity-H"/>
              </a:rPr>
              <a:t>Une collaboration avec les spécialistes de la protection de l’enfance et de la violence sexuelle et basée sur le genre afin d’encourager des changements sociaux positifs, particulièrement en ce qui concerne l’égalité et l’accès à l’éducation en toute sécurité pour l</a:t>
            </a:r>
            <a:r>
              <a:rPr lang="es-ES" sz="1800" b="0" i="0" u="none" strike="noStrike" baseline="0" dirty="0">
                <a:solidFill>
                  <a:srgbClr val="000000"/>
                </a:solidFill>
                <a:latin typeface="HelveticaNeue-Light-Identity-H"/>
              </a:rPr>
              <a:t>es </a:t>
            </a:r>
            <a:r>
              <a:rPr lang="es-ES" sz="1800" b="0" i="0" u="none" strike="noStrike" baseline="0" dirty="0" err="1">
                <a:solidFill>
                  <a:srgbClr val="000000"/>
                </a:solidFill>
                <a:latin typeface="HelveticaNeue-Light-Identity-H"/>
              </a:rPr>
              <a:t>filles</a:t>
            </a:r>
            <a:r>
              <a:rPr lang="es-ES" sz="1800" b="0" i="0" u="none" strike="noStrike" baseline="0" dirty="0">
                <a:solidFill>
                  <a:srgbClr val="000000"/>
                </a:solidFill>
                <a:latin typeface="HelveticaNeue-Light-Identity-H"/>
              </a:rPr>
              <a:t>; l</a:t>
            </a:r>
            <a:r>
              <a:rPr lang="fr-FR" sz="1800" b="0" i="0" u="none" strike="noStrike" baseline="0" dirty="0">
                <a:solidFill>
                  <a:srgbClr val="000000"/>
                </a:solidFill>
                <a:latin typeface="HelveticaNeue-Light-Identity-H"/>
              </a:rPr>
              <a:t>es enfants de diverses orientations sexuelles, identité de genre et son </a:t>
            </a:r>
            <a:r>
              <a:rPr lang="es-ES" sz="1800" b="0" i="0" u="none" strike="noStrike" baseline="0" dirty="0" err="1">
                <a:solidFill>
                  <a:srgbClr val="000000"/>
                </a:solidFill>
                <a:latin typeface="HelveticaNeue-Light-Identity-H"/>
              </a:rPr>
              <a:t>expression</a:t>
            </a:r>
            <a:r>
              <a:rPr lang="es-ES" sz="1800" b="0" i="0" u="none" strike="noStrike" baseline="0" dirty="0">
                <a:solidFill>
                  <a:srgbClr val="000000"/>
                </a:solidFill>
                <a:latin typeface="HelveticaNeue-Light-Identity-H"/>
              </a:rPr>
              <a:t>, et </a:t>
            </a:r>
            <a:r>
              <a:rPr lang="es-ES" sz="1800" b="0" i="0" u="none" strike="noStrike" baseline="0" dirty="0" err="1">
                <a:solidFill>
                  <a:srgbClr val="000000"/>
                </a:solidFill>
                <a:latin typeface="HelveticaNeue-Light-Identity-H"/>
              </a:rPr>
              <a:t>caractéristiques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sexuelles</a:t>
            </a:r>
            <a:r>
              <a:rPr lang="es-ES" sz="1800" b="0" i="0" u="none" strike="noStrike" baseline="0" dirty="0">
                <a:solidFill>
                  <a:srgbClr val="000000"/>
                </a:solidFill>
                <a:latin typeface="HelveticaNeue-Light-Identity-H"/>
              </a:rPr>
              <a:t>; l</a:t>
            </a:r>
            <a:r>
              <a:rPr lang="fr-FR" sz="1800" b="0" i="0" u="none" strike="noStrike" baseline="0" dirty="0">
                <a:solidFill>
                  <a:srgbClr val="000000"/>
                </a:solidFill>
                <a:latin typeface="HelveticaNeue-Light-Identity-H"/>
              </a:rPr>
              <a:t>es enfants en conflit avec la loi; les enfants accusés de sorcellerie; l</a:t>
            </a:r>
            <a:r>
              <a:rPr lang="es-ES" sz="1800" b="0" i="0" u="none" strike="noStrike" baseline="0" dirty="0">
                <a:solidFill>
                  <a:srgbClr val="000000"/>
                </a:solidFill>
                <a:latin typeface="HelveticaNeue-Light-Identity-H"/>
              </a:rPr>
              <a:t>es </a:t>
            </a:r>
            <a:r>
              <a:rPr lang="es-ES" sz="1800" b="0" i="0" u="none" strike="noStrike" baseline="0" dirty="0" err="1">
                <a:solidFill>
                  <a:srgbClr val="000000"/>
                </a:solidFill>
                <a:latin typeface="HelveticaNeue-Light-Identity-H"/>
              </a:rPr>
              <a:t>enfants</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handicapés</a:t>
            </a:r>
            <a:r>
              <a:rPr lang="es-ES" sz="1800" b="0" i="0" u="none" strike="noStrike" baseline="0" dirty="0">
                <a:solidFill>
                  <a:srgbClr val="000000"/>
                </a:solidFill>
                <a:latin typeface="HelveticaNeue-Light-Identity-H"/>
              </a:rPr>
              <a:t>; l</a:t>
            </a:r>
            <a:r>
              <a:rPr lang="fr-FR" sz="1800" b="0" i="0" u="none" strike="noStrike" baseline="0" dirty="0">
                <a:solidFill>
                  <a:srgbClr val="000000"/>
                </a:solidFill>
                <a:latin typeface="HelveticaNeue-Light-Identity-H"/>
              </a:rPr>
              <a:t>es enfants réfugiés, déplacés à l’intérieur du pays ou migrants; et d’autres enfants susceptibles d’être stigmatisés par leur communauté</a:t>
            </a:r>
            <a:endParaRPr lang="es-ES" dirty="0"/>
          </a:p>
          <a:p>
            <a:endParaRPr lang="es-ES" dirty="0"/>
          </a:p>
          <a:p>
            <a:r>
              <a:rPr lang="fr-FR" u="sng" dirty="0"/>
              <a:t>Rappel</a:t>
            </a:r>
            <a:r>
              <a:rPr lang="fr-FR" dirty="0"/>
              <a:t> : La programmation conjointe et les réponses intégrées doivent impliquer une COLLABORATION ET UNE PLANIFICATION INTERSECTORIELLES AU NIVEAU DU CLUSTER/SECTEUR pour une meilleure coordination et systématisation des réponses conjointes. </a:t>
            </a:r>
            <a:endParaRPr lang="es-ES" dirty="0"/>
          </a:p>
          <a:p>
            <a:r>
              <a:rPr lang="en-US" dirty="0"/>
              <a:t> </a:t>
            </a:r>
            <a:endParaRPr lang="es-ES"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410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09115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plit - Teal">
  <p:cSld name="Split - Teal">
    <p:spTree>
      <p:nvGrpSpPr>
        <p:cNvPr id="1" name="Shape 43"/>
        <p:cNvGrpSpPr/>
        <p:nvPr/>
      </p:nvGrpSpPr>
      <p:grpSpPr>
        <a:xfrm>
          <a:off x="0" y="0"/>
          <a:ext cx="0" cy="0"/>
          <a:chOff x="0" y="0"/>
          <a:chExt cx="0" cy="0"/>
        </a:xfrm>
      </p:grpSpPr>
      <p:sp>
        <p:nvSpPr>
          <p:cNvPr id="44" name="Google Shape;44;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32"/>
          <p:cNvSpPr/>
          <p:nvPr/>
        </p:nvSpPr>
        <p:spPr>
          <a:xfrm>
            <a:off x="0" y="0"/>
            <a:ext cx="357254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16794"/>
              </a:solidFill>
              <a:latin typeface="Calibri"/>
              <a:ea typeface="Calibri"/>
              <a:cs typeface="Calibri"/>
              <a:sym typeface="Calibri"/>
            </a:endParaRPr>
          </a:p>
        </p:txBody>
      </p:sp>
      <p:pic>
        <p:nvPicPr>
          <p:cNvPr id="46" name="Google Shape;46;p32"/>
          <p:cNvPicPr preferRelativeResize="0"/>
          <p:nvPr/>
        </p:nvPicPr>
        <p:blipFill rotWithShape="1">
          <a:blip r:embed="rId2">
            <a:alphaModFix amt="20000"/>
          </a:blip>
          <a:srcRect l="4826" t="9031" r="39371" b="9030"/>
          <a:stretch/>
        </p:blipFill>
        <p:spPr>
          <a:xfrm>
            <a:off x="0" y="0"/>
            <a:ext cx="3572540" cy="6858000"/>
          </a:xfrm>
          <a:prstGeom prst="rect">
            <a:avLst/>
          </a:prstGeom>
          <a:noFill/>
          <a:ln>
            <a:noFill/>
          </a:ln>
        </p:spPr>
      </p:pic>
      <p:sp>
        <p:nvSpPr>
          <p:cNvPr id="47" name="Google Shape;47;p32"/>
          <p:cNvSpPr txBox="1">
            <a:spLocks noGrp="1"/>
          </p:cNvSpPr>
          <p:nvPr>
            <p:ph type="body" idx="1"/>
          </p:nvPr>
        </p:nvSpPr>
        <p:spPr>
          <a:xfrm>
            <a:off x="4100513" y="528638"/>
            <a:ext cx="7300912" cy="12715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3200"/>
              <a:buNone/>
              <a:defRPr sz="3200" b="1">
                <a:solidFill>
                  <a:schemeClr val="accent6"/>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4100513" y="2400300"/>
            <a:ext cx="7300912" cy="2128838"/>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body" idx="3"/>
          </p:nvPr>
        </p:nvSpPr>
        <p:spPr>
          <a:xfrm>
            <a:off x="284417" y="528638"/>
            <a:ext cx="2970847" cy="479926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3600"/>
              <a:buNone/>
              <a:defRPr sz="3600" b="1">
                <a:solidFill>
                  <a:schemeClr val="lt1"/>
                </a:solidFill>
              </a:defRPr>
            </a:lvl1pPr>
            <a:lvl2pPr marL="914400" lvl="1" indent="-228600" algn="l">
              <a:lnSpc>
                <a:spcPct val="90000"/>
              </a:lnSpc>
              <a:spcBef>
                <a:spcPts val="500"/>
              </a:spcBef>
              <a:spcAft>
                <a:spcPts val="0"/>
              </a:spcAft>
              <a:buClr>
                <a:schemeClr val="dk1"/>
              </a:buClr>
              <a:buSzPts val="2400"/>
              <a:buNone/>
              <a:defRPr/>
            </a:lvl2pPr>
            <a:lvl3pPr marL="1371600" lvl="2" indent="-228600" algn="l">
              <a:lnSpc>
                <a:spcPct val="90000"/>
              </a:lnSpc>
              <a:spcBef>
                <a:spcPts val="500"/>
              </a:spcBef>
              <a:spcAft>
                <a:spcPts val="0"/>
              </a:spcAft>
              <a:buClr>
                <a:schemeClr val="dk1"/>
              </a:buClr>
              <a:buSzPts val="2000"/>
              <a:buNone/>
              <a:defRPr/>
            </a:lvl3pPr>
            <a:lvl4pPr marL="1828800" lvl="3" indent="-228600" algn="l">
              <a:lnSpc>
                <a:spcPct val="90000"/>
              </a:lnSpc>
              <a:spcBef>
                <a:spcPts val="500"/>
              </a:spcBef>
              <a:spcAft>
                <a:spcPts val="0"/>
              </a:spcAft>
              <a:buClr>
                <a:schemeClr val="dk1"/>
              </a:buClr>
              <a:buSzPts val="1800"/>
              <a:buNone/>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9" r:id="rId2"/>
    <p:sldLayoutId id="2147483683" r:id="rId3"/>
    <p:sldLayoutId id="2147483682" r:id="rId4"/>
    <p:sldLayoutId id="2147483654"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3" r:id="rId15"/>
    <p:sldLayoutId id="2147483674" r:id="rId16"/>
    <p:sldLayoutId id="2147483675" r:id="rId17"/>
    <p:sldLayoutId id="2147483676" r:id="rId18"/>
    <p:sldLayoutId id="2147483677" r:id="rId19"/>
    <p:sldLayoutId id="2147483678" r:id="rId20"/>
    <p:sldLayoutId id="2147483684"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4.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3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4.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 Générale au Standard 23</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1145557" y="1253331"/>
            <a:ext cx="10388109" cy="4351338"/>
          </a:xfrm>
          <a:prstGeom prst="rect">
            <a:avLst/>
          </a:prstGeom>
          <a:noFill/>
          <a:ln>
            <a:noFill/>
          </a:ln>
        </p:spPr>
        <p:txBody>
          <a:bodyPr spcFirstLastPara="1" wrap="square" lIns="91425" tIns="45700" rIns="91425" bIns="45700" anchor="t" anchorCtr="0">
            <a:normAutofit fontScale="925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solidFill>
                  <a:schemeClr val="bg2"/>
                </a:solidFill>
              </a:rPr>
              <a:t>Besoins interconnectés/imbriqués des enfants et des adolescents </a:t>
            </a:r>
          </a:p>
          <a:p>
            <a:r>
              <a:rPr lang="fr-FR" dirty="0">
                <a:solidFill>
                  <a:schemeClr val="bg2"/>
                </a:solidFill>
              </a:rPr>
              <a:t>Responsabilité collective </a:t>
            </a:r>
            <a:r>
              <a:rPr lang="en-US" dirty="0">
                <a:solidFill>
                  <a:schemeClr val="bg2"/>
                </a:solidFill>
              </a:rPr>
              <a:t>= </a:t>
            </a:r>
            <a:r>
              <a:rPr lang="en-US" dirty="0" err="1">
                <a:solidFill>
                  <a:schemeClr val="bg2"/>
                </a:solidFill>
              </a:rPr>
              <a:t>Centralité</a:t>
            </a:r>
            <a:r>
              <a:rPr lang="en-US" dirty="0">
                <a:solidFill>
                  <a:schemeClr val="bg2"/>
                </a:solidFill>
              </a:rPr>
              <a:t> de la Protection</a:t>
            </a:r>
          </a:p>
          <a:p>
            <a:r>
              <a:rPr lang="fr-FR" dirty="0">
                <a:solidFill>
                  <a:schemeClr val="bg2"/>
                </a:solidFill>
              </a:rPr>
              <a:t>Impact de meilleure qualité</a:t>
            </a:r>
          </a:p>
          <a:p>
            <a:pPr marL="50800" indent="0">
              <a:buNone/>
            </a:pPr>
            <a:endParaRPr lang="en-US" dirty="0"/>
          </a:p>
          <a:p>
            <a:pPr marL="228600" indent="-241934">
              <a:buClr>
                <a:schemeClr val="accent3"/>
              </a:buClr>
            </a:pPr>
            <a:r>
              <a:rPr lang="es-ES" dirty="0" err="1">
                <a:solidFill>
                  <a:schemeClr val="bg2"/>
                </a:solidFill>
              </a:rPr>
              <a:t>Nombreux</a:t>
            </a:r>
            <a:r>
              <a:rPr lang="es-ES" dirty="0">
                <a:solidFill>
                  <a:schemeClr val="bg2"/>
                </a:solidFill>
              </a:rPr>
              <a:t> </a:t>
            </a:r>
            <a:r>
              <a:rPr lang="es-ES" dirty="0" err="1">
                <a:solidFill>
                  <a:schemeClr val="bg2"/>
                </a:solidFill>
              </a:rPr>
              <a:t>liens</a:t>
            </a:r>
            <a:r>
              <a:rPr lang="es-ES" dirty="0">
                <a:solidFill>
                  <a:schemeClr val="bg2"/>
                </a:solidFill>
              </a:rPr>
              <a:t> </a:t>
            </a:r>
            <a:r>
              <a:rPr lang="fr-FR" dirty="0">
                <a:solidFill>
                  <a:schemeClr val="bg2"/>
                </a:solidFill>
              </a:rPr>
              <a:t>&amp; objectifs</a:t>
            </a:r>
            <a:r>
              <a:rPr lang="es-ES" dirty="0">
                <a:solidFill>
                  <a:schemeClr val="bg2"/>
                </a:solidFill>
              </a:rPr>
              <a:t> </a:t>
            </a:r>
            <a:r>
              <a:rPr lang="es-ES" dirty="0" err="1">
                <a:solidFill>
                  <a:schemeClr val="bg2"/>
                </a:solidFill>
              </a:rPr>
              <a:t>naturels</a:t>
            </a:r>
            <a:r>
              <a:rPr lang="fr-FR" dirty="0">
                <a:solidFill>
                  <a:schemeClr val="bg2"/>
                </a:solidFill>
              </a:rPr>
              <a:t> (résilience, développement, cohésion, compétences de vie, capacités…) </a:t>
            </a:r>
          </a:p>
          <a:p>
            <a:pPr marL="228600" indent="-241934">
              <a:buClr>
                <a:schemeClr val="accent3"/>
              </a:buClr>
            </a:pPr>
            <a:r>
              <a:rPr lang="fr-FR" dirty="0">
                <a:solidFill>
                  <a:schemeClr val="bg2"/>
                </a:solidFill>
              </a:rPr>
              <a:t>Approches participatives, inclusives, disciplinaires positives et sensibles au genre</a:t>
            </a:r>
          </a:p>
          <a:p>
            <a:pPr marL="228600" indent="-241934">
              <a:buClr>
                <a:schemeClr val="accent3"/>
              </a:buClr>
            </a:pPr>
            <a:r>
              <a:rPr lang="es-ES" dirty="0" err="1">
                <a:solidFill>
                  <a:schemeClr val="bg2"/>
                </a:solidFill>
              </a:rPr>
              <a:t>Environnements</a:t>
            </a:r>
            <a:r>
              <a:rPr lang="es-ES" dirty="0">
                <a:solidFill>
                  <a:schemeClr val="bg2"/>
                </a:solidFill>
              </a:rPr>
              <a:t> </a:t>
            </a:r>
            <a:r>
              <a:rPr lang="fr-FR" dirty="0">
                <a:solidFill>
                  <a:schemeClr val="bg2"/>
                </a:solidFill>
              </a:rPr>
              <a:t>sûrs et sécurisés</a:t>
            </a:r>
            <a:endParaRPr lang="es-ES" dirty="0">
              <a:solidFill>
                <a:schemeClr val="bg2"/>
              </a:solidFill>
            </a:endParaRPr>
          </a:p>
          <a:p>
            <a:pPr indent="-457200">
              <a:buClr>
                <a:schemeClr val="accent3"/>
              </a:buClr>
            </a:pPr>
            <a:endParaRPr lang="es-ES" dirty="0">
              <a:solidFill>
                <a:schemeClr val="bg2"/>
              </a:solidFill>
            </a:endParaRPr>
          </a:p>
          <a:p>
            <a:pPr marL="0" indent="0">
              <a:buClr>
                <a:schemeClr val="accent3"/>
              </a:buClr>
              <a:buNone/>
            </a:pPr>
            <a:endParaRPr lang="fr-FR" dirty="0">
              <a:solidFill>
                <a:schemeClr val="bg2"/>
              </a:solidFill>
            </a:endParaRPr>
          </a:p>
          <a:p>
            <a:pPr marL="50800" indent="0">
              <a:buNone/>
            </a:pPr>
            <a:endParaRPr lang="en-GB" dirty="0"/>
          </a:p>
          <a:p>
            <a:endParaRPr lang="en-US" dirty="0"/>
          </a:p>
        </p:txBody>
      </p:sp>
      <p:grpSp>
        <p:nvGrpSpPr>
          <p:cNvPr id="21" name="Groupe 20">
            <a:extLst>
              <a:ext uri="{FF2B5EF4-FFF2-40B4-BE49-F238E27FC236}">
                <a16:creationId xmlns:a16="http://schemas.microsoft.com/office/drawing/2014/main" id="{14189278-D0D2-4A88-89C6-04D9645D40E1}"/>
              </a:ext>
            </a:extLst>
          </p:cNvPr>
          <p:cNvGrpSpPr/>
          <p:nvPr/>
        </p:nvGrpSpPr>
        <p:grpSpPr>
          <a:xfrm rot="1415781">
            <a:off x="11045341" y="5540250"/>
            <a:ext cx="979340" cy="1040548"/>
            <a:chOff x="10883591" y="5571442"/>
            <a:chExt cx="979340" cy="1040548"/>
          </a:xfrm>
        </p:grpSpPr>
        <p:pic>
          <p:nvPicPr>
            <p:cNvPr id="22" name="Image 21">
              <a:extLst>
                <a:ext uri="{FF2B5EF4-FFF2-40B4-BE49-F238E27FC236}">
                  <a16:creationId xmlns:a16="http://schemas.microsoft.com/office/drawing/2014/main" id="{AB87E249-0055-4B0D-BB29-E5CB34028C32}"/>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23" name="Graphique 22" descr="Point d’interrogation">
              <a:extLst>
                <a:ext uri="{FF2B5EF4-FFF2-40B4-BE49-F238E27FC236}">
                  <a16:creationId xmlns:a16="http://schemas.microsoft.com/office/drawing/2014/main" id="{500606E1-CDFB-4070-BB0B-7259285660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24" name="ZoneTexte 23">
            <a:extLst>
              <a:ext uri="{FF2B5EF4-FFF2-40B4-BE49-F238E27FC236}">
                <a16:creationId xmlns:a16="http://schemas.microsoft.com/office/drawing/2014/main" id="{CDB64372-ED64-46B0-9D62-A296C613C491}"/>
              </a:ext>
            </a:extLst>
          </p:cNvPr>
          <p:cNvSpPr txBox="1"/>
          <p:nvPr/>
        </p:nvSpPr>
        <p:spPr>
          <a:xfrm>
            <a:off x="6641464" y="5460359"/>
            <a:ext cx="4322432" cy="1200329"/>
          </a:xfrm>
          <a:prstGeom prst="rect">
            <a:avLst/>
          </a:prstGeom>
          <a:noFill/>
        </p:spPr>
        <p:txBody>
          <a:bodyPr wrap="square">
            <a:spAutoFit/>
          </a:bodyPr>
          <a:lstStyle/>
          <a:p>
            <a:pPr algn="r"/>
            <a:r>
              <a:rPr lang="fr-FR" sz="2400" dirty="0">
                <a:latin typeface="Ink Free" panose="03080402000500000000" pitchFamily="66" charset="0"/>
              </a:rPr>
              <a:t>Quel pourrait être l'impact négatif du manque d'accès à l'éducation </a:t>
            </a:r>
            <a:r>
              <a:rPr lang="en-US" sz="2400" dirty="0">
                <a:latin typeface="Ink Free" panose="03080402000500000000" pitchFamily="66" charset="0"/>
              </a:rPr>
              <a:t>? </a:t>
            </a:r>
          </a:p>
        </p:txBody>
      </p:sp>
      <p:pic>
        <p:nvPicPr>
          <p:cNvPr id="10" name="Image 9">
            <a:extLst>
              <a:ext uri="{FF2B5EF4-FFF2-40B4-BE49-F238E27FC236}">
                <a16:creationId xmlns:a16="http://schemas.microsoft.com/office/drawing/2014/main" id="{DA9A3DCF-8B7D-4C24-A6BC-A2429079CDB8}"/>
              </a:ext>
            </a:extLst>
          </p:cNvPr>
          <p:cNvPicPr>
            <a:picLocks noChangeAspect="1"/>
          </p:cNvPicPr>
          <p:nvPr/>
        </p:nvPicPr>
        <p:blipFill>
          <a:blip r:embed="rId6"/>
          <a:stretch>
            <a:fillRect/>
          </a:stretch>
        </p:blipFill>
        <p:spPr>
          <a:xfrm>
            <a:off x="10150531" y="1972956"/>
            <a:ext cx="1563802" cy="928290"/>
          </a:xfrm>
          <a:prstGeom prst="rect">
            <a:avLst/>
          </a:prstGeom>
        </p:spPr>
      </p:pic>
      <p:pic>
        <p:nvPicPr>
          <p:cNvPr id="12" name="Image 11">
            <a:extLst>
              <a:ext uri="{FF2B5EF4-FFF2-40B4-BE49-F238E27FC236}">
                <a16:creationId xmlns:a16="http://schemas.microsoft.com/office/drawing/2014/main" id="{6E9C1EBA-D8F9-4800-8450-6605F2D79801}"/>
              </a:ext>
            </a:extLst>
          </p:cNvPr>
          <p:cNvPicPr>
            <a:picLocks noChangeAspect="1"/>
          </p:cNvPicPr>
          <p:nvPr/>
        </p:nvPicPr>
        <p:blipFill>
          <a:blip r:embed="rId7"/>
          <a:stretch>
            <a:fillRect/>
          </a:stretch>
        </p:blipFill>
        <p:spPr>
          <a:xfrm>
            <a:off x="9582902" y="4640655"/>
            <a:ext cx="606099" cy="693939"/>
          </a:xfrm>
          <a:prstGeom prst="rect">
            <a:avLst/>
          </a:prstGeom>
        </p:spPr>
      </p:pic>
      <p:pic>
        <p:nvPicPr>
          <p:cNvPr id="13" name="Image 12">
            <a:extLst>
              <a:ext uri="{FF2B5EF4-FFF2-40B4-BE49-F238E27FC236}">
                <a16:creationId xmlns:a16="http://schemas.microsoft.com/office/drawing/2014/main" id="{4ED0A2F2-CD96-4137-BF47-B45BD51FB7D2}"/>
              </a:ext>
            </a:extLst>
          </p:cNvPr>
          <p:cNvPicPr>
            <a:picLocks noChangeAspect="1"/>
          </p:cNvPicPr>
          <p:nvPr/>
        </p:nvPicPr>
        <p:blipFill>
          <a:blip r:embed="rId8"/>
          <a:stretch>
            <a:fillRect/>
          </a:stretch>
        </p:blipFill>
        <p:spPr>
          <a:xfrm>
            <a:off x="10116369" y="4598684"/>
            <a:ext cx="761653" cy="721032"/>
          </a:xfrm>
          <a:prstGeom prst="rect">
            <a:avLst/>
          </a:prstGeom>
        </p:spPr>
      </p:pic>
      <p:pic>
        <p:nvPicPr>
          <p:cNvPr id="14" name="Image 13">
            <a:extLst>
              <a:ext uri="{FF2B5EF4-FFF2-40B4-BE49-F238E27FC236}">
                <a16:creationId xmlns:a16="http://schemas.microsoft.com/office/drawing/2014/main" id="{FB3E9F18-0893-47B6-BEFA-1BA38E61C204}"/>
              </a:ext>
            </a:extLst>
          </p:cNvPr>
          <p:cNvPicPr>
            <a:picLocks noChangeAspect="1"/>
          </p:cNvPicPr>
          <p:nvPr/>
        </p:nvPicPr>
        <p:blipFill>
          <a:blip r:embed="rId9"/>
          <a:stretch>
            <a:fillRect/>
          </a:stretch>
        </p:blipFill>
        <p:spPr>
          <a:xfrm>
            <a:off x="10759573" y="4640655"/>
            <a:ext cx="655857" cy="594370"/>
          </a:xfrm>
          <a:prstGeom prst="rect">
            <a:avLst/>
          </a:prstGeom>
        </p:spPr>
      </p:pic>
      <p:pic>
        <p:nvPicPr>
          <p:cNvPr id="15" name="Image 14">
            <a:extLst>
              <a:ext uri="{FF2B5EF4-FFF2-40B4-BE49-F238E27FC236}">
                <a16:creationId xmlns:a16="http://schemas.microsoft.com/office/drawing/2014/main" id="{506F1402-EF56-40CB-A00F-D239A704B8DB}"/>
              </a:ext>
            </a:extLst>
          </p:cNvPr>
          <p:cNvPicPr>
            <a:picLocks noChangeAspect="1"/>
          </p:cNvPicPr>
          <p:nvPr/>
        </p:nvPicPr>
        <p:blipFill>
          <a:blip r:embed="rId10"/>
          <a:stretch>
            <a:fillRect/>
          </a:stretch>
        </p:blipFill>
        <p:spPr>
          <a:xfrm>
            <a:off x="11452044" y="4200872"/>
            <a:ext cx="533957" cy="516450"/>
          </a:xfrm>
          <a:prstGeom prst="rect">
            <a:avLst/>
          </a:prstGeom>
        </p:spPr>
      </p:pic>
      <p:pic>
        <p:nvPicPr>
          <p:cNvPr id="16" name="Image 15">
            <a:extLst>
              <a:ext uri="{FF2B5EF4-FFF2-40B4-BE49-F238E27FC236}">
                <a16:creationId xmlns:a16="http://schemas.microsoft.com/office/drawing/2014/main" id="{B33D3D21-E7FB-426B-AFCE-C935DCF18C1F}"/>
              </a:ext>
            </a:extLst>
          </p:cNvPr>
          <p:cNvPicPr>
            <a:picLocks noChangeAspect="1"/>
          </p:cNvPicPr>
          <p:nvPr/>
        </p:nvPicPr>
        <p:blipFill>
          <a:blip r:embed="rId11"/>
          <a:stretch>
            <a:fillRect/>
          </a:stretch>
        </p:blipFill>
        <p:spPr>
          <a:xfrm>
            <a:off x="11447355" y="4780874"/>
            <a:ext cx="533956" cy="543492"/>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700391" y="1374336"/>
            <a:ext cx="5214910" cy="3381667"/>
          </a:xfrm>
        </p:spPr>
        <p:txBody>
          <a:bodyPr>
            <a:normAutofit fontScale="92500"/>
          </a:bodyPr>
          <a:lstStyle/>
          <a:p>
            <a:pPr marL="50800" indent="0" algn="ctr">
              <a:buNone/>
            </a:pPr>
            <a:r>
              <a:rPr lang="en-US" sz="2400" dirty="0">
                <a:solidFill>
                  <a:schemeClr val="bg2"/>
                </a:solidFill>
              </a:rPr>
              <a:t>“</a:t>
            </a:r>
            <a:r>
              <a:rPr lang="fr-FR" sz="2400" dirty="0">
                <a:solidFill>
                  <a:schemeClr val="bg2"/>
                </a:solidFill>
                <a:latin typeface="Helvetica Neue" panose="020B0604020202020204" charset="0"/>
              </a:rPr>
              <a:t>Tous les enfants ont accès à une éducation de qualité qui est protectrice et inclusive, qui promeut la dignité et la participation dans </a:t>
            </a:r>
            <a:r>
              <a:rPr lang="es-ES" sz="2400" dirty="0" err="1">
                <a:solidFill>
                  <a:schemeClr val="bg2"/>
                </a:solidFill>
                <a:latin typeface="Helvetica Neue" panose="020B0604020202020204" charset="0"/>
              </a:rPr>
              <a:t>toutes</a:t>
            </a:r>
            <a:r>
              <a:rPr lang="es-ES" sz="2400" dirty="0">
                <a:solidFill>
                  <a:schemeClr val="bg2"/>
                </a:solidFill>
                <a:latin typeface="Helvetica Neue" panose="020B0604020202020204" charset="0"/>
              </a:rPr>
              <a:t> les </a:t>
            </a:r>
            <a:r>
              <a:rPr lang="es-ES" sz="2400" dirty="0" err="1">
                <a:solidFill>
                  <a:schemeClr val="bg2"/>
                </a:solidFill>
                <a:latin typeface="Helvetica Neue" panose="020B0604020202020204" charset="0"/>
              </a:rPr>
              <a:t>activités</a:t>
            </a:r>
            <a:r>
              <a:rPr lang="es-ES" sz="2400" dirty="0">
                <a:solidFill>
                  <a:schemeClr val="bg2"/>
                </a:solidFill>
                <a:latin typeface="Helvetica Neue" panose="020B0604020202020204" charset="0"/>
              </a:rPr>
              <a:t> </a:t>
            </a:r>
            <a:r>
              <a:rPr lang="es-ES" sz="2400" dirty="0" err="1">
                <a:solidFill>
                  <a:schemeClr val="bg2"/>
                </a:solidFill>
                <a:latin typeface="Helvetica Neue" panose="020B0604020202020204" charset="0"/>
              </a:rPr>
              <a:t>essentielles</a:t>
            </a:r>
            <a:r>
              <a:rPr lang="en-US" sz="2400" dirty="0">
                <a:solidFill>
                  <a:schemeClr val="bg2"/>
                </a:solidFill>
                <a:latin typeface="Helvetica Neue" panose="020B0604020202020204" charset="0"/>
              </a:rPr>
              <a:t>.”</a:t>
            </a:r>
            <a:endParaRPr lang="fr-FR" sz="2400" dirty="0">
              <a:solidFill>
                <a:schemeClr val="bg2"/>
              </a:solidFill>
              <a:latin typeface="Helvetica Neue" panose="020B0604020202020204" charset="0"/>
            </a:endParaRPr>
          </a:p>
        </p:txBody>
      </p:sp>
      <p:sp>
        <p:nvSpPr>
          <p:cNvPr id="21" name="Espace réservé du contenu 3">
            <a:extLst>
              <a:ext uri="{FF2B5EF4-FFF2-40B4-BE49-F238E27FC236}">
                <a16:creationId xmlns:a16="http://schemas.microsoft.com/office/drawing/2014/main" id="{B26FEA30-FD37-4055-ADFD-96A8F41929F2}"/>
              </a:ext>
            </a:extLst>
          </p:cNvPr>
          <p:cNvSpPr>
            <a:spLocks noGrp="1"/>
          </p:cNvSpPr>
          <p:nvPr>
            <p:ph sz="half" idx="2"/>
          </p:nvPr>
        </p:nvSpPr>
        <p:spPr>
          <a:xfrm>
            <a:off x="6096000" y="1807172"/>
            <a:ext cx="5679610" cy="4330656"/>
          </a:xfrm>
        </p:spPr>
        <p:txBody>
          <a:bodyPr>
            <a:normAutofit fontScale="92500"/>
          </a:bodyPr>
          <a:lstStyle/>
          <a:p>
            <a:r>
              <a:rPr lang="fr-FR" dirty="0"/>
              <a:t>Résilience</a:t>
            </a:r>
          </a:p>
          <a:p>
            <a:r>
              <a:rPr lang="fr-FR" dirty="0"/>
              <a:t>Développement</a:t>
            </a:r>
            <a:endParaRPr lang="en-US" dirty="0"/>
          </a:p>
          <a:p>
            <a:r>
              <a:rPr lang="en-US" dirty="0" err="1"/>
              <a:t>Réduction</a:t>
            </a:r>
            <a:r>
              <a:rPr lang="en-US" dirty="0"/>
              <a:t> des </a:t>
            </a:r>
            <a:r>
              <a:rPr lang="en-US" dirty="0" err="1"/>
              <a:t>risques</a:t>
            </a:r>
            <a:endParaRPr lang="en-US" dirty="0"/>
          </a:p>
          <a:p>
            <a:r>
              <a:rPr lang="fr-FR" dirty="0"/>
              <a:t>Relations entre pairs et la cohésion sociale </a:t>
            </a:r>
          </a:p>
          <a:p>
            <a:r>
              <a:rPr lang="fr-FR" dirty="0"/>
              <a:t>Compétences de vie</a:t>
            </a:r>
          </a:p>
          <a:p>
            <a:r>
              <a:rPr lang="en-US" dirty="0"/>
              <a:t>Identification des </a:t>
            </a:r>
            <a:r>
              <a:rPr lang="fr-FR" dirty="0"/>
              <a:t>enfants non scolarisés </a:t>
            </a:r>
            <a:endParaRPr lang="en-US" dirty="0"/>
          </a:p>
          <a:p>
            <a:r>
              <a:rPr lang="en-US" dirty="0"/>
              <a:t>Identification &amp; </a:t>
            </a:r>
            <a:r>
              <a:rPr lang="fr-FR" dirty="0"/>
              <a:t>référencement sur</a:t>
            </a:r>
            <a:endParaRPr lang="en-US" dirty="0"/>
          </a:p>
        </p:txBody>
      </p:sp>
      <p:pic>
        <p:nvPicPr>
          <p:cNvPr id="3" name="Image 2">
            <a:extLst>
              <a:ext uri="{FF2B5EF4-FFF2-40B4-BE49-F238E27FC236}">
                <a16:creationId xmlns:a16="http://schemas.microsoft.com/office/drawing/2014/main" id="{BCA655F3-A71F-4F41-AE1E-CB78766E3B9E}"/>
              </a:ext>
            </a:extLst>
          </p:cNvPr>
          <p:cNvPicPr>
            <a:picLocks noChangeAspect="1"/>
          </p:cNvPicPr>
          <p:nvPr/>
        </p:nvPicPr>
        <p:blipFill>
          <a:blip r:embed="rId3"/>
          <a:stretch>
            <a:fillRect/>
          </a:stretch>
        </p:blipFill>
        <p:spPr>
          <a:xfrm>
            <a:off x="2409913" y="625840"/>
            <a:ext cx="1962251" cy="533427"/>
          </a:xfrm>
          <a:prstGeom prst="rect">
            <a:avLst/>
          </a:prstGeom>
        </p:spPr>
      </p:pic>
      <p:pic>
        <p:nvPicPr>
          <p:cNvPr id="6" name="Image 5">
            <a:extLst>
              <a:ext uri="{FF2B5EF4-FFF2-40B4-BE49-F238E27FC236}">
                <a16:creationId xmlns:a16="http://schemas.microsoft.com/office/drawing/2014/main" id="{001499D1-072D-452F-96A0-0572E2D91533}"/>
              </a:ext>
            </a:extLst>
          </p:cNvPr>
          <p:cNvPicPr>
            <a:picLocks noChangeAspect="1"/>
          </p:cNvPicPr>
          <p:nvPr/>
        </p:nvPicPr>
        <p:blipFill>
          <a:blip r:embed="rId4">
            <a:duotone>
              <a:schemeClr val="accent2">
                <a:shade val="45000"/>
                <a:satMod val="135000"/>
              </a:schemeClr>
              <a:prstClr val="white"/>
            </a:duotone>
          </a:blip>
          <a:stretch>
            <a:fillRect/>
          </a:stretch>
        </p:blipFill>
        <p:spPr>
          <a:xfrm>
            <a:off x="7454255" y="416317"/>
            <a:ext cx="1641946" cy="1010316"/>
          </a:xfrm>
          <a:prstGeom prst="rect">
            <a:avLst/>
          </a:prstGeom>
        </p:spPr>
      </p:pic>
      <p:pic>
        <p:nvPicPr>
          <p:cNvPr id="7" name="Image 6">
            <a:extLst>
              <a:ext uri="{FF2B5EF4-FFF2-40B4-BE49-F238E27FC236}">
                <a16:creationId xmlns:a16="http://schemas.microsoft.com/office/drawing/2014/main" id="{C9473825-E679-4FFD-A9DC-2035DFBDD1AD}"/>
              </a:ext>
            </a:extLst>
          </p:cNvPr>
          <p:cNvPicPr>
            <a:picLocks noChangeAspect="1"/>
          </p:cNvPicPr>
          <p:nvPr/>
        </p:nvPicPr>
        <p:blipFill>
          <a:blip r:embed="rId5"/>
          <a:stretch>
            <a:fillRect/>
          </a:stretch>
        </p:blipFill>
        <p:spPr>
          <a:xfrm>
            <a:off x="2570480" y="417905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8BEC2D3-F1E7-4A22-BB06-451626223AD4}"/>
              </a:ext>
            </a:extLst>
          </p:cNvPr>
          <p:cNvSpPr>
            <a:spLocks noGrp="1"/>
          </p:cNvSpPr>
          <p:nvPr>
            <p:ph sz="half" idx="1"/>
          </p:nvPr>
        </p:nvSpPr>
        <p:spPr>
          <a:xfrm>
            <a:off x="469264" y="1954096"/>
            <a:ext cx="5803264" cy="4351338"/>
          </a:xfrm>
        </p:spPr>
        <p:txBody>
          <a:bodyPr>
            <a:noAutofit/>
          </a:bodyPr>
          <a:lstStyle/>
          <a:p>
            <a:r>
              <a:rPr lang="fr-FR" dirty="0">
                <a:latin typeface="HelveticaNeue-Light-Identity-H"/>
              </a:rPr>
              <a:t>Mesures adaptées aux enfants </a:t>
            </a:r>
          </a:p>
          <a:p>
            <a:r>
              <a:rPr lang="fr-FR" dirty="0">
                <a:latin typeface="HelveticaNeue-Light-Identity-H"/>
              </a:rPr>
              <a:t>Mécanismes de feedback et de rapport </a:t>
            </a:r>
          </a:p>
          <a:p>
            <a:r>
              <a:rPr lang="fr-FR" dirty="0">
                <a:latin typeface="HelveticaNeue-Light-Identity-H"/>
              </a:rPr>
              <a:t>Elimination des obstacles à l'accès à l'éducation y compris les problèmes de protection </a:t>
            </a:r>
            <a:endParaRPr lang="en-US" dirty="0">
              <a:latin typeface="HelveticaNeue-Light-Identity-H"/>
            </a:endParaRPr>
          </a:p>
          <a:p>
            <a:r>
              <a:rPr lang="fr-FR" dirty="0">
                <a:latin typeface="HelveticaNeue-Light-Identity-H"/>
              </a:rPr>
              <a:t>Personnes en charge d’enfants, associations parents-enseignants et d'autres groupes d'éducateurs</a:t>
            </a:r>
            <a:endParaRPr lang="en-US" dirty="0">
              <a:latin typeface="HelveticaNeue-Light-Identity-H"/>
            </a:endParaRPr>
          </a:p>
        </p:txBody>
      </p:sp>
      <p:sp>
        <p:nvSpPr>
          <p:cNvPr id="5" name="Titre 1">
            <a:extLst>
              <a:ext uri="{FF2B5EF4-FFF2-40B4-BE49-F238E27FC236}">
                <a16:creationId xmlns:a16="http://schemas.microsoft.com/office/drawing/2014/main" id="{A29498CB-C595-4B84-8721-23C1E1014474}"/>
              </a:ext>
            </a:extLst>
          </p:cNvPr>
          <p:cNvSpPr>
            <a:spLocks noGrp="1"/>
          </p:cNvSpPr>
          <p:nvPr>
            <p:ph type="title"/>
          </p:nvPr>
        </p:nvSpPr>
        <p:spPr>
          <a:xfrm>
            <a:off x="838200" y="365125"/>
            <a:ext cx="9356725" cy="1325563"/>
          </a:xfrm>
        </p:spPr>
        <p:txBody>
          <a:bodyPr>
            <a:normAutofit/>
          </a:bodyPr>
          <a:lstStyle/>
          <a:p>
            <a:r>
              <a:rPr lang="en-US" sz="3200" dirty="0"/>
              <a:t>Actions </a:t>
            </a:r>
            <a:r>
              <a:rPr lang="en-US" sz="3200" dirty="0" err="1"/>
              <a:t>conjointes</a:t>
            </a:r>
            <a:r>
              <a:rPr lang="en-US" sz="3200" dirty="0"/>
              <a:t> de </a:t>
            </a:r>
            <a:r>
              <a:rPr lang="en-US" sz="3200" dirty="0" err="1"/>
              <a:t>réponse</a:t>
            </a:r>
            <a:endParaRPr lang="fr-FR" sz="3200" dirty="0"/>
          </a:p>
        </p:txBody>
      </p:sp>
      <p:sp>
        <p:nvSpPr>
          <p:cNvPr id="6" name="Espace réservé du contenu 2">
            <a:extLst>
              <a:ext uri="{FF2B5EF4-FFF2-40B4-BE49-F238E27FC236}">
                <a16:creationId xmlns:a16="http://schemas.microsoft.com/office/drawing/2014/main" id="{4400633B-481F-4A4F-8BF1-151B483CB122}"/>
              </a:ext>
            </a:extLst>
          </p:cNvPr>
          <p:cNvSpPr txBox="1">
            <a:spLocks/>
          </p:cNvSpPr>
          <p:nvPr/>
        </p:nvSpPr>
        <p:spPr>
          <a:xfrm>
            <a:off x="6693222" y="2141537"/>
            <a:ext cx="5181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fr-FR" dirty="0"/>
              <a:t>Bien-être et formation des enseignants </a:t>
            </a:r>
          </a:p>
          <a:p>
            <a:r>
              <a:rPr lang="fr-FR" dirty="0"/>
              <a:t>Flexibilité and adaptation</a:t>
            </a:r>
          </a:p>
          <a:p>
            <a:endParaRPr lang="fr-FR" dirty="0"/>
          </a:p>
        </p:txBody>
      </p:sp>
      <p:pic>
        <p:nvPicPr>
          <p:cNvPr id="4" name="Image 3">
            <a:extLst>
              <a:ext uri="{FF2B5EF4-FFF2-40B4-BE49-F238E27FC236}">
                <a16:creationId xmlns:a16="http://schemas.microsoft.com/office/drawing/2014/main" id="{4C58B721-0236-4615-89AF-12F448FB078A}"/>
              </a:ext>
            </a:extLst>
          </p:cNvPr>
          <p:cNvPicPr>
            <a:picLocks noChangeAspect="1"/>
          </p:cNvPicPr>
          <p:nvPr/>
        </p:nvPicPr>
        <p:blipFill>
          <a:blip r:embed="rId3"/>
          <a:stretch>
            <a:fillRect/>
          </a:stretch>
        </p:blipFill>
        <p:spPr>
          <a:xfrm>
            <a:off x="8129986" y="4019142"/>
            <a:ext cx="2064939" cy="2473733"/>
          </a:xfrm>
          <a:prstGeom prst="rect">
            <a:avLst/>
          </a:prstGeom>
        </p:spPr>
      </p:pic>
    </p:spTree>
    <p:extLst>
      <p:ext uri="{BB962C8B-B14F-4D97-AF65-F5344CB8AC3E}">
        <p14:creationId xmlns:p14="http://schemas.microsoft.com/office/powerpoint/2010/main" val="12895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E3B9CD1-D75D-4391-8D9D-16496C76D0EC}"/>
              </a:ext>
            </a:extLst>
          </p:cNvPr>
          <p:cNvSpPr>
            <a:spLocks noGrp="1"/>
          </p:cNvSpPr>
          <p:nvPr>
            <p:ph sz="half" idx="1"/>
          </p:nvPr>
        </p:nvSpPr>
        <p:spPr/>
        <p:txBody>
          <a:bodyPr>
            <a:normAutofit/>
          </a:bodyPr>
          <a:lstStyle/>
          <a:p>
            <a:r>
              <a:rPr lang="fr-FR" dirty="0"/>
              <a:t>Amélioration des installations éducatives </a:t>
            </a:r>
          </a:p>
          <a:p>
            <a:r>
              <a:rPr lang="fr-FR" dirty="0"/>
              <a:t>Sujets de PE et de discipline positive </a:t>
            </a:r>
          </a:p>
          <a:p>
            <a:r>
              <a:rPr lang="fr-FR" dirty="0"/>
              <a:t>Travail conjoint sur la SMSPS </a:t>
            </a:r>
          </a:p>
          <a:p>
            <a:r>
              <a:rPr lang="fr-FR" dirty="0"/>
              <a:t>Faire des écoles un environnement sûr </a:t>
            </a:r>
          </a:p>
          <a:p>
            <a:r>
              <a:rPr lang="en-US" dirty="0" err="1"/>
              <a:t>Promouvoir</a:t>
            </a:r>
            <a:r>
              <a:rPr lang="en-US" dirty="0"/>
              <a:t> </a:t>
            </a:r>
            <a:r>
              <a:rPr lang="en-US" dirty="0" err="1"/>
              <a:t>équité</a:t>
            </a:r>
            <a:endParaRPr lang="es-ES" dirty="0"/>
          </a:p>
        </p:txBody>
      </p:sp>
      <p:sp>
        <p:nvSpPr>
          <p:cNvPr id="4" name="Espace réservé du contenu 3">
            <a:extLst>
              <a:ext uri="{FF2B5EF4-FFF2-40B4-BE49-F238E27FC236}">
                <a16:creationId xmlns:a16="http://schemas.microsoft.com/office/drawing/2014/main" id="{71D6B492-DB3F-4F2F-8160-6787B89A5783}"/>
              </a:ext>
            </a:extLst>
          </p:cNvPr>
          <p:cNvSpPr>
            <a:spLocks noGrp="1"/>
          </p:cNvSpPr>
          <p:nvPr>
            <p:ph sz="half" idx="2"/>
          </p:nvPr>
        </p:nvSpPr>
        <p:spPr>
          <a:xfrm>
            <a:off x="6340690" y="1398430"/>
            <a:ext cx="5181600" cy="4351338"/>
          </a:xfrm>
        </p:spPr>
        <p:txBody>
          <a:bodyPr>
            <a:normAutofit/>
          </a:bodyPr>
          <a:lstStyle/>
          <a:p>
            <a:pPr marL="50800" indent="0">
              <a:buNone/>
            </a:pPr>
            <a:endParaRPr lang="en-US" dirty="0"/>
          </a:p>
          <a:p>
            <a:pPr marL="50800" indent="0">
              <a:buNone/>
            </a:pPr>
            <a:endParaRPr lang="en-US" dirty="0"/>
          </a:p>
          <a:p>
            <a:pPr marL="50800" indent="0">
              <a:buNone/>
            </a:pPr>
            <a:endParaRPr lang="en-US" dirty="0"/>
          </a:p>
          <a:p>
            <a:pPr marL="50800" indent="0">
              <a:buNone/>
            </a:pPr>
            <a:r>
              <a:rPr lang="fr-FR" dirty="0"/>
              <a:t>Coordonner les deux clusters/secteurs/groupes de travail pour déterminer comment les deux secteurs peuvent mieux travailler ensemble </a:t>
            </a:r>
            <a:endParaRPr lang="es-ES" dirty="0"/>
          </a:p>
        </p:txBody>
      </p:sp>
      <p:sp>
        <p:nvSpPr>
          <p:cNvPr id="5" name="Titre 1">
            <a:extLst>
              <a:ext uri="{FF2B5EF4-FFF2-40B4-BE49-F238E27FC236}">
                <a16:creationId xmlns:a16="http://schemas.microsoft.com/office/drawing/2014/main" id="{1ED64386-1501-4135-925C-42C800B5CEE4}"/>
              </a:ext>
            </a:extLst>
          </p:cNvPr>
          <p:cNvSpPr>
            <a:spLocks noGrp="1"/>
          </p:cNvSpPr>
          <p:nvPr>
            <p:ph type="title"/>
          </p:nvPr>
        </p:nvSpPr>
        <p:spPr>
          <a:xfrm>
            <a:off x="838200" y="365125"/>
            <a:ext cx="9356725" cy="1325563"/>
          </a:xfrm>
        </p:spPr>
        <p:txBody>
          <a:bodyPr>
            <a:normAutofit/>
          </a:bodyPr>
          <a:lstStyle/>
          <a:p>
            <a:r>
              <a:rPr lang="en-US" sz="3200" dirty="0"/>
              <a:t>Actions </a:t>
            </a:r>
            <a:r>
              <a:rPr lang="en-US" sz="3200" dirty="0" err="1"/>
              <a:t>conjointes</a:t>
            </a:r>
            <a:r>
              <a:rPr lang="en-US" sz="3200" dirty="0"/>
              <a:t> de </a:t>
            </a:r>
            <a:r>
              <a:rPr lang="en-US" sz="3200" dirty="0" err="1"/>
              <a:t>réponse</a:t>
            </a:r>
            <a:r>
              <a:rPr lang="en-US" sz="3200" dirty="0"/>
              <a:t> /2</a:t>
            </a:r>
            <a:endParaRPr lang="fr-FR" sz="3200" dirty="0"/>
          </a:p>
        </p:txBody>
      </p:sp>
      <p:sp>
        <p:nvSpPr>
          <p:cNvPr id="8" name="Phylactère : pensées 7">
            <a:extLst>
              <a:ext uri="{FF2B5EF4-FFF2-40B4-BE49-F238E27FC236}">
                <a16:creationId xmlns:a16="http://schemas.microsoft.com/office/drawing/2014/main" id="{0AAF7971-54D2-4398-8CA1-06DDB593153D}"/>
              </a:ext>
            </a:extLst>
          </p:cNvPr>
          <p:cNvSpPr/>
          <p:nvPr/>
        </p:nvSpPr>
        <p:spPr>
          <a:xfrm>
            <a:off x="7646935" y="1027906"/>
            <a:ext cx="2225616" cy="1325563"/>
          </a:xfrm>
          <a:prstGeom prst="cloudCallout">
            <a:avLst>
              <a:gd name="adj1" fmla="val 32932"/>
              <a:gd name="adj2" fmla="val 1009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t>Rappel</a:t>
            </a:r>
            <a:endParaRPr lang="es-ES" sz="1800" b="1" dirty="0"/>
          </a:p>
        </p:txBody>
      </p:sp>
      <p:grpSp>
        <p:nvGrpSpPr>
          <p:cNvPr id="9" name="Groupe 8">
            <a:extLst>
              <a:ext uri="{FF2B5EF4-FFF2-40B4-BE49-F238E27FC236}">
                <a16:creationId xmlns:a16="http://schemas.microsoft.com/office/drawing/2014/main" id="{BE12A5DC-1BC2-41B0-A761-F956F890A936}"/>
              </a:ext>
            </a:extLst>
          </p:cNvPr>
          <p:cNvGrpSpPr/>
          <p:nvPr/>
        </p:nvGrpSpPr>
        <p:grpSpPr>
          <a:xfrm rot="1415781">
            <a:off x="11045341" y="5540250"/>
            <a:ext cx="979340" cy="1040548"/>
            <a:chOff x="10883591" y="5571442"/>
            <a:chExt cx="979340" cy="1040548"/>
          </a:xfrm>
        </p:grpSpPr>
        <p:pic>
          <p:nvPicPr>
            <p:cNvPr id="10" name="Image 9">
              <a:extLst>
                <a:ext uri="{FF2B5EF4-FFF2-40B4-BE49-F238E27FC236}">
                  <a16:creationId xmlns:a16="http://schemas.microsoft.com/office/drawing/2014/main" id="{8C7F60DB-277B-4ECF-A9A6-964D24E98CAD}"/>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D81F539-E215-4131-B413-8479A6B526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sp>
        <p:nvSpPr>
          <p:cNvPr id="12" name="ZoneTexte 11">
            <a:extLst>
              <a:ext uri="{FF2B5EF4-FFF2-40B4-BE49-F238E27FC236}">
                <a16:creationId xmlns:a16="http://schemas.microsoft.com/office/drawing/2014/main" id="{519A0629-D932-4020-83E5-EAF4C3974C50}"/>
              </a:ext>
            </a:extLst>
          </p:cNvPr>
          <p:cNvSpPr txBox="1"/>
          <p:nvPr/>
        </p:nvSpPr>
        <p:spPr>
          <a:xfrm>
            <a:off x="4974336" y="5701901"/>
            <a:ext cx="5989560" cy="830997"/>
          </a:xfrm>
          <a:prstGeom prst="rect">
            <a:avLst/>
          </a:prstGeom>
          <a:noFill/>
        </p:spPr>
        <p:txBody>
          <a:bodyPr wrap="square">
            <a:spAutoFit/>
          </a:bodyPr>
          <a:lstStyle/>
          <a:p>
            <a:pPr algn="r"/>
            <a:r>
              <a:rPr lang="fr-FR" sz="2400" dirty="0">
                <a:latin typeface="Ink Free" panose="03080402000500000000" pitchFamily="66" charset="0"/>
              </a:rPr>
              <a:t>De quelles manières l'éducation peut-elle être ajustée pour promouvoir l'équité </a:t>
            </a:r>
            <a:r>
              <a:rPr lang="en-US" sz="2400" dirty="0">
                <a:latin typeface="Ink Free" panose="03080402000500000000" pitchFamily="66" charset="0"/>
              </a:rPr>
              <a:t>? </a:t>
            </a:r>
          </a:p>
        </p:txBody>
      </p:sp>
    </p:spTree>
    <p:extLst>
      <p:ext uri="{BB962C8B-B14F-4D97-AF65-F5344CB8AC3E}">
        <p14:creationId xmlns:p14="http://schemas.microsoft.com/office/powerpoint/2010/main" val="55018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P spid="5" grpId="0"/>
      <p:bldP spid="8" grpId="0" animBg="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286232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 </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que </a:t>
            </a:r>
            <a:br>
              <a:rPr lang="fr-FR" sz="4100" dirty="0"/>
            </a:br>
            <a:r>
              <a:rPr lang="fr-FR" sz="4100" dirty="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A64FD376-F935-5F7E-9FAD-AD7B5A5E3D02}"/>
              </a:ext>
            </a:extLst>
          </p:cNvPr>
          <p:cNvPicPr preferRelativeResize="0"/>
          <p:nvPr/>
        </p:nvPicPr>
        <p:blipFill>
          <a:blip r:embed="rId6">
            <a:alphaModFix/>
          </a:blip>
          <a:stretch>
            <a:fillRect/>
          </a:stretch>
        </p:blipFill>
        <p:spPr>
          <a:xfrm>
            <a:off x="9433096" y="2696095"/>
            <a:ext cx="3103774" cy="2410162"/>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2991</TotalTime>
  <Words>3631</Words>
  <Application>Microsoft Office PowerPoint</Application>
  <PresentationFormat>Widescreen</PresentationFormat>
  <Paragraphs>213</Paragraphs>
  <Slides>9</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9</vt:i4>
      </vt:variant>
    </vt:vector>
  </HeadingPairs>
  <TitlesOfParts>
    <vt:vector size="21" baseType="lpstr">
      <vt:lpstr>HelveticaNeue-Light-Identity-H</vt:lpstr>
      <vt:lpstr>Arial</vt:lpstr>
      <vt:lpstr>Helvetica Neue</vt:lpstr>
      <vt:lpstr>Symbol</vt:lpstr>
      <vt:lpstr>CMSY9</vt:lpstr>
      <vt:lpstr>HelveticaNeue-Roman-Identity-H</vt:lpstr>
      <vt:lpstr>Calibri</vt:lpstr>
      <vt:lpstr>HelveticaNeue-LightItalic-Identity-H</vt:lpstr>
      <vt:lpstr>Ink Free</vt:lpstr>
      <vt:lpstr>Times New Roman</vt:lpstr>
      <vt:lpstr>Wingdings</vt:lpstr>
      <vt:lpstr>Office Theme</vt:lpstr>
      <vt:lpstr>Standards Minimums pour la Protection de l’Enfance dans l’Action Humanitaire. - SMPE -</vt:lpstr>
      <vt:lpstr>But des Standards </vt:lpstr>
      <vt:lpstr>PowerPoint Presentation</vt:lpstr>
      <vt:lpstr>Intro Générale au Standard 23</vt:lpstr>
      <vt:lpstr>PowerPoint Presentation</vt:lpstr>
      <vt:lpstr>Actions conjointes de réponse</vt:lpstr>
      <vt:lpstr>Actions conjointes de réponse /2</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217</cp:revision>
  <dcterms:created xsi:type="dcterms:W3CDTF">2017-12-20T18:51:03Z</dcterms:created>
  <dcterms:modified xsi:type="dcterms:W3CDTF">2022-12-06T05:57:21Z</dcterms:modified>
</cp:coreProperties>
</file>