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gv/4ZhDzufE7AfYuNEiFx0StaH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32" autoAdjust="0"/>
  </p:normalViewPr>
  <p:slideViewPr>
    <p:cSldViewPr snapToGrid="0">
      <p:cViewPr varScale="1">
        <p:scale>
          <a:sx n="55" d="100"/>
          <a:sy n="55" d="100"/>
        </p:scale>
        <p:origin x="1072" y="44"/>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handbook.spherestandards.org/en/cpms/#ch25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andbook.spherestandards.org/en/cpms/#ch002_013_00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andbook.spherestandards.org/en/cpms/#ch002_013_002"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interagencystandingcommittee.org/accountability-affected-people" TargetMode="External"/><Relationship Id="rId4" Type="http://schemas.openxmlformats.org/officeDocument/2006/relationships/hyperlink" Target="https://handbook.spherestandards.org/en/cpms/#ch005_00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Facilitators:</a:t>
            </a:r>
            <a:endParaRPr/>
          </a:p>
          <a:p>
            <a:pPr marL="0" lvl="0" indent="0" algn="l" rtl="0">
              <a:lnSpc>
                <a:spcPct val="100000"/>
              </a:lnSpc>
              <a:spcBef>
                <a:spcPts val="0"/>
              </a:spcBef>
              <a:spcAft>
                <a:spcPts val="0"/>
              </a:spcAft>
              <a:buSzPts val="1400"/>
              <a:buNone/>
            </a:pPr>
            <a:r>
              <a:rPr lang="en-US" i="1"/>
              <a:t>This briefing is </a:t>
            </a:r>
            <a:r>
              <a:rPr lang="en-US" i="1" u="sng"/>
              <a:t>for any potential user </a:t>
            </a:r>
            <a:r>
              <a:rPr lang="en-US" i="1"/>
              <a:t>of the CPMS. It is geared primarily toward child protection staff, so consider broadening some questions or providing more detail, if colleagues from other sectors join you.</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t>It is assumed that the group is about 20 people and that everyone in the room knows each other (perhaps colleagues from your agency or the CP coordination group). if not, add 5 minutes for quick introductions.</a:t>
            </a:r>
            <a:endParaRPr/>
          </a:p>
          <a:p>
            <a:pPr marL="0" lvl="0" indent="0" algn="l" rtl="0">
              <a:lnSpc>
                <a:spcPct val="100000"/>
              </a:lnSpc>
              <a:spcBef>
                <a:spcPts val="0"/>
              </a:spcBef>
              <a:spcAft>
                <a:spcPts val="0"/>
              </a:spcAft>
              <a:buSzPts val="1400"/>
              <a:buNone/>
            </a:pPr>
            <a:endParaRPr i="1"/>
          </a:p>
          <a:p>
            <a:pPr marL="0" lvl="0" indent="0" algn="l" rtl="0">
              <a:lnSpc>
                <a:spcPct val="100000"/>
              </a:lnSpc>
              <a:spcBef>
                <a:spcPts val="0"/>
              </a:spcBef>
              <a:spcAft>
                <a:spcPts val="0"/>
              </a:spcAft>
              <a:buSzPts val="1400"/>
              <a:buNone/>
            </a:pPr>
            <a:r>
              <a:rPr lang="en-US" i="1">
                <a:latin typeface="Calibri"/>
                <a:ea typeface="Calibri"/>
                <a:cs typeface="Calibri"/>
                <a:sym typeface="Calibri"/>
              </a:rPr>
              <a:t>PREPARE: a flipchart with the </a:t>
            </a:r>
            <a:r>
              <a:rPr lang="en-US" b="1" i="1">
                <a:latin typeface="Calibri"/>
                <a:ea typeface="Calibri"/>
                <a:cs typeface="Calibri"/>
                <a:sym typeface="Calibri"/>
              </a:rPr>
              <a:t>objectives</a:t>
            </a:r>
            <a:r>
              <a:rPr lang="en-US" i="1">
                <a:latin typeface="Calibri"/>
                <a:ea typeface="Calibri"/>
                <a:cs typeface="Calibri"/>
                <a:sym typeface="Calibri"/>
              </a:rPr>
              <a:t> of the session</a:t>
            </a:r>
            <a:endParaRPr/>
          </a:p>
          <a:p>
            <a:pPr marL="0" lvl="0" indent="0" algn="l" rtl="0">
              <a:lnSpc>
                <a:spcPct val="100000"/>
              </a:lnSpc>
              <a:spcBef>
                <a:spcPts val="0"/>
              </a:spcBef>
              <a:spcAft>
                <a:spcPts val="0"/>
              </a:spcAft>
              <a:buSzPts val="1400"/>
              <a:buNone/>
            </a:pPr>
            <a:r>
              <a:rPr lang="en-US" b="0" i="0">
                <a:solidFill>
                  <a:srgbClr val="1B2733"/>
                </a:solidFill>
                <a:latin typeface="Calibri"/>
                <a:ea typeface="Calibri"/>
                <a:cs typeface="Calibri"/>
                <a:sym typeface="Calibri"/>
              </a:rPr>
              <a:t>By the end of the session, participants will be able to:</a:t>
            </a:r>
            <a:endParaRPr>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Describe the content of Standard 22</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Explain &amp; Share its key messages</a:t>
            </a:r>
            <a:endParaRPr/>
          </a:p>
          <a:p>
            <a:pPr marL="171450" lvl="0" indent="-171450" algn="l" rtl="0">
              <a:lnSpc>
                <a:spcPct val="100000"/>
              </a:lnSpc>
              <a:spcBef>
                <a:spcPts val="0"/>
              </a:spcBef>
              <a:spcAft>
                <a:spcPts val="0"/>
              </a:spcAft>
              <a:buClr>
                <a:schemeClr val="dk1"/>
              </a:buClr>
              <a:buSzPts val="1200"/>
              <a:buFont typeface="Arial"/>
              <a:buChar char="•"/>
            </a:pPr>
            <a:r>
              <a:rPr lang="en-US" b="0" i="0">
                <a:solidFill>
                  <a:srgbClr val="1B2733"/>
                </a:solidFill>
                <a:latin typeface="Calibri"/>
                <a:ea typeface="Calibri"/>
                <a:cs typeface="Calibri"/>
                <a:sym typeface="Calibri"/>
              </a:rPr>
              <a:t>Demonstrate how &amp; why to use the handbook</a:t>
            </a:r>
            <a:endParaRPr/>
          </a:p>
          <a:p>
            <a:pPr marL="17145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a:t>NOTE: if you have already done a Session on Pillar(s), Principles or other Standard(s), skip slide 2 &amp; 8</a:t>
            </a:r>
            <a:endParaRPr/>
          </a:p>
          <a:p>
            <a:pPr marL="0" lvl="0" indent="0" algn="l" rtl="0">
              <a:lnSpc>
                <a:spcPct val="100000"/>
              </a:lnSpc>
              <a:spcBef>
                <a:spcPts val="0"/>
              </a:spcBef>
              <a:spcAft>
                <a:spcPts val="0"/>
              </a:spcAft>
              <a:buClr>
                <a:schemeClr val="dk1"/>
              </a:buClr>
              <a:buSzPts val="1200"/>
              <a:buFont typeface="Arial"/>
              <a:buNone/>
            </a:pPr>
            <a:endParaRPr/>
          </a:p>
          <a:p>
            <a:pPr marL="457200" marR="0" lvl="0" indent="-228600" algn="l" rtl="0">
              <a:lnSpc>
                <a:spcPct val="100000"/>
              </a:lnSpc>
              <a:spcBef>
                <a:spcPts val="0"/>
              </a:spcBef>
              <a:spcAft>
                <a:spcPts val="0"/>
              </a:spcAft>
              <a:buSzPts val="1400"/>
              <a:buNone/>
            </a:pPr>
            <a:r>
              <a:rPr lang="en-US" b="1"/>
              <a:t>TIP: Slides are animated </a:t>
            </a:r>
            <a:r>
              <a:rPr lang="en-US"/>
              <a:t>-&gt; for each click you’ll make, some few words, a title or an image will appear on the slide. </a:t>
            </a:r>
            <a:endParaRPr/>
          </a:p>
          <a:p>
            <a:pPr marL="457200" marR="0" lvl="0" indent="-228600" algn="l" rtl="0">
              <a:lnSpc>
                <a:spcPct val="100000"/>
              </a:lnSpc>
              <a:spcBef>
                <a:spcPts val="0"/>
              </a:spcBef>
              <a:spcAft>
                <a:spcPts val="0"/>
              </a:spcAft>
              <a:buSzPts val="1400"/>
              <a:buNone/>
            </a:pPr>
            <a:r>
              <a:rPr lang="en-US"/>
              <a:t>Read the corresponding notes from the facilitators notes, before showing the following content, so participants have time to process what you say, and read each point. </a:t>
            </a:r>
            <a:endParaRPr/>
          </a:p>
          <a:p>
            <a:pPr marL="0" lvl="0" indent="0" algn="l" rtl="0">
              <a:lnSpc>
                <a:spcPct val="100000"/>
              </a:lnSpc>
              <a:spcBef>
                <a:spcPts val="0"/>
              </a:spcBef>
              <a:spcAft>
                <a:spcPts val="0"/>
              </a:spcAft>
              <a:buSzPts val="1400"/>
              <a:buNone/>
            </a:pPr>
            <a:endParaRPr b="1"/>
          </a:p>
          <a:p>
            <a:pPr marL="457200" marR="0" lvl="0" indent="-228600" algn="l" rtl="0">
              <a:lnSpc>
                <a:spcPct val="100000"/>
              </a:lnSpc>
              <a:spcBef>
                <a:spcPts val="0"/>
              </a:spcBef>
              <a:spcAft>
                <a:spcPts val="0"/>
              </a:spcAft>
              <a:buSzPts val="1400"/>
              <a:buNone/>
            </a:pPr>
            <a:endParaRPr/>
          </a:p>
        </p:txBody>
      </p:sp>
      <p:sp>
        <p:nvSpPr>
          <p:cNvPr id="181" name="Google Shape;18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Donors, local governments, colleagues in other sectors and our beneficiaries themselves want to know what we are doing and why. The CPMS is our benchmark. They are the key way to operationalise or make real children's rights in the practice of humanitarian response. </a:t>
            </a: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SzPts val="1100"/>
              <a:buNone/>
            </a:pPr>
            <a:r>
              <a:rPr lang="en-US"/>
              <a:t>They are a collaborative, inter-agency tool, that links with other initiatives, such as the Core Humanitarian Standard and the Humanitarian Inclusion Standards</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Wherever relevant, the CPMS align with INSPIRE’s 7 strategies to end violence against children – initiative’s icons are actually scattered through the text. In addition, the Core Humanitarian Standard on Quality and Accountability is highlighted in the Introduction and resonates throughout the handbook.</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Contextualisation is encouraged and can create ownership of the standards at every level. It builds a deeper understanding of child protection in the specific context for a wide range of actors. National coordination groups are therefore encouraged to adapt the CPMS. Please raise it with colleagues locally and then seek the guidance of the global CPMS team. For more information, watch the short contextualization video on the Alliance’s youtube channel.</a:t>
            </a:r>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US"/>
              <a:t>BOX: The CPMS aim at improving the quality and accountability of our programing and increasing impact for children’s protection and well-being in humanitarian action (</a:t>
            </a:r>
            <a:r>
              <a:rPr lang="en-US" i="0" u="none" strike="noStrike"/>
              <a:t>internal displacement and refugee contexts)</a:t>
            </a:r>
            <a:r>
              <a:rPr lang="en-US"/>
              <a:t>, by establishing common principles, </a:t>
            </a:r>
            <a:r>
              <a:rPr lang="en-US" i="0" u="none" strike="noStrike"/>
              <a:t>evidence, prevention</a:t>
            </a:r>
            <a:r>
              <a:rPr lang="en-US"/>
              <a:t> and goals to achieve. They provide a synthesis of good practice and learning to date.</a:t>
            </a:r>
            <a:endParaRPr/>
          </a:p>
          <a:p>
            <a:pPr marL="0" lvl="0" indent="0" algn="l" rtl="0">
              <a:lnSpc>
                <a:spcPct val="100000"/>
              </a:lnSpc>
              <a:spcBef>
                <a:spcPts val="0"/>
              </a:spcBef>
              <a:spcAft>
                <a:spcPts val="0"/>
              </a:spcAft>
              <a:buSzPts val="1400"/>
              <a:buNone/>
            </a:pPr>
            <a:endParaRPr/>
          </a:p>
        </p:txBody>
      </p:sp>
      <p:sp>
        <p:nvSpPr>
          <p:cNvPr id="188" name="Google Shape;18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is an overview of the CPMS structure: there are 28 Standards across 4 pillars and 10 CPHA principles threaded throughout. </a:t>
            </a:r>
            <a:endParaRPr dirty="0"/>
          </a:p>
          <a:p>
            <a:pPr marL="0" lvl="0" indent="0" algn="l" rtl="0">
              <a:lnSpc>
                <a:spcPct val="100000"/>
              </a:lnSpc>
              <a:spcBef>
                <a:spcPts val="0"/>
              </a:spcBef>
              <a:spcAft>
                <a:spcPts val="0"/>
              </a:spcAft>
              <a:buSzPts val="1400"/>
              <a:buNone/>
            </a:pPr>
            <a:r>
              <a:rPr lang="en-US" dirty="0"/>
              <a:t>You can find this overview on the back of the CPMS handbook or in the online handbook; it’s a practical way of locating quickly a specific topic.</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presentation focuses on Standard 22: Livelihood &amp; Child Protection</a:t>
            </a:r>
            <a:endParaRPr dirty="0"/>
          </a:p>
          <a:p>
            <a:pPr marL="0" lvl="0" indent="0" algn="l" rtl="0">
              <a:lnSpc>
                <a:spcPct val="100000"/>
              </a:lnSpc>
              <a:spcBef>
                <a:spcPts val="0"/>
              </a:spcBef>
              <a:spcAft>
                <a:spcPts val="0"/>
              </a:spcAft>
              <a:buSzPts val="1400"/>
              <a:buNone/>
            </a:pPr>
            <a:endParaRPr dirty="0"/>
          </a:p>
        </p:txBody>
      </p:sp>
      <p:sp>
        <p:nvSpPr>
          <p:cNvPr id="198" name="Google Shape;1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3463b2a3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3463b2a3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a:t>The CPMS have a complete section devoted to Child Protection personnel working with and learning from other humanitarian actors to improve protection and well-being outcomes for children.</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approaches reflect the interconnected needs of children and emphasise </a:t>
            </a:r>
            <a:endParaRPr/>
          </a:p>
          <a:p>
            <a:pPr marL="171450" marR="0" lvl="0" indent="-171450" algn="l" rtl="0">
              <a:lnSpc>
                <a:spcPct val="100000"/>
              </a:lnSpc>
              <a:spcBef>
                <a:spcPts val="0"/>
              </a:spcBef>
              <a:spcAft>
                <a:spcPts val="0"/>
              </a:spcAft>
              <a:buClr>
                <a:schemeClr val="dk1"/>
              </a:buClr>
              <a:buSzPts val="1200"/>
              <a:buFont typeface="Arial"/>
              <a:buChar char="•"/>
            </a:pPr>
            <a:r>
              <a:rPr lang="en-US"/>
              <a:t>CLICK: all humanitarian actors’ collective responsibility to protect children and their families. Children’s protection risks are closely linked with the work of humanitarian actors because they have needs that fall under all sectors. </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a:t>CLICK: Multisectoral programming - that includes and addresses child protection considerations (such as children’s particular risks, vulnerabilities, developmental stages, etc.) can be an effective way to achieve real, higher quality outcomes for both / all sectors.</a:t>
            </a:r>
            <a:endParaRPr/>
          </a:p>
          <a:p>
            <a:pPr marL="171450" marR="0" lvl="0" indent="-95250" algn="l" rtl="0">
              <a:lnSpc>
                <a:spcPct val="100000"/>
              </a:lnSpc>
              <a:spcBef>
                <a:spcPts val="0"/>
              </a:spcBef>
              <a:spcAft>
                <a:spcPts val="0"/>
              </a:spcAft>
              <a:buClr>
                <a:schemeClr val="dk1"/>
              </a:buClr>
              <a:buSzPts val="1200"/>
              <a:buFont typeface="Arial"/>
              <a:buNone/>
            </a:pPr>
            <a:endParaRPr i="1"/>
          </a:p>
          <a:p>
            <a:pPr marL="171450" marR="0" lvl="0" indent="-171450" algn="l" rtl="0">
              <a:lnSpc>
                <a:spcPct val="100000"/>
              </a:lnSpc>
              <a:spcBef>
                <a:spcPts val="0"/>
              </a:spcBef>
              <a:spcAft>
                <a:spcPts val="0"/>
              </a:spcAft>
              <a:buClr>
                <a:schemeClr val="dk1"/>
              </a:buClr>
              <a:buSzPts val="1200"/>
              <a:buFont typeface="Arial"/>
              <a:buChar char="•"/>
            </a:pPr>
            <a:r>
              <a:rPr lang="en-US" i="1"/>
              <a:t>CLICK: Working Together</a:t>
            </a:r>
            <a:r>
              <a:rPr lang="en-US"/>
              <a:t> is an inter-sectoral framework to promote children’s protection and well-being using humanitarian standards. It was created through a large-scale, consultative process, and is updated every 6 months. Currently, the prioritized sectors are: health, education, Food Security, and Camp Coordination and Camp Management.</a:t>
            </a:r>
            <a:endParaRPr/>
          </a:p>
          <a:p>
            <a:pPr marL="171450" marR="0" lvl="0" indent="-171450" algn="l" rtl="0">
              <a:lnSpc>
                <a:spcPct val="100000"/>
              </a:lnSpc>
              <a:spcBef>
                <a:spcPts val="0"/>
              </a:spcBef>
              <a:spcAft>
                <a:spcPts val="0"/>
              </a:spcAft>
              <a:buClr>
                <a:schemeClr val="dk1"/>
              </a:buClr>
              <a:buSzPts val="1200"/>
              <a:buFont typeface="Arial"/>
              <a:buChar char="•"/>
            </a:pPr>
            <a:r>
              <a:rPr lang="en-US"/>
              <a:t>CLICK: Check out the microsite for the global Working across Sectors initiative and the sector-specific resource folders.</a:t>
            </a:r>
            <a:endParaRPr/>
          </a:p>
          <a:p>
            <a:pPr marL="457200" marR="0" lvl="0" indent="-228600" algn="l" rtl="0">
              <a:lnSpc>
                <a:spcPct val="100000"/>
              </a:lnSpc>
              <a:spcBef>
                <a:spcPts val="0"/>
              </a:spcBef>
              <a:spcAft>
                <a:spcPts val="0"/>
              </a:spcAft>
              <a:buSzPts val="1400"/>
              <a:buNone/>
            </a:pPr>
            <a:endParaRPr/>
          </a:p>
        </p:txBody>
      </p:sp>
      <p:sp>
        <p:nvSpPr>
          <p:cNvPr id="206" name="Google Shape;206;g133463b2a3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This Standard is part of the fourth Pillar of Standards related to Working across Sectors. </a:t>
            </a:r>
            <a:endParaRPr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dirty="0"/>
              <a:t>Multisectoral approaches reflect the interconnected needs of children and </a:t>
            </a:r>
            <a:r>
              <a:rPr lang="en-US" dirty="0" err="1"/>
              <a:t>emphasise</a:t>
            </a:r>
            <a:r>
              <a:rPr lang="en-US" dirty="0"/>
              <a:t> all humanitarian actors’ collective responsibility to protect children and their families. Child protection risks are closely linked with the work of other sectors because children have needs that fall under all sectors. </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One very effective way towards real &amp; higher quality impact is multisectoral programming that includes and addresses child protection considerations (such as children’s particular risks, vulnerabilities, developmental stages, etc.).</a:t>
            </a:r>
            <a:endParaRPr dirty="0"/>
          </a:p>
          <a:p>
            <a:pPr marL="171450" marR="0" lvl="0" indent="-95250" algn="l" rtl="0">
              <a:lnSpc>
                <a:spcPct val="100000"/>
              </a:lnSpc>
              <a:spcBef>
                <a:spcPts val="0"/>
              </a:spcBef>
              <a:spcAft>
                <a:spcPts val="0"/>
              </a:spcAft>
              <a:buClr>
                <a:schemeClr val="dk1"/>
              </a:buClr>
              <a:buSzPts val="1200"/>
              <a:buFont typeface="Arial"/>
              <a:buNone/>
            </a:pPr>
            <a:endParaRPr dirty="0"/>
          </a:p>
          <a:p>
            <a:pPr marL="171450" lvl="0" indent="-171450" algn="l" rtl="0">
              <a:lnSpc>
                <a:spcPct val="100000"/>
              </a:lnSpc>
              <a:spcBef>
                <a:spcPts val="0"/>
              </a:spcBef>
              <a:spcAft>
                <a:spcPts val="0"/>
              </a:spcAft>
              <a:buSzPts val="1400"/>
              <a:buFont typeface="Arial"/>
              <a:buChar char="•"/>
            </a:pPr>
            <a:r>
              <a:rPr lang="en-US" dirty="0"/>
              <a:t>DEF = ‘livelihood’: capabilities, assets, opportunities and activities to be able to make a living (to earn enough income to meet their basic and essential needs). </a:t>
            </a:r>
            <a:endParaRPr dirty="0"/>
          </a:p>
          <a:p>
            <a:pPr marL="171450" lvl="0" indent="-82550" algn="l" rtl="0">
              <a:lnSpc>
                <a:spcPct val="100000"/>
              </a:lnSpc>
              <a:spcBef>
                <a:spcPts val="0"/>
              </a:spcBef>
              <a:spcAft>
                <a:spcPts val="0"/>
              </a:spcAft>
              <a:buSzPts val="1400"/>
              <a:buFont typeface="Arial"/>
              <a:buNone/>
            </a:pPr>
            <a:endParaRPr dirty="0"/>
          </a:p>
          <a:p>
            <a:pPr marL="171450" lvl="0" indent="-171450" algn="l" rtl="0">
              <a:lnSpc>
                <a:spcPct val="100000"/>
              </a:lnSpc>
              <a:spcBef>
                <a:spcPts val="0"/>
              </a:spcBef>
              <a:spcAft>
                <a:spcPts val="0"/>
              </a:spcAft>
              <a:buSzPts val="1400"/>
              <a:buFont typeface="Arial"/>
              <a:buChar char="•"/>
            </a:pPr>
            <a:r>
              <a:rPr lang="en-US" dirty="0"/>
              <a:t>When a family’s capacity to provide adequate food, shelter, education and care is reduced, children can be at risk of all forms of child protection concerns. Economic recovery and livelihoods interventions can have a significant protective impact on children</a:t>
            </a:r>
            <a:endParaRPr dirty="0"/>
          </a:p>
          <a:p>
            <a:pPr marL="171450" lvl="0" indent="-171450" algn="l" rtl="0">
              <a:lnSpc>
                <a:spcPct val="100000"/>
              </a:lnSpc>
              <a:spcBef>
                <a:spcPts val="0"/>
              </a:spcBef>
              <a:spcAft>
                <a:spcPts val="0"/>
              </a:spcAft>
              <a:buSzPts val="1400"/>
              <a:buFont typeface="Arial"/>
              <a:buChar char="•"/>
            </a:pPr>
            <a:r>
              <a:rPr lang="en-US" dirty="0"/>
              <a:t>Child protection must be integrated into livelihoods </a:t>
            </a:r>
            <a:r>
              <a:rPr lang="en-US" dirty="0" err="1"/>
              <a:t>programme</a:t>
            </a:r>
            <a:r>
              <a:rPr lang="en-US" dirty="0"/>
              <a:t> activities to ensure that they do not increase risks and cause harm to children.</a:t>
            </a:r>
            <a:endParaRPr dirty="0"/>
          </a:p>
          <a:p>
            <a:pPr marL="171450" lvl="0" indent="-171450" algn="l" rtl="0">
              <a:lnSpc>
                <a:spcPct val="100000"/>
              </a:lnSpc>
              <a:spcBef>
                <a:spcPts val="0"/>
              </a:spcBef>
              <a:spcAft>
                <a:spcPts val="0"/>
              </a:spcAft>
              <a:buSzPts val="1400"/>
              <a:buFont typeface="Arial"/>
              <a:buChar char="•"/>
            </a:pPr>
            <a:r>
              <a:rPr lang="en-US" dirty="0"/>
              <a:t>This standard emphasize the traditional stereotypes, obstacles related to gender or cultural norms around appropriate work for genders or groups, that have links with economic dependence on others, exclusion from formal jobs, exploitative, informal work environments &amp; abusive relationships</a:t>
            </a:r>
            <a:endParaRPr dirty="0"/>
          </a:p>
          <a:p>
            <a:pPr marL="171450" lvl="0" indent="-82550" algn="l" rtl="0">
              <a:lnSpc>
                <a:spcPct val="100000"/>
              </a:lnSpc>
              <a:spcBef>
                <a:spcPts val="0"/>
              </a:spcBef>
              <a:spcAft>
                <a:spcPts val="0"/>
              </a:spcAft>
              <a:buSzPts val="1400"/>
              <a:buFont typeface="Arial"/>
              <a:buNone/>
            </a:pPr>
            <a:endParaRPr dirty="0"/>
          </a:p>
          <a:p>
            <a:pPr marL="171450" lvl="0" indent="-171450" algn="l" rtl="0">
              <a:lnSpc>
                <a:spcPct val="100000"/>
              </a:lnSpc>
              <a:spcBef>
                <a:spcPts val="0"/>
              </a:spcBef>
              <a:spcAft>
                <a:spcPts val="0"/>
              </a:spcAft>
              <a:buSzPts val="1400"/>
              <a:buFont typeface="Arial"/>
              <a:buChar char="•"/>
            </a:pPr>
            <a:r>
              <a:rPr lang="en-US" b="1" dirty="0"/>
              <a:t>Icon</a:t>
            </a:r>
            <a:r>
              <a:rPr lang="en-US" dirty="0"/>
              <a:t>: focus on targeting economic recovery and livelihoods interventions appropriately at caregivers and older </a:t>
            </a:r>
            <a:r>
              <a:rPr lang="en-US" u="sng" dirty="0">
                <a:solidFill>
                  <a:schemeClr val="dk2"/>
                </a:solidFill>
                <a:hlinkClick r:id="rId3">
                  <a:extLst>
                    <a:ext uri="{A12FA001-AC4F-418D-AE19-62706E023703}">
                      <ahyp:hlinkClr xmlns:ahyp="http://schemas.microsoft.com/office/drawing/2018/hyperlinkcolor" val="tx"/>
                    </a:ext>
                  </a:extLst>
                </a:hlinkClick>
              </a:rPr>
              <a:t>children of working age</a:t>
            </a:r>
            <a:r>
              <a:rPr lang="en-US" dirty="0">
                <a:solidFill>
                  <a:schemeClr val="dk2"/>
                </a:solidFill>
              </a:rPr>
              <a:t> </a:t>
            </a:r>
            <a:r>
              <a:rPr lang="en-US" i="1" dirty="0"/>
              <a:t>[</a:t>
            </a:r>
            <a:r>
              <a:rPr lang="en-US" i="1" dirty="0">
                <a:latin typeface="Arial"/>
                <a:ea typeface="Arial"/>
                <a:cs typeface="Arial"/>
                <a:sym typeface="Arial"/>
              </a:rPr>
              <a:t>🡪 the Adolescent icon</a:t>
            </a:r>
            <a:r>
              <a:rPr lang="en-US" i="1" dirty="0"/>
              <a:t>] </a:t>
            </a:r>
            <a:endParaRPr dirty="0">
              <a:solidFill>
                <a:schemeClr val="dk2"/>
              </a:solidFill>
              <a:latin typeface="Arial"/>
              <a:ea typeface="Arial"/>
              <a:cs typeface="Arial"/>
              <a:sym typeface="Arial"/>
            </a:endParaRPr>
          </a:p>
          <a:p>
            <a:pPr marL="0" lvl="0" indent="0" algn="l" rtl="0">
              <a:lnSpc>
                <a:spcPct val="100000"/>
              </a:lnSpc>
              <a:spcBef>
                <a:spcPts val="0"/>
              </a:spcBef>
              <a:spcAft>
                <a:spcPts val="0"/>
              </a:spcAft>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US" b="1" dirty="0">
                <a:latin typeface="Arial"/>
                <a:ea typeface="Arial"/>
                <a:cs typeface="Arial"/>
                <a:sym typeface="Arial"/>
              </a:rPr>
              <a:t>Discussion Prompt: </a:t>
            </a:r>
            <a:r>
              <a:rPr lang="en-US" sz="1200" dirty="0">
                <a:latin typeface="Arial"/>
                <a:ea typeface="Arial"/>
                <a:cs typeface="Arial"/>
                <a:sym typeface="Arial"/>
              </a:rPr>
              <a:t>In the absence of formal jobs, what types of livelihood may children do? </a:t>
            </a:r>
            <a:endParaRPr dirty="0"/>
          </a:p>
          <a:p>
            <a:pPr marL="457200" marR="0" lvl="0" indent="-228600" algn="l" rtl="0">
              <a:lnSpc>
                <a:spcPct val="100000"/>
              </a:lnSpc>
              <a:spcBef>
                <a:spcPts val="0"/>
              </a:spcBef>
              <a:spcAft>
                <a:spcPts val="0"/>
              </a:spcAft>
              <a:buSzPts val="1400"/>
              <a:buNone/>
            </a:pPr>
            <a:r>
              <a:rPr lang="en-US" b="0" dirty="0"/>
              <a:t>-&gt;</a:t>
            </a:r>
            <a:r>
              <a:rPr lang="en-US" dirty="0"/>
              <a:t>In the absence of formal jobs, children at risk may:</a:t>
            </a:r>
            <a:endParaRPr dirty="0"/>
          </a:p>
          <a:p>
            <a:pPr marL="457200" lvl="0" indent="-228600" algn="l" rtl="0">
              <a:lnSpc>
                <a:spcPct val="100000"/>
              </a:lnSpc>
              <a:spcBef>
                <a:spcPts val="0"/>
              </a:spcBef>
              <a:spcAft>
                <a:spcPts val="0"/>
              </a:spcAft>
              <a:buSzPts val="1400"/>
              <a:buFont typeface="Arial"/>
              <a:buChar char="•"/>
            </a:pPr>
            <a:r>
              <a:rPr lang="en-US" dirty="0"/>
              <a:t>Find work in the informal economy;</a:t>
            </a:r>
            <a:endParaRPr dirty="0"/>
          </a:p>
          <a:p>
            <a:pPr marL="457200" lvl="0" indent="-228600" algn="l" rtl="0">
              <a:lnSpc>
                <a:spcPct val="100000"/>
              </a:lnSpc>
              <a:spcBef>
                <a:spcPts val="0"/>
              </a:spcBef>
              <a:spcAft>
                <a:spcPts val="0"/>
              </a:spcAft>
              <a:buSzPts val="1400"/>
              <a:buFont typeface="Arial"/>
              <a:buChar char="•"/>
            </a:pPr>
            <a:r>
              <a:rPr lang="en-US" dirty="0"/>
              <a:t>Enter exploitative work environments;</a:t>
            </a:r>
            <a:endParaRPr dirty="0"/>
          </a:p>
          <a:p>
            <a:pPr marL="457200" lvl="0" indent="-228600" algn="l" rtl="0">
              <a:lnSpc>
                <a:spcPct val="100000"/>
              </a:lnSpc>
              <a:spcBef>
                <a:spcPts val="0"/>
              </a:spcBef>
              <a:spcAft>
                <a:spcPts val="0"/>
              </a:spcAft>
              <a:buSzPts val="1400"/>
              <a:buFont typeface="Arial"/>
              <a:buChar char="•"/>
            </a:pPr>
            <a:r>
              <a:rPr lang="en-US" dirty="0"/>
              <a:t>Become dependent on and trapped in abusive relationships; or</a:t>
            </a:r>
            <a:endParaRPr dirty="0"/>
          </a:p>
          <a:p>
            <a:pPr marL="457200" lvl="0" indent="-228600" algn="l" rtl="0">
              <a:lnSpc>
                <a:spcPct val="100000"/>
              </a:lnSpc>
              <a:spcBef>
                <a:spcPts val="0"/>
              </a:spcBef>
              <a:spcAft>
                <a:spcPts val="0"/>
              </a:spcAft>
              <a:buSzPts val="1400"/>
              <a:buFont typeface="Arial"/>
              <a:buChar char="•"/>
            </a:pPr>
            <a:r>
              <a:rPr lang="en-US" dirty="0"/>
              <a:t>Experience sexual exploitation.</a:t>
            </a:r>
            <a:endParaRPr dirty="0"/>
          </a:p>
          <a:p>
            <a:pPr marL="0" marR="0" lvl="0" indent="0" algn="l" rtl="0">
              <a:lnSpc>
                <a:spcPct val="100000"/>
              </a:lnSpc>
              <a:spcBef>
                <a:spcPts val="0"/>
              </a:spcBef>
              <a:spcAft>
                <a:spcPts val="0"/>
              </a:spcAft>
              <a:buClr>
                <a:srgbClr val="000000"/>
              </a:buClr>
              <a:buSzPts val="1400"/>
              <a:buFont typeface="Arial"/>
              <a:buNone/>
            </a:pPr>
            <a:endParaRPr b="0" dirty="0"/>
          </a:p>
        </p:txBody>
      </p:sp>
      <p:sp>
        <p:nvSpPr>
          <p:cNvPr id="218" name="Google Shape;2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1" u="none" strike="noStrike"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latin typeface="Arial"/>
                <a:ea typeface="Arial"/>
                <a:cs typeface="Arial"/>
                <a:sym typeface="Arial"/>
              </a:rPr>
              <a:t>Standard 22 states: </a:t>
            </a:r>
            <a:r>
              <a:rPr lang="en-US" dirty="0"/>
              <a:t>“</a:t>
            </a:r>
            <a:r>
              <a:rPr lang="en-US" sz="1200" dirty="0"/>
              <a:t>Caregivers and working-age children have access to adequate support to strengthen their livelihoods</a:t>
            </a:r>
            <a:r>
              <a:rPr lang="en-US" dirty="0"/>
              <a:t>.” </a:t>
            </a:r>
            <a:endParaRPr dirty="0"/>
          </a:p>
          <a:p>
            <a:pPr marL="0" marR="0" lvl="0" indent="0" algn="l" rtl="0">
              <a:lnSpc>
                <a:spcPct val="100000"/>
              </a:lnSpc>
              <a:spcBef>
                <a:spcPts val="0"/>
              </a:spcBef>
              <a:spcAft>
                <a:spcPts val="0"/>
              </a:spcAft>
              <a:buClr>
                <a:schemeClr val="dk1"/>
              </a:buClr>
              <a:buSzPts val="1200"/>
              <a:buFont typeface="Arial"/>
              <a:buNone/>
            </a:pPr>
            <a:endParaRPr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US" dirty="0"/>
              <a:t>Existing livelihoods and child protection assessment and monitoring tools, methodologies, </a:t>
            </a:r>
            <a:r>
              <a:rPr lang="en-US" dirty="0" err="1"/>
              <a:t>prioritisation</a:t>
            </a:r>
            <a:r>
              <a:rPr lang="en-US" dirty="0"/>
              <a:t> criteria and indicators can be adapted for joint identification, analysis, monitoring of and response to households at risk of livelihood insecurity and/or child protection concerns</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It is important to be aware of traditional stereotypes around appropriate work for genders or groups. Women, </a:t>
            </a:r>
            <a:r>
              <a:rPr lang="en-US" u="sng" dirty="0">
                <a:solidFill>
                  <a:schemeClr val="hlink"/>
                </a:solidFill>
                <a:hlinkClick r:id="rId3"/>
              </a:rPr>
              <a:t>adolescent</a:t>
            </a:r>
            <a:r>
              <a:rPr lang="en-US" dirty="0"/>
              <a:t> girls and other at-risk groups often face obstacles related to gender or cultural norms. These norms not only increase economic dependence on others but can also increase their vulnerability to violence. (</a:t>
            </a:r>
            <a:r>
              <a:rPr lang="en-US" dirty="0" err="1"/>
              <a:t>i.e</a:t>
            </a:r>
            <a:r>
              <a:rPr lang="en-US" dirty="0"/>
              <a:t>: we should provide beneficiary cards to child heads of households and children who are unaccompanied or separated so they can access assistance in their own names and register all adult women as the main recipients of assistance in contexts where polygamy is practiced to avoid excluding subsequent wives and their children)</a:t>
            </a:r>
            <a:endParaRPr dirty="0"/>
          </a:p>
          <a:p>
            <a:pPr marL="171450" marR="0" lvl="0" indent="-171450" algn="l" rtl="0">
              <a:lnSpc>
                <a:spcPct val="100000"/>
              </a:lnSpc>
              <a:spcBef>
                <a:spcPts val="0"/>
              </a:spcBef>
              <a:spcAft>
                <a:spcPts val="0"/>
              </a:spcAft>
              <a:buClr>
                <a:schemeClr val="dk1"/>
              </a:buClr>
              <a:buSzPts val="1200"/>
              <a:buFont typeface="Arial"/>
              <a:buChar char="•"/>
            </a:pPr>
            <a:r>
              <a:rPr lang="en-US" dirty="0"/>
              <a:t>To support joint identification and mitigation of child protection risks, consider establishing child protection focal points within livelihoods teams. Focal points can support collaboration, encourage agreement on key decisions and processes, refer child protection concerns and ensure livelihoods interventions are child-friendly, accessible and safe.</a:t>
            </a:r>
            <a:endParaRPr dirty="0"/>
          </a:p>
          <a:p>
            <a:pPr marL="171450" marR="0" lvl="0" indent="-95250" algn="l" rtl="0">
              <a:lnSpc>
                <a:spcPct val="100000"/>
              </a:lnSpc>
              <a:spcBef>
                <a:spcPts val="0"/>
              </a:spcBef>
              <a:spcAft>
                <a:spcPts val="0"/>
              </a:spcAft>
              <a:buClr>
                <a:schemeClr val="dk1"/>
              </a:buClr>
              <a:buSzPts val="1200"/>
              <a:buFont typeface="Arial"/>
              <a:buNone/>
            </a:pPr>
            <a:endParaRPr dirty="0"/>
          </a:p>
          <a:p>
            <a:pPr marL="0" marR="0" lvl="0" indent="0" algn="l" rtl="0">
              <a:lnSpc>
                <a:spcPct val="100000"/>
              </a:lnSpc>
              <a:spcBef>
                <a:spcPts val="0"/>
              </a:spcBef>
              <a:spcAft>
                <a:spcPts val="0"/>
              </a:spcAft>
              <a:buClr>
                <a:schemeClr val="dk1"/>
              </a:buClr>
              <a:buSzPts val="1200"/>
              <a:buFont typeface="Arial"/>
              <a:buNone/>
            </a:pPr>
            <a:r>
              <a:rPr lang="en-US" b="1" dirty="0">
                <a:latin typeface="Arial"/>
                <a:ea typeface="Arial"/>
                <a:cs typeface="Arial"/>
                <a:sym typeface="Arial"/>
              </a:rPr>
              <a:t>Discussion Prompt: </a:t>
            </a:r>
            <a:r>
              <a:rPr lang="en-US" sz="1200" dirty="0">
                <a:latin typeface="Arial"/>
                <a:ea typeface="Arial"/>
                <a:cs typeface="Arial"/>
                <a:sym typeface="Arial"/>
              </a:rPr>
              <a:t>Can you think of practical topics </a:t>
            </a:r>
            <a:r>
              <a:rPr lang="en-US" dirty="0">
                <a:latin typeface="Arial"/>
                <a:ea typeface="Arial"/>
                <a:cs typeface="Arial"/>
                <a:sym typeface="Arial"/>
              </a:rPr>
              <a:t>to strengthen </a:t>
            </a:r>
            <a:r>
              <a:rPr lang="en-US" sz="1200" dirty="0">
                <a:latin typeface="Arial"/>
                <a:ea typeface="Arial"/>
                <a:cs typeface="Arial"/>
                <a:sym typeface="Arial"/>
              </a:rPr>
              <a:t>livelihood staff</a:t>
            </a:r>
            <a:r>
              <a:rPr lang="en-US" dirty="0">
                <a:latin typeface="Arial"/>
                <a:ea typeface="Arial"/>
                <a:cs typeface="Arial"/>
                <a:sym typeface="Arial"/>
              </a:rPr>
              <a:t>’s capacity to protect children</a:t>
            </a:r>
            <a:r>
              <a:rPr lang="en-US" sz="1200" dirty="0">
                <a:latin typeface="Arial"/>
                <a:ea typeface="Arial"/>
                <a:cs typeface="Arial"/>
                <a:sym typeface="Arial"/>
              </a:rPr>
              <a:t> ? </a:t>
            </a:r>
            <a:endParaRPr dirty="0"/>
          </a:p>
          <a:p>
            <a:pPr marL="0" marR="0" lvl="0" indent="0" algn="l" rtl="0">
              <a:lnSpc>
                <a:spcPct val="100000"/>
              </a:lnSpc>
              <a:spcBef>
                <a:spcPts val="0"/>
              </a:spcBef>
              <a:spcAft>
                <a:spcPts val="0"/>
              </a:spcAft>
              <a:buClr>
                <a:schemeClr val="dk1"/>
              </a:buClr>
              <a:buSzPts val="1200"/>
              <a:buFont typeface="Arial"/>
              <a:buNone/>
            </a:pPr>
            <a:r>
              <a:rPr lang="en-US" dirty="0"/>
              <a:t>-&gt; You can: </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Train livelihoods staff on child protection concerns, principles and approaches so they can safely, correctly and efficiently refer disclosed or identified sexual and gender-based violence and child protection cases.</a:t>
            </a:r>
            <a:endParaRPr dirty="0"/>
          </a:p>
          <a:p>
            <a:pPr marL="171450" marR="0" lvl="0" indent="-171450" algn="l" rtl="0">
              <a:lnSpc>
                <a:spcPct val="100000"/>
              </a:lnSpc>
              <a:spcBef>
                <a:spcPts val="0"/>
              </a:spcBef>
              <a:spcAft>
                <a:spcPts val="0"/>
              </a:spcAft>
              <a:buClr>
                <a:schemeClr val="dk1"/>
              </a:buClr>
              <a:buSzPts val="1200"/>
              <a:buFont typeface="Calibri"/>
              <a:buChar char="-"/>
            </a:pPr>
            <a:r>
              <a:rPr lang="en-US" dirty="0"/>
              <a:t>Ensure that all livelihoods and child protection staff are trained on and sign safeguarding policies and procedures</a:t>
            </a:r>
            <a:endParaRPr dirty="0"/>
          </a:p>
          <a:p>
            <a:pPr marL="0" marR="0" lvl="0" indent="0" algn="l" rtl="0">
              <a:lnSpc>
                <a:spcPct val="100000"/>
              </a:lnSpc>
              <a:spcBef>
                <a:spcPts val="0"/>
              </a:spcBef>
              <a:spcAft>
                <a:spcPts val="0"/>
              </a:spcAft>
              <a:buClr>
                <a:schemeClr val="dk1"/>
              </a:buClr>
              <a:buSzPts val="1200"/>
              <a:buFont typeface="Arial"/>
              <a:buNone/>
            </a:pPr>
            <a:endParaRPr dirty="0"/>
          </a:p>
        </p:txBody>
      </p:sp>
      <p:sp>
        <p:nvSpPr>
          <p:cNvPr id="232" name="Google Shape;23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en-US" u="sng">
                <a:solidFill>
                  <a:schemeClr val="hlink"/>
                </a:solidFill>
                <a:hlinkClick r:id="rId3"/>
              </a:rPr>
              <a:t>Multipurpose cash</a:t>
            </a:r>
            <a:r>
              <a:rPr lang="en-US"/>
              <a:t>, in certain circumstances, increase families’ and children’s abilities to meet their basic needs. When combined with other services, they may help reduce negative coping mechanisms such as </a:t>
            </a:r>
            <a:r>
              <a:rPr lang="en-US" u="sng">
                <a:solidFill>
                  <a:schemeClr val="hlink"/>
                </a:solidFill>
                <a:hlinkClick r:id="rId4"/>
              </a:rPr>
              <a:t>child labour</a:t>
            </a:r>
            <a:r>
              <a:rPr lang="en-US"/>
              <a:t> or child marriage. The impact of multipurpose cash on child protection outcomes should be closely monitored.</a:t>
            </a:r>
            <a:endParaRPr/>
          </a:p>
          <a:p>
            <a:pPr marL="171450" marR="0" lvl="0" indent="-171450" algn="l" rtl="0">
              <a:lnSpc>
                <a:spcPct val="100000"/>
              </a:lnSpc>
              <a:spcBef>
                <a:spcPts val="0"/>
              </a:spcBef>
              <a:spcAft>
                <a:spcPts val="0"/>
              </a:spcAft>
              <a:buClr>
                <a:schemeClr val="dk1"/>
              </a:buClr>
              <a:buSzPts val="1200"/>
              <a:buFont typeface="Arial"/>
              <a:buChar char="•"/>
            </a:pPr>
            <a:r>
              <a:rPr lang="en-US"/>
              <a:t>We should implement response interventions for households at risk of livelihood insecurity and/or child protection concerns throughout all phases of the programme cycle and ensure that they are safe, inclusive, protective and accessible to all children; address children’s different genders, ages, disabilities, developmental stages, vulnerabilities and family settings; do not interfere with school attendance</a:t>
            </a:r>
            <a:endParaRPr/>
          </a:p>
          <a:p>
            <a:pPr marL="171450" marR="0" lvl="0" indent="-171450" algn="l" rtl="0">
              <a:lnSpc>
                <a:spcPct val="100000"/>
              </a:lnSpc>
              <a:spcBef>
                <a:spcPts val="0"/>
              </a:spcBef>
              <a:spcAft>
                <a:spcPts val="0"/>
              </a:spcAft>
              <a:buClr>
                <a:schemeClr val="dk1"/>
              </a:buClr>
              <a:buSzPts val="1200"/>
              <a:buFont typeface="Arial"/>
              <a:buChar char="•"/>
            </a:pPr>
            <a:r>
              <a:rPr lang="en-US"/>
              <a:t>We should consult with disaggregated groups from the affected population regularly about their preferences and priorities for income generation, cash-for-work opportunities and other household needs; ensure adequate representation of children in decision-making processes, community-based participation structures and site governance systems related to livelihoods, and include all subgroups of the affected population in designing, implementing and monitoring livelihoods interventions.</a:t>
            </a:r>
            <a:endParaRPr/>
          </a:p>
          <a:p>
            <a:pPr marL="171450" marR="0" lvl="0" indent="-171450" algn="l" rtl="0">
              <a:lnSpc>
                <a:spcPct val="100000"/>
              </a:lnSpc>
              <a:spcBef>
                <a:spcPts val="0"/>
              </a:spcBef>
              <a:spcAft>
                <a:spcPts val="0"/>
              </a:spcAft>
              <a:buClr>
                <a:schemeClr val="dk1"/>
              </a:buClr>
              <a:buSzPts val="1200"/>
              <a:buFont typeface="Arial"/>
              <a:buChar char="•"/>
            </a:pPr>
            <a:r>
              <a:rPr lang="en-US"/>
              <a:t>Confidential, child-friendly, multisectoral, accessible and harmonised </a:t>
            </a:r>
            <a:r>
              <a:rPr lang="en-US" u="sng">
                <a:solidFill>
                  <a:schemeClr val="hlink"/>
                </a:solidFill>
                <a:hlinkClick r:id="rId5"/>
              </a:rPr>
              <a:t>Accountability to Affected Population (AAP)</a:t>
            </a:r>
            <a:r>
              <a:rPr lang="en-US"/>
              <a:t> feedback and reporting mechanisms, data protection protocols &amp; referrals to economic recovery, cash and voucher assistance and livelihoods support should be set up in collaboration with the communities</a:t>
            </a:r>
            <a:endParaRPr/>
          </a:p>
          <a:p>
            <a:pPr marL="171450" marR="0" lvl="0" indent="-95250" algn="l" rtl="0">
              <a:lnSpc>
                <a:spcPct val="100000"/>
              </a:lnSpc>
              <a:spcBef>
                <a:spcPts val="0"/>
              </a:spcBef>
              <a:spcAft>
                <a:spcPts val="0"/>
              </a:spcAft>
              <a:buClr>
                <a:schemeClr val="dk1"/>
              </a:buClr>
              <a:buSzPts val="1200"/>
              <a:buFont typeface="Arial"/>
              <a:buNone/>
            </a:pPr>
            <a:endParaRPr/>
          </a:p>
          <a:p>
            <a:pPr marL="171450" marR="0" lvl="0" indent="-171450" algn="l" rtl="0">
              <a:lnSpc>
                <a:spcPct val="100000"/>
              </a:lnSpc>
              <a:spcBef>
                <a:spcPts val="0"/>
              </a:spcBef>
              <a:spcAft>
                <a:spcPts val="0"/>
              </a:spcAft>
              <a:buClr>
                <a:schemeClr val="dk1"/>
              </a:buClr>
              <a:buSzPts val="1200"/>
              <a:buFont typeface="Arial"/>
              <a:buChar char="•"/>
            </a:pPr>
            <a:r>
              <a:rPr lang="en-US" b="1"/>
              <a:t>REMINDER</a:t>
            </a:r>
            <a:r>
              <a:rPr lang="en-US"/>
              <a:t>:</a:t>
            </a:r>
            <a:endParaRPr/>
          </a:p>
          <a:p>
            <a:pPr marL="457200" lvl="0" indent="-228600" algn="l" rtl="0">
              <a:lnSpc>
                <a:spcPct val="100000"/>
              </a:lnSpc>
              <a:spcBef>
                <a:spcPts val="0"/>
              </a:spcBef>
              <a:spcAft>
                <a:spcPts val="0"/>
              </a:spcAft>
              <a:buSzPts val="1400"/>
              <a:buFont typeface="Arial"/>
              <a:buChar char="•"/>
            </a:pPr>
            <a:r>
              <a:rPr lang="en-US"/>
              <a:t>Consider the impact of livelihoods interventions on childcare and school attendance;</a:t>
            </a:r>
            <a:endParaRPr/>
          </a:p>
          <a:p>
            <a:pPr marL="457200" marR="0" lvl="0" indent="-228600" algn="l" rtl="0">
              <a:lnSpc>
                <a:spcPct val="100000"/>
              </a:lnSpc>
              <a:spcBef>
                <a:spcPts val="0"/>
              </a:spcBef>
              <a:spcAft>
                <a:spcPts val="0"/>
              </a:spcAft>
              <a:buClr>
                <a:srgbClr val="000000"/>
              </a:buClr>
              <a:buSzPts val="1400"/>
              <a:buFont typeface="Arial"/>
              <a:buChar char="•"/>
            </a:pPr>
            <a:r>
              <a:rPr lang="en-US"/>
              <a:t>Avoid potentially exploitative or unsafe working conditions for older children and caregivers; and identify profitable, accessible and desirable livelihood activities that minimise the risks of child labour, exploitation, poor quality childcare and irregular school attendance</a:t>
            </a:r>
            <a:endParaRPr/>
          </a:p>
          <a:p>
            <a:pPr marL="457200" lvl="0" indent="-228600" algn="l" rtl="0">
              <a:lnSpc>
                <a:spcPct val="100000"/>
              </a:lnSpc>
              <a:spcBef>
                <a:spcPts val="0"/>
              </a:spcBef>
              <a:spcAft>
                <a:spcPts val="0"/>
              </a:spcAft>
              <a:buSzPts val="1400"/>
              <a:buFont typeface="Arial"/>
              <a:buChar char="•"/>
            </a:pPr>
            <a:r>
              <a:rPr lang="en-US"/>
              <a:t>Integrate the gender-, age- and disability-related needs of working-age children into all aspects of programming;</a:t>
            </a:r>
            <a:endParaRPr/>
          </a:p>
          <a:p>
            <a:pPr marL="457200" lvl="0" indent="-228600" algn="l" rtl="0">
              <a:lnSpc>
                <a:spcPct val="100000"/>
              </a:lnSpc>
              <a:spcBef>
                <a:spcPts val="0"/>
              </a:spcBef>
              <a:spcAft>
                <a:spcPts val="0"/>
              </a:spcAft>
              <a:buSzPts val="1400"/>
              <a:buFont typeface="Arial"/>
              <a:buChar char="•"/>
            </a:pPr>
            <a:r>
              <a:rPr lang="en-US"/>
              <a:t>Mitigate any gaps, bottlenecks or barriers to children’s access to existing social protection services and livelihoods support (Safety risks; Unequal access to livelihoods opportunities; and Discrimination based on gender, disability, household composition, etc.); </a:t>
            </a:r>
            <a:endParaRPr/>
          </a:p>
          <a:p>
            <a:pPr marL="457200" lvl="0" indent="-139700" algn="l" rtl="0">
              <a:lnSpc>
                <a:spcPct val="100000"/>
              </a:lnSpc>
              <a:spcBef>
                <a:spcPts val="0"/>
              </a:spcBef>
              <a:spcAft>
                <a:spcPts val="0"/>
              </a:spcAft>
              <a:buSzPts val="1400"/>
              <a:buFont typeface="Arial"/>
              <a:buNone/>
            </a:pPr>
            <a:endParaRPr/>
          </a:p>
          <a:p>
            <a:pPr marL="171450" marR="0" lvl="0" indent="-95250" algn="l" rtl="0">
              <a:lnSpc>
                <a:spcPct val="100000"/>
              </a:lnSpc>
              <a:spcBef>
                <a:spcPts val="0"/>
              </a:spcBef>
              <a:spcAft>
                <a:spcPts val="0"/>
              </a:spcAft>
              <a:buClr>
                <a:schemeClr val="dk1"/>
              </a:buClr>
              <a:buSzPts val="1200"/>
              <a:buFont typeface="Arial"/>
              <a:buNone/>
            </a:pPr>
            <a:endParaRPr/>
          </a:p>
          <a:p>
            <a:pPr marL="457200" marR="0" lvl="0" indent="-228600" algn="l" rtl="0">
              <a:lnSpc>
                <a:spcPct val="100000"/>
              </a:lnSpc>
              <a:spcBef>
                <a:spcPts val="0"/>
              </a:spcBef>
              <a:spcAft>
                <a:spcPts val="0"/>
              </a:spcAft>
              <a:buSzPts val="1400"/>
              <a:buNone/>
            </a:pPr>
            <a:endParaRPr/>
          </a:p>
        </p:txBody>
      </p:sp>
      <p:sp>
        <p:nvSpPr>
          <p:cNvPr id="248" name="Google Shape;248;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0" i="1" u="none"/>
              <a:t>Depending on the time you have for facilitation, consider adding here examples from the Region/ Country/ Response, of programming that meets the standards.</a:t>
            </a:r>
            <a:endParaRPr/>
          </a:p>
          <a:p>
            <a:pPr marL="457200" marR="0" lvl="0" indent="-228600" algn="l" rtl="0">
              <a:lnSpc>
                <a:spcPct val="100000"/>
              </a:lnSpc>
              <a:spcBef>
                <a:spcPts val="0"/>
              </a:spcBef>
              <a:spcAft>
                <a:spcPts val="0"/>
              </a:spcAft>
              <a:buSzPts val="1400"/>
              <a:buNone/>
            </a:pPr>
            <a:r>
              <a:rPr lang="en-US" b="0" i="1" u="none"/>
              <a:t>This could be a draft slide that you could update or remove if necessary. </a:t>
            </a:r>
            <a:endParaRPr/>
          </a:p>
          <a:p>
            <a:pPr marL="457200" marR="0" lvl="0" indent="-228600" algn="l" rtl="0">
              <a:lnSpc>
                <a:spcPct val="100000"/>
              </a:lnSpc>
              <a:spcBef>
                <a:spcPts val="0"/>
              </a:spcBef>
              <a:spcAft>
                <a:spcPts val="0"/>
              </a:spcAft>
              <a:buSzPts val="1400"/>
              <a:buNone/>
            </a:pPr>
            <a:r>
              <a:rPr lang="en-US" b="0" i="1" u="none"/>
              <a:t>For each example, you could add: </a:t>
            </a:r>
            <a:endParaRPr/>
          </a:p>
          <a:p>
            <a:pPr marL="285750" lvl="0" indent="-285750" algn="l" rtl="0">
              <a:lnSpc>
                <a:spcPct val="100000"/>
              </a:lnSpc>
              <a:spcBef>
                <a:spcPts val="0"/>
              </a:spcBef>
              <a:spcAft>
                <a:spcPts val="0"/>
              </a:spcAft>
              <a:buSzPts val="1400"/>
              <a:buFont typeface="Arial"/>
              <a:buChar char="•"/>
            </a:pPr>
            <a:r>
              <a:rPr lang="en-US" b="0" i="1" u="none"/>
              <a:t>A short, concise, </a:t>
            </a:r>
            <a:r>
              <a:rPr lang="en-US" i="1"/>
              <a:t>key presentation sentence about the specific program/project using Standard 22</a:t>
            </a:r>
            <a:endParaRPr/>
          </a:p>
          <a:p>
            <a:pPr marL="285750" lvl="0" indent="-285750" algn="l" rtl="0">
              <a:lnSpc>
                <a:spcPct val="100000"/>
              </a:lnSpc>
              <a:spcBef>
                <a:spcPts val="0"/>
              </a:spcBef>
              <a:spcAft>
                <a:spcPts val="0"/>
              </a:spcAft>
              <a:buSzPts val="1400"/>
              <a:buFont typeface="Arial"/>
              <a:buChar char="•"/>
            </a:pPr>
            <a:r>
              <a:rPr lang="en-US" i="1"/>
              <a:t>Add the name of organisations and partners involved </a:t>
            </a:r>
            <a:endParaRPr/>
          </a:p>
          <a:p>
            <a:pPr marL="285750" lvl="0" indent="-285750" algn="l" rtl="0">
              <a:lnSpc>
                <a:spcPct val="100000"/>
              </a:lnSpc>
              <a:spcBef>
                <a:spcPts val="0"/>
              </a:spcBef>
              <a:spcAft>
                <a:spcPts val="0"/>
              </a:spcAft>
              <a:buSzPts val="1400"/>
              <a:buFont typeface="Arial"/>
              <a:buChar char="•"/>
            </a:pPr>
            <a:r>
              <a:rPr lang="en-US" i="1"/>
              <a:t>Add practical lessons learnt, key actions, message or numbers, that will attract interest of your audience</a:t>
            </a:r>
            <a:endParaRPr/>
          </a:p>
          <a:p>
            <a:pPr marL="457200" marR="0" lvl="0" indent="-228600" algn="l" rtl="0">
              <a:lnSpc>
                <a:spcPct val="100000"/>
              </a:lnSpc>
              <a:spcBef>
                <a:spcPts val="0"/>
              </a:spcBef>
              <a:spcAft>
                <a:spcPts val="0"/>
              </a:spcAft>
              <a:buSzPts val="1400"/>
              <a:buNone/>
            </a:pPr>
            <a:endParaRPr b="0" i="1" u="none"/>
          </a:p>
          <a:p>
            <a:pPr marL="0" marR="0" lvl="0" indent="0" algn="l" rtl="0">
              <a:lnSpc>
                <a:spcPct val="100000"/>
              </a:lnSpc>
              <a:spcBef>
                <a:spcPts val="0"/>
              </a:spcBef>
              <a:spcAft>
                <a:spcPts val="0"/>
              </a:spcAft>
              <a:buClr>
                <a:srgbClr val="000000"/>
              </a:buClr>
              <a:buSzPts val="1400"/>
              <a:buFont typeface="Arial"/>
              <a:buNone/>
            </a:pPr>
            <a:r>
              <a:rPr lang="en-US" i="1"/>
              <a:t>Another option, if you have a longer facilitation span (and also depending on the audience you have), this slide can be completed in an interactive way during the session. </a:t>
            </a:r>
            <a:endParaRPr/>
          </a:p>
          <a:p>
            <a:pPr marL="0" marR="0" lvl="0" indent="0" algn="l" rtl="0">
              <a:lnSpc>
                <a:spcPct val="100000"/>
              </a:lnSpc>
              <a:spcBef>
                <a:spcPts val="0"/>
              </a:spcBef>
              <a:spcAft>
                <a:spcPts val="0"/>
              </a:spcAft>
              <a:buClr>
                <a:srgbClr val="000000"/>
              </a:buClr>
              <a:buSzPts val="1400"/>
              <a:buFont typeface="Arial"/>
              <a:buNone/>
            </a:pPr>
            <a:r>
              <a:rPr lang="en-US" i="1"/>
              <a:t>In that case, you could:</a:t>
            </a:r>
            <a:endParaRPr/>
          </a:p>
          <a:p>
            <a:pPr marL="171450" marR="0" lvl="0" indent="-171450" algn="l" rtl="0">
              <a:lnSpc>
                <a:spcPct val="100000"/>
              </a:lnSpc>
              <a:spcBef>
                <a:spcPts val="0"/>
              </a:spcBef>
              <a:spcAft>
                <a:spcPts val="0"/>
              </a:spcAft>
              <a:buClr>
                <a:srgbClr val="000000"/>
              </a:buClr>
              <a:buSzPts val="1400"/>
              <a:buFont typeface="Calibri"/>
              <a:buChar char="-"/>
            </a:pPr>
            <a:r>
              <a:rPr lang="en-US" i="1"/>
              <a:t>split the groups into 2 or 3 smaller groups, </a:t>
            </a:r>
            <a:endParaRPr/>
          </a:p>
          <a:p>
            <a:pPr marL="171450" marR="0" lvl="0" indent="-171450" algn="l" rtl="0">
              <a:lnSpc>
                <a:spcPct val="100000"/>
              </a:lnSpc>
              <a:spcBef>
                <a:spcPts val="0"/>
              </a:spcBef>
              <a:spcAft>
                <a:spcPts val="0"/>
              </a:spcAft>
              <a:buClr>
                <a:srgbClr val="000000"/>
              </a:buClr>
              <a:buSzPts val="1400"/>
              <a:buFont typeface="Calibri"/>
              <a:buChar char="-"/>
            </a:pPr>
            <a:r>
              <a:rPr lang="en-US" i="1"/>
              <a:t>allow 15 – 20 min for them to prepare a short presentation of an </a:t>
            </a:r>
            <a:r>
              <a:rPr lang="en-US" b="0" i="1" u="none"/>
              <a:t>example from the Region/ Country/ Response, of programming that meets the standard</a:t>
            </a:r>
            <a:endParaRPr/>
          </a:p>
          <a:p>
            <a:pPr marL="171450" marR="0" lvl="0" indent="-171450" algn="l" rtl="0">
              <a:lnSpc>
                <a:spcPct val="100000"/>
              </a:lnSpc>
              <a:spcBef>
                <a:spcPts val="0"/>
              </a:spcBef>
              <a:spcAft>
                <a:spcPts val="0"/>
              </a:spcAft>
              <a:buClr>
                <a:srgbClr val="000000"/>
              </a:buClr>
              <a:buSzPts val="1400"/>
              <a:buFont typeface="Calibri"/>
              <a:buChar char="-"/>
            </a:pPr>
            <a:r>
              <a:rPr lang="en-US" b="0" i="1" u="none"/>
              <a:t>in plenary, have the groups present their examples, and discuss /compare lessons learnt out of them. </a:t>
            </a:r>
            <a:endParaRPr/>
          </a:p>
          <a:p>
            <a:pPr marL="0" marR="0" lvl="0" indent="0" algn="l" rtl="0">
              <a:lnSpc>
                <a:spcPct val="100000"/>
              </a:lnSpc>
              <a:spcBef>
                <a:spcPts val="0"/>
              </a:spcBef>
              <a:spcAft>
                <a:spcPts val="0"/>
              </a:spcAft>
              <a:buClr>
                <a:srgbClr val="000000"/>
              </a:buClr>
              <a:buSzPts val="1400"/>
              <a:buFont typeface="Calibri"/>
              <a:buNone/>
            </a:pPr>
            <a:r>
              <a:rPr lang="en-US" b="0" i="1" u="none"/>
              <a:t>If you will be sending this presentation to the participants after the training, you can fill up this slide, to keep records of the presentations.</a:t>
            </a:r>
            <a:endParaRPr/>
          </a:p>
          <a:p>
            <a:pPr marL="457200" marR="0" lvl="0" indent="-228600" algn="l" rtl="0">
              <a:lnSpc>
                <a:spcPct val="100000"/>
              </a:lnSpc>
              <a:spcBef>
                <a:spcPts val="0"/>
              </a:spcBef>
              <a:spcAft>
                <a:spcPts val="0"/>
              </a:spcAft>
              <a:buSzPts val="1400"/>
              <a:buNone/>
            </a:pPr>
            <a:endParaRPr b="0" i="1" u="none"/>
          </a:p>
          <a:p>
            <a:pPr marL="457200" marR="0" lvl="0" indent="-228600" algn="l" rtl="0">
              <a:lnSpc>
                <a:spcPct val="100000"/>
              </a:lnSpc>
              <a:spcBef>
                <a:spcPts val="0"/>
              </a:spcBef>
              <a:spcAft>
                <a:spcPts val="0"/>
              </a:spcAft>
              <a:buClr>
                <a:srgbClr val="000000"/>
              </a:buClr>
              <a:buSzPts val="1400"/>
              <a:buFont typeface="Arial"/>
              <a:buNone/>
            </a:pPr>
            <a:r>
              <a:rPr lang="en-US" b="1" i="1" u="none"/>
              <a:t>TIP</a:t>
            </a:r>
            <a:r>
              <a:rPr lang="en-US" b="0" i="1" u="none"/>
              <a:t>: you can use https://thenounproject.com/ to get map outlines like those.</a:t>
            </a:r>
            <a:endParaRPr/>
          </a:p>
          <a:p>
            <a:pPr marL="457200" marR="0" lvl="0" indent="-228600" algn="l" rtl="0">
              <a:lnSpc>
                <a:spcPct val="100000"/>
              </a:lnSpc>
              <a:spcBef>
                <a:spcPts val="0"/>
              </a:spcBef>
              <a:spcAft>
                <a:spcPts val="0"/>
              </a:spcAft>
              <a:buSzPts val="1400"/>
              <a:buNone/>
            </a:pPr>
            <a:endParaRPr b="0" i="1" u="none"/>
          </a:p>
        </p:txBody>
      </p:sp>
      <p:sp>
        <p:nvSpPr>
          <p:cNvPr id="259" name="Google Shape;25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359db4dbe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1359db4dbe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[Facilitators - if you can project from the internet, then we suggest you navigate people there and show them]</a:t>
            </a:r>
            <a:r>
              <a:rPr lang="en-US" i="1" u="sng">
                <a:solidFill>
                  <a:schemeClr val="hlink"/>
                </a:solidFill>
                <a:hlinkClick r:id="rId3"/>
              </a:rPr>
              <a:t> </a:t>
            </a:r>
            <a:endParaRPr i="1" u="sng">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a:t> </a:t>
            </a:r>
            <a:endParaRPr/>
          </a:p>
          <a:p>
            <a:pPr marL="0" marR="0" lvl="0" indent="0" algn="l" rtl="0">
              <a:lnSpc>
                <a:spcPct val="100000"/>
              </a:lnSpc>
              <a:spcBef>
                <a:spcPts val="0"/>
              </a:spcBef>
              <a:spcAft>
                <a:spcPts val="0"/>
              </a:spcAft>
              <a:buClr>
                <a:schemeClr val="dk1"/>
              </a:buClr>
              <a:buSzPts val="1200"/>
              <a:buFont typeface="Calibri"/>
              <a:buNone/>
            </a:pPr>
            <a:r>
              <a:rPr lang="en-US" b="1" u="none"/>
              <a:t>HSP:</a:t>
            </a:r>
            <a:endParaRPr/>
          </a:p>
          <a:p>
            <a:pPr marL="0" marR="0" lvl="0" indent="0" algn="l" rtl="0">
              <a:lnSpc>
                <a:spcPct val="100000"/>
              </a:lnSpc>
              <a:spcBef>
                <a:spcPts val="0"/>
              </a:spcBef>
              <a:spcAft>
                <a:spcPts val="0"/>
              </a:spcAft>
              <a:buClr>
                <a:schemeClr val="dk1"/>
              </a:buClr>
              <a:buSzPts val="1200"/>
              <a:buFont typeface="Calibri"/>
              <a:buNone/>
            </a:pPr>
            <a:r>
              <a:rPr lang="en-US" u="sng"/>
              <a:t>1. Online handbook</a:t>
            </a:r>
            <a:endParaRPr/>
          </a:p>
          <a:p>
            <a:pPr marL="0" lvl="0" indent="0" algn="l" rtl="0">
              <a:lnSpc>
                <a:spcPct val="100000"/>
              </a:lnSpc>
              <a:spcBef>
                <a:spcPts val="0"/>
              </a:spcBef>
              <a:spcAft>
                <a:spcPts val="0"/>
              </a:spcAft>
              <a:buSzPts val="1400"/>
              <a:buNone/>
            </a:pPr>
            <a:r>
              <a:rPr lang="en-US" u="sng"/>
              <a:t>2. The Humanitarian Standards Partnership App </a:t>
            </a:r>
            <a:endParaRPr/>
          </a:p>
          <a:p>
            <a:pPr marL="0" lvl="0" indent="0" algn="l" rtl="0">
              <a:lnSpc>
                <a:spcPct val="100000"/>
              </a:lnSpc>
              <a:spcBef>
                <a:spcPts val="0"/>
              </a:spcBef>
              <a:spcAft>
                <a:spcPts val="0"/>
              </a:spcAft>
              <a:buSzPts val="1400"/>
              <a:buNone/>
            </a:pPr>
            <a:r>
              <a:rPr lang="en-US"/>
              <a:t>– It is the 2</a:t>
            </a:r>
            <a:r>
              <a:rPr lang="en-US" baseline="30000"/>
              <a:t>nd</a:t>
            </a:r>
            <a:r>
              <a:rPr lang="en-US"/>
              <a:t> most popular app on that site after Sphere</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rgbClr val="000000"/>
              </a:buClr>
              <a:buSzPts val="1400"/>
              <a:buFont typeface="Arial"/>
              <a:buNone/>
            </a:pPr>
            <a:r>
              <a:rPr lang="en-US" b="1" u="none"/>
              <a:t>CPMS page:</a:t>
            </a:r>
            <a:endParaRPr/>
          </a:p>
          <a:p>
            <a:pPr marL="0" marR="0" lvl="0" indent="0" algn="l" rtl="0">
              <a:lnSpc>
                <a:spcPct val="100000"/>
              </a:lnSpc>
              <a:spcBef>
                <a:spcPts val="0"/>
              </a:spcBef>
              <a:spcAft>
                <a:spcPts val="0"/>
              </a:spcAft>
              <a:buClr>
                <a:srgbClr val="000000"/>
              </a:buClr>
              <a:buSzPts val="1400"/>
              <a:buFont typeface="Arial"/>
              <a:buNone/>
            </a:pPr>
            <a:r>
              <a:rPr lang="en-US" u="sng"/>
              <a:t>1. Interactive handbook </a:t>
            </a:r>
            <a:r>
              <a:rPr lang="en-US"/>
              <a:t>– our greatest resource</a:t>
            </a:r>
            <a:endParaRPr/>
          </a:p>
          <a:p>
            <a:pPr marL="0" marR="0" lvl="0" indent="0" algn="l" rtl="0">
              <a:lnSpc>
                <a:spcPct val="100000"/>
              </a:lnSpc>
              <a:spcBef>
                <a:spcPts val="0"/>
              </a:spcBef>
              <a:spcAft>
                <a:spcPts val="0"/>
              </a:spcAft>
              <a:buClr>
                <a:srgbClr val="000000"/>
              </a:buClr>
              <a:buSzPts val="1400"/>
              <a:buFont typeface="Arial"/>
              <a:buNone/>
            </a:pPr>
            <a:r>
              <a:rPr lang="en-US"/>
              <a:t>2. </a:t>
            </a:r>
            <a:r>
              <a:rPr lang="en-US" u="sng"/>
              <a:t>A Summary: </a:t>
            </a:r>
            <a:r>
              <a:rPr lang="en-US"/>
              <a:t>At just 32 pages, it means that it is topline but can be used to introduce the idea of minimum standards or start child protection discussions with government colleagues or other humanitarians without overwhelming them with the huge handbook.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b="1"/>
              <a:t>Alliance website: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PDF</a:t>
            </a:r>
            <a:r>
              <a:rPr lang="en-US"/>
              <a:t> &amp; all materials available can be downloaded if people want to print just portions of the CPMS, on the Alliance site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The “</a:t>
            </a:r>
            <a:r>
              <a:rPr lang="en-US" u="sng"/>
              <a:t>Introduction to CPMS” Briefing Pack </a:t>
            </a:r>
            <a:r>
              <a:rPr lang="en-US"/>
              <a:t>contains this PPT and facilitation notes, plus the 2 page Introduction handout.</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a:t>A gallery of </a:t>
            </a:r>
            <a:r>
              <a:rPr lang="en-US" u="sng"/>
              <a:t>illustrated</a:t>
            </a:r>
            <a:r>
              <a:rPr lang="en-US"/>
              <a:t> Standards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Discover our </a:t>
            </a:r>
            <a:r>
              <a:rPr lang="en-US" sz="1200" u="sng"/>
              <a:t>free CPMS e-course </a:t>
            </a:r>
            <a:r>
              <a:rPr lang="en-US" sz="1200"/>
              <a:t>with a range of modules</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US" sz="1200"/>
              <a:t>Videos on the Alliance Youtube channel</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SzPts val="1400"/>
              <a:buNone/>
            </a:pPr>
            <a:r>
              <a:rPr lang="en-US"/>
              <a:t>ASK: What should our next steps as a team/agency/individual be?</a:t>
            </a:r>
            <a:endParaRPr/>
          </a:p>
          <a:p>
            <a:pPr marL="0" lvl="0" indent="0" algn="l" rtl="0">
              <a:lnSpc>
                <a:spcPct val="100000"/>
              </a:lnSpc>
              <a:spcBef>
                <a:spcPts val="0"/>
              </a:spcBef>
              <a:spcAft>
                <a:spcPts val="0"/>
              </a:spcAft>
              <a:buSzPts val="1400"/>
              <a:buNone/>
            </a:pPr>
            <a:r>
              <a:rPr lang="en-US" i="1"/>
              <a:t>(i.e. you might schedule a longer meeting to digest the changes and create a plan; or ask colleagues to present certain new/revised standards and their implications for the programme; or set up a training or ask Senior Management for a meeting to discuss accountability to children, etc)</a:t>
            </a:r>
            <a:endParaRPr/>
          </a:p>
          <a:p>
            <a:pPr marL="0" lvl="0" indent="0" algn="l" rtl="0">
              <a:lnSpc>
                <a:spcPct val="100000"/>
              </a:lnSpc>
              <a:spcBef>
                <a:spcPts val="0"/>
              </a:spcBef>
              <a:spcAft>
                <a:spcPts val="0"/>
              </a:spcAft>
              <a:buSzPts val="1400"/>
              <a:buNone/>
            </a:pPr>
            <a:r>
              <a:rPr lang="en-US"/>
              <a:t> </a:t>
            </a:r>
            <a:endParaRPr i="1"/>
          </a:p>
          <a:p>
            <a:pPr marL="0" marR="0" lvl="0" indent="0" algn="l" rtl="0">
              <a:lnSpc>
                <a:spcPct val="100000"/>
              </a:lnSpc>
              <a:spcBef>
                <a:spcPts val="0"/>
              </a:spcBef>
              <a:spcAft>
                <a:spcPts val="0"/>
              </a:spcAft>
              <a:buClr>
                <a:schemeClr val="dk1"/>
              </a:buClr>
              <a:buSzPts val="1200"/>
              <a:buFont typeface="Calibri"/>
              <a:buNone/>
            </a:pPr>
            <a:r>
              <a:rPr lang="en-US" i="1"/>
              <a:t>[Facilitators - </a:t>
            </a:r>
            <a:r>
              <a:rPr lang="en-US" i="1" u="sng"/>
              <a:t>Printed copies </a:t>
            </a:r>
            <a:r>
              <a:rPr lang="en-US" i="1"/>
              <a:t>– there is a small stockpile of the Handbook and Summary that the global Alliance has in Geneva; however, countries and regions are encouraged to print &amp; manage their own copies locally. Usually, this would be done through the inter-agency Coordination structure. On request, the Alliance can share a print-ready PDF.]</a:t>
            </a:r>
            <a:endParaRPr/>
          </a:p>
          <a:p>
            <a:pPr marL="0" marR="0" lvl="0" indent="0" algn="l" rtl="0">
              <a:lnSpc>
                <a:spcPct val="100000"/>
              </a:lnSpc>
              <a:spcBef>
                <a:spcPts val="0"/>
              </a:spcBef>
              <a:spcAft>
                <a:spcPts val="0"/>
              </a:spcAft>
              <a:buClr>
                <a:schemeClr val="dk1"/>
              </a:buClr>
              <a:buSzPts val="1200"/>
              <a:buFont typeface="Calibri"/>
              <a:buNone/>
            </a:pPr>
            <a:endParaRPr i="1"/>
          </a:p>
          <a:p>
            <a:pPr marL="0" marR="0" lvl="0" indent="0" algn="l" rtl="0">
              <a:lnSpc>
                <a:spcPct val="100000"/>
              </a:lnSpc>
              <a:spcBef>
                <a:spcPts val="0"/>
              </a:spcBef>
              <a:spcAft>
                <a:spcPts val="0"/>
              </a:spcAft>
              <a:buClr>
                <a:schemeClr val="dk1"/>
              </a:buClr>
              <a:buSzPts val="1200"/>
              <a:buFont typeface="Calibri"/>
              <a:buNone/>
            </a:pPr>
            <a:r>
              <a:rPr lang="en-US"/>
              <a:t>Thank you so much for coming together and starting to explore the CPMS. I will follow up on the next steps we discussed. And that’s the key – the CPMS is a gift that just keeps on giving every time you open it!</a:t>
            </a:r>
            <a:endParaRPr/>
          </a:p>
          <a:p>
            <a:pPr marL="0" marR="0" lvl="0" indent="0" algn="l" rtl="0">
              <a:lnSpc>
                <a:spcPct val="100000"/>
              </a:lnSpc>
              <a:spcBef>
                <a:spcPts val="0"/>
              </a:spcBef>
              <a:spcAft>
                <a:spcPts val="0"/>
              </a:spcAft>
              <a:buClr>
                <a:schemeClr val="dk1"/>
              </a:buClr>
              <a:buSzPts val="1200"/>
              <a:buFont typeface="Calibri"/>
              <a:buNone/>
            </a:pPr>
            <a:endParaRPr i="1"/>
          </a:p>
          <a:p>
            <a:pPr marL="0" lvl="0" indent="0" algn="l" rtl="0">
              <a:lnSpc>
                <a:spcPct val="100000"/>
              </a:lnSpc>
              <a:spcBef>
                <a:spcPts val="0"/>
              </a:spcBef>
              <a:spcAft>
                <a:spcPts val="0"/>
              </a:spcAft>
              <a:buSzPts val="1400"/>
              <a:buNone/>
            </a:pPr>
            <a:endParaRPr/>
          </a:p>
        </p:txBody>
      </p:sp>
      <p:sp>
        <p:nvSpPr>
          <p:cNvPr id="271" name="Google Shape;271;g1359db4dbe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type="title">
  <p:cSld name="TITLE">
    <p:spTree>
      <p:nvGrpSpPr>
        <p:cNvPr id="1" name="Shape 12"/>
        <p:cNvGrpSpPr/>
        <p:nvPr/>
      </p:nvGrpSpPr>
      <p:grpSpPr>
        <a:xfrm>
          <a:off x="0" y="0"/>
          <a:ext cx="0" cy="0"/>
          <a:chOff x="0" y="0"/>
          <a:chExt cx="0" cy="0"/>
        </a:xfrm>
      </p:grpSpPr>
      <p:sp>
        <p:nvSpPr>
          <p:cNvPr id="13" name="Google Shape;13;p59"/>
          <p:cNvSpPr txBox="1">
            <a:spLocks noGrp="1"/>
          </p:cNvSpPr>
          <p:nvPr>
            <p:ph type="ctrTitle"/>
          </p:nvPr>
        </p:nvSpPr>
        <p:spPr>
          <a:xfrm>
            <a:off x="5210339" y="1180054"/>
            <a:ext cx="6631372" cy="2387600"/>
          </a:xfrm>
          <a:prstGeom prst="rect">
            <a:avLst/>
          </a:prstGeom>
          <a:noFill/>
          <a:ln>
            <a:noFill/>
          </a:ln>
        </p:spPr>
        <p:txBody>
          <a:bodyPr spcFirstLastPara="1" wrap="square" lIns="91425" tIns="45700" rIns="91425" bIns="45700" anchor="b" anchorCtr="0">
            <a:normAutofit/>
          </a:bodyPr>
          <a:lstStyle>
            <a:lvl1pPr lvl="0" algn="r">
              <a:lnSpc>
                <a:spcPct val="90000"/>
              </a:lnSpc>
              <a:spcBef>
                <a:spcPts val="0"/>
              </a:spcBef>
              <a:spcAft>
                <a:spcPts val="0"/>
              </a:spcAft>
              <a:buSzPts val="4400"/>
              <a:buNone/>
              <a:defRPr sz="5000"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59"/>
          <p:cNvSpPr txBox="1">
            <a:spLocks noGrp="1"/>
          </p:cNvSpPr>
          <p:nvPr>
            <p:ph type="subTitle" idx="1"/>
          </p:nvPr>
        </p:nvSpPr>
        <p:spPr>
          <a:xfrm>
            <a:off x="5210338" y="3659729"/>
            <a:ext cx="6631373" cy="1655762"/>
          </a:xfrm>
          <a:prstGeom prst="rect">
            <a:avLst/>
          </a:prstGeom>
          <a:noFill/>
          <a:ln>
            <a:noFill/>
          </a:ln>
        </p:spPr>
        <p:txBody>
          <a:bodyPr spcFirstLastPara="1" wrap="square" lIns="91425" tIns="45700" rIns="91425" bIns="45700" anchor="t" anchorCtr="0">
            <a:normAutofit/>
          </a:bodyPr>
          <a:lstStyle>
            <a:lvl1pPr lvl="0" algn="r">
              <a:lnSpc>
                <a:spcPct val="90000"/>
              </a:lnSpc>
              <a:spcBef>
                <a:spcPts val="1000"/>
              </a:spcBef>
              <a:spcAft>
                <a:spcPts val="0"/>
              </a:spcAft>
              <a:buSzPts val="2800"/>
              <a:buNone/>
              <a:defRPr sz="2400"/>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a:endParaRPr/>
          </a:p>
        </p:txBody>
      </p:sp>
      <p:grpSp>
        <p:nvGrpSpPr>
          <p:cNvPr id="15" name="Google Shape;15;p59"/>
          <p:cNvGrpSpPr/>
          <p:nvPr/>
        </p:nvGrpSpPr>
        <p:grpSpPr>
          <a:xfrm>
            <a:off x="0" y="-1"/>
            <a:ext cx="7876133" cy="6873467"/>
            <a:chOff x="0" y="0"/>
            <a:chExt cx="9161786" cy="7995450"/>
          </a:xfrm>
        </p:grpSpPr>
        <p:sp>
          <p:nvSpPr>
            <p:cNvPr id="16" name="Google Shape;16;p59"/>
            <p:cNvSpPr/>
            <p:nvPr/>
          </p:nvSpPr>
          <p:spPr>
            <a:xfrm>
              <a:off x="5155957" y="4728538"/>
              <a:ext cx="682625" cy="682625"/>
            </a:xfrm>
            <a:custGeom>
              <a:avLst/>
              <a:gdLst/>
              <a:ahLst/>
              <a:cxnLst/>
              <a:rect l="l" t="t" r="r" b="b"/>
              <a:pathLst>
                <a:path w="682625" h="682625" extrusionOk="0">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7" name="Google Shape;17;p59"/>
            <p:cNvPicPr preferRelativeResize="0"/>
            <p:nvPr/>
          </p:nvPicPr>
          <p:blipFill rotWithShape="1">
            <a:blip r:embed="rId2">
              <a:alphaModFix/>
            </a:blip>
            <a:srcRect/>
            <a:stretch/>
          </p:blipFill>
          <p:spPr>
            <a:xfrm>
              <a:off x="0" y="0"/>
              <a:ext cx="9161786" cy="7995450"/>
            </a:xfrm>
            <a:prstGeom prst="rect">
              <a:avLst/>
            </a:prstGeom>
            <a:noFill/>
            <a:ln>
              <a:noFill/>
            </a:ln>
          </p:spPr>
        </p:pic>
        <p:sp>
          <p:nvSpPr>
            <p:cNvPr id="18" name="Google Shape;18;p59"/>
            <p:cNvSpPr/>
            <p:nvPr/>
          </p:nvSpPr>
          <p:spPr>
            <a:xfrm>
              <a:off x="6989405" y="6285375"/>
              <a:ext cx="319405" cy="319405"/>
            </a:xfrm>
            <a:custGeom>
              <a:avLst/>
              <a:gdLst/>
              <a:ahLst/>
              <a:cxnLst/>
              <a:rect l="l" t="t" r="r" b="b"/>
              <a:pathLst>
                <a:path w="319404" h="319404" extrusionOk="0">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pic>
        <p:nvPicPr>
          <p:cNvPr id="19" name="Google Shape;19;p59"/>
          <p:cNvPicPr preferRelativeResize="0"/>
          <p:nvPr/>
        </p:nvPicPr>
        <p:blipFill rotWithShape="1">
          <a:blip r:embed="rId3">
            <a:alphaModFix/>
          </a:blip>
          <a:srcRect/>
          <a:stretch/>
        </p:blipFill>
        <p:spPr>
          <a:xfrm>
            <a:off x="7985248" y="5540654"/>
            <a:ext cx="3856463" cy="11034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98"/>
        <p:cNvGrpSpPr/>
        <p:nvPr/>
      </p:nvGrpSpPr>
      <p:grpSpPr>
        <a:xfrm>
          <a:off x="0" y="0"/>
          <a:ext cx="0" cy="0"/>
          <a:chOff x="0" y="0"/>
          <a:chExt cx="0" cy="0"/>
        </a:xfrm>
      </p:grpSpPr>
      <p:sp>
        <p:nvSpPr>
          <p:cNvPr id="99" name="Google Shape;99;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1" name="Google Shape;101;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4"/>
        <p:cNvGrpSpPr/>
        <p:nvPr/>
      </p:nvGrpSpPr>
      <p:grpSpPr>
        <a:xfrm>
          <a:off x="0" y="0"/>
          <a:ext cx="0" cy="0"/>
          <a:chOff x="0" y="0"/>
          <a:chExt cx="0" cy="0"/>
        </a:xfrm>
      </p:grpSpPr>
      <p:sp>
        <p:nvSpPr>
          <p:cNvPr id="105" name="Google Shape;105;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6" name="Google Shape;106;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07" name="Google Shape;107;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0"/>
        <p:cNvGrpSpPr/>
        <p:nvPr/>
      </p:nvGrpSpPr>
      <p:grpSpPr>
        <a:xfrm>
          <a:off x="0" y="0"/>
          <a:ext cx="0" cy="0"/>
          <a:chOff x="0" y="0"/>
          <a:chExt cx="0" cy="0"/>
        </a:xfrm>
      </p:grpSpPr>
      <p:sp>
        <p:nvSpPr>
          <p:cNvPr id="111" name="Google Shape;111;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2" name="Google Shape;112;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3" name="Google Shape;113;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18" name="Google Shape;118;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19" name="Google Shape;119;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2"/>
        <p:cNvGrpSpPr/>
        <p:nvPr/>
      </p:nvGrpSpPr>
      <p:grpSpPr>
        <a:xfrm>
          <a:off x="0" y="0"/>
          <a:ext cx="0" cy="0"/>
          <a:chOff x="0" y="0"/>
          <a:chExt cx="0" cy="0"/>
        </a:xfrm>
      </p:grpSpPr>
      <p:grpSp>
        <p:nvGrpSpPr>
          <p:cNvPr id="123" name="Google Shape;123;p46"/>
          <p:cNvGrpSpPr/>
          <p:nvPr/>
        </p:nvGrpSpPr>
        <p:grpSpPr>
          <a:xfrm>
            <a:off x="0" y="5303521"/>
            <a:ext cx="12192000" cy="1639827"/>
            <a:chOff x="0" y="5303521"/>
            <a:chExt cx="12192000" cy="1639827"/>
          </a:xfrm>
        </p:grpSpPr>
        <p:pic>
          <p:nvPicPr>
            <p:cNvPr id="124" name="Google Shape;124;p4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5" name="Google Shape;125;p4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6" name="Google Shape;126;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3" name="Google Shape;133;p47"/>
          <p:cNvGrpSpPr/>
          <p:nvPr/>
        </p:nvGrpSpPr>
        <p:grpSpPr>
          <a:xfrm>
            <a:off x="0" y="5303521"/>
            <a:ext cx="12192000" cy="1639827"/>
            <a:chOff x="0" y="5303521"/>
            <a:chExt cx="12192000" cy="1639827"/>
          </a:xfrm>
        </p:grpSpPr>
        <p:pic>
          <p:nvPicPr>
            <p:cNvPr id="134" name="Google Shape;134;p47"/>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35" name="Google Shape;135;p47"/>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36"/>
        <p:cNvGrpSpPr/>
        <p:nvPr/>
      </p:nvGrpSpPr>
      <p:grpSpPr>
        <a:xfrm>
          <a:off x="0" y="0"/>
          <a:ext cx="0" cy="0"/>
          <a:chOff x="0" y="0"/>
          <a:chExt cx="0" cy="0"/>
        </a:xfrm>
      </p:grpSpPr>
      <p:sp>
        <p:nvSpPr>
          <p:cNvPr id="137" name="Google Shape;137;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38" name="Google Shape;138;p51"/>
          <p:cNvGrpSpPr/>
          <p:nvPr/>
        </p:nvGrpSpPr>
        <p:grpSpPr>
          <a:xfrm>
            <a:off x="-208789" y="0"/>
            <a:ext cx="12609575" cy="2174491"/>
            <a:chOff x="-1" y="5043119"/>
            <a:chExt cx="12192000" cy="1814883"/>
          </a:xfrm>
        </p:grpSpPr>
        <p:pic>
          <p:nvPicPr>
            <p:cNvPr id="139" name="Google Shape;139;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0" name="Google Shape;140;p51"/>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41" name="Google Shape;141;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2" name="Google Shape;142;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49"/>
        <p:cNvGrpSpPr/>
        <p:nvPr/>
      </p:nvGrpSpPr>
      <p:grpSpPr>
        <a:xfrm>
          <a:off x="0" y="0"/>
          <a:ext cx="0" cy="0"/>
          <a:chOff x="0" y="0"/>
          <a:chExt cx="0" cy="0"/>
        </a:xfrm>
      </p:grpSpPr>
      <p:sp>
        <p:nvSpPr>
          <p:cNvPr id="150" name="Google Shape;150;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3" name="Google Shape;153;p52"/>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54" name="Google Shape;154;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156"/>
        <p:cNvGrpSpPr/>
        <p:nvPr/>
      </p:nvGrpSpPr>
      <p:grpSpPr>
        <a:xfrm>
          <a:off x="0" y="0"/>
          <a:ext cx="0" cy="0"/>
          <a:chOff x="0" y="0"/>
          <a:chExt cx="0" cy="0"/>
        </a:xfrm>
      </p:grpSpPr>
      <p:sp>
        <p:nvSpPr>
          <p:cNvPr id="157" name="Google Shape;157;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0" name="Google Shape;160;p5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1" name="Google Shape;161;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2" name="Google Shape;162;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163"/>
        <p:cNvGrpSpPr/>
        <p:nvPr/>
      </p:nvGrpSpPr>
      <p:grpSpPr>
        <a:xfrm>
          <a:off x="0" y="0"/>
          <a:ext cx="0" cy="0"/>
          <a:chOff x="0" y="0"/>
          <a:chExt cx="0" cy="0"/>
        </a:xfrm>
      </p:grpSpPr>
      <p:sp>
        <p:nvSpPr>
          <p:cNvPr id="164" name="Google Shape;164;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7" name="Google Shape;167;p54"/>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68" name="Google Shape;168;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type="titleOnly">
  <p:cSld name="TITLE_ONLY">
    <p:spTree>
      <p:nvGrpSpPr>
        <p:cNvPr id="1" name="Shape 20"/>
        <p:cNvGrpSpPr/>
        <p:nvPr/>
      </p:nvGrpSpPr>
      <p:grpSpPr>
        <a:xfrm>
          <a:off x="0" y="0"/>
          <a:ext cx="0" cy="0"/>
          <a:chOff x="0" y="0"/>
          <a:chExt cx="0" cy="0"/>
        </a:xfrm>
      </p:grpSpPr>
      <p:sp>
        <p:nvSpPr>
          <p:cNvPr id="21" name="Google Shape;21;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2" name="Google Shape;22;p60"/>
          <p:cNvGrpSpPr/>
          <p:nvPr/>
        </p:nvGrpSpPr>
        <p:grpSpPr>
          <a:xfrm>
            <a:off x="114714" y="5834381"/>
            <a:ext cx="11955892" cy="1023226"/>
            <a:chOff x="129463" y="5834381"/>
            <a:chExt cx="11955892" cy="1023226"/>
          </a:xfrm>
        </p:grpSpPr>
        <p:pic>
          <p:nvPicPr>
            <p:cNvPr id="23" name="Google Shape;23;p60"/>
            <p:cNvPicPr preferRelativeResize="0"/>
            <p:nvPr/>
          </p:nvPicPr>
          <p:blipFill rotWithShape="1">
            <a:blip r:embed="rId2">
              <a:alphaModFix/>
            </a:blip>
            <a:srcRect/>
            <a:stretch/>
          </p:blipFill>
          <p:spPr>
            <a:xfrm>
              <a:off x="2286730" y="6724373"/>
              <a:ext cx="196087" cy="132623"/>
            </a:xfrm>
            <a:prstGeom prst="rect">
              <a:avLst/>
            </a:prstGeom>
            <a:noFill/>
            <a:ln>
              <a:noFill/>
            </a:ln>
          </p:spPr>
        </p:pic>
        <p:sp>
          <p:nvSpPr>
            <p:cNvPr id="24" name="Google Shape;24;p60"/>
            <p:cNvSpPr/>
            <p:nvPr/>
          </p:nvSpPr>
          <p:spPr>
            <a:xfrm>
              <a:off x="1854177" y="5834381"/>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5" name="Google Shape;25;p60"/>
            <p:cNvSpPr/>
            <p:nvPr/>
          </p:nvSpPr>
          <p:spPr>
            <a:xfrm>
              <a:off x="3597898" y="6424361"/>
              <a:ext cx="734695" cy="433070"/>
            </a:xfrm>
            <a:custGeom>
              <a:avLst/>
              <a:gdLst/>
              <a:ahLst/>
              <a:cxnLst/>
              <a:rect l="l" t="t" r="r" b="b"/>
              <a:pathLst>
                <a:path w="734695" h="433070" extrusionOk="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6" name="Google Shape;26;p60"/>
            <p:cNvSpPr/>
            <p:nvPr/>
          </p:nvSpPr>
          <p:spPr>
            <a:xfrm>
              <a:off x="4543957" y="6017589"/>
              <a:ext cx="1167130" cy="839469"/>
            </a:xfrm>
            <a:custGeom>
              <a:avLst/>
              <a:gdLst/>
              <a:ahLst/>
              <a:cxnLst/>
              <a:rect l="l" t="t" r="r" b="b"/>
              <a:pathLst>
                <a:path w="1167129" h="839470" extrusionOk="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7" name="Google Shape;27;p60"/>
            <p:cNvSpPr/>
            <p:nvPr/>
          </p:nvSpPr>
          <p:spPr>
            <a:xfrm>
              <a:off x="5662307" y="5942698"/>
              <a:ext cx="1104265" cy="914400"/>
            </a:xfrm>
            <a:custGeom>
              <a:avLst/>
              <a:gdLst/>
              <a:ahLst/>
              <a:cxnLst/>
              <a:rect l="l" t="t" r="r" b="b"/>
              <a:pathLst>
                <a:path w="1104265" h="914400" extrusionOk="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extrusionOk="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8" name="Google Shape;28;p60"/>
            <p:cNvSpPr/>
            <p:nvPr/>
          </p:nvSpPr>
          <p:spPr>
            <a:xfrm>
              <a:off x="3402074" y="5876809"/>
              <a:ext cx="524510" cy="524510"/>
            </a:xfrm>
            <a:custGeom>
              <a:avLst/>
              <a:gdLst/>
              <a:ahLst/>
              <a:cxnLst/>
              <a:rect l="l" t="t" r="r" b="b"/>
              <a:pathLst>
                <a:path w="524510" h="524510" extrusionOk="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9" name="Google Shape;29;p60"/>
            <p:cNvSpPr/>
            <p:nvPr/>
          </p:nvSpPr>
          <p:spPr>
            <a:xfrm>
              <a:off x="4132060" y="5873460"/>
              <a:ext cx="343535" cy="343535"/>
            </a:xfrm>
            <a:custGeom>
              <a:avLst/>
              <a:gdLst/>
              <a:ahLst/>
              <a:cxnLst/>
              <a:rect l="l" t="t" r="r" b="b"/>
              <a:pathLst>
                <a:path w="343535" h="343535" extrusionOk="0">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0" name="Google Shape;30;p60"/>
            <p:cNvSpPr/>
            <p:nvPr/>
          </p:nvSpPr>
          <p:spPr>
            <a:xfrm>
              <a:off x="2697889" y="6375092"/>
              <a:ext cx="687070" cy="481965"/>
            </a:xfrm>
            <a:custGeom>
              <a:avLst/>
              <a:gdLst/>
              <a:ahLst/>
              <a:cxnLst/>
              <a:rect l="l" t="t" r="r" b="b"/>
              <a:pathLst>
                <a:path w="687070" h="481965" extrusionOk="0">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1" name="Google Shape;31;p60"/>
            <p:cNvSpPr/>
            <p:nvPr/>
          </p:nvSpPr>
          <p:spPr>
            <a:xfrm>
              <a:off x="2967334" y="5953587"/>
              <a:ext cx="341630" cy="341630"/>
            </a:xfrm>
            <a:custGeom>
              <a:avLst/>
              <a:gdLst/>
              <a:ahLst/>
              <a:cxnLst/>
              <a:rect l="l" t="t" r="r" b="b"/>
              <a:pathLst>
                <a:path w="341629" h="341629" extrusionOk="0">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 name="Google Shape;32;p60"/>
            <p:cNvSpPr/>
            <p:nvPr/>
          </p:nvSpPr>
          <p:spPr>
            <a:xfrm>
              <a:off x="1562369" y="6544742"/>
              <a:ext cx="520700" cy="312420"/>
            </a:xfrm>
            <a:custGeom>
              <a:avLst/>
              <a:gdLst/>
              <a:ahLst/>
              <a:cxnLst/>
              <a:rect l="l" t="t" r="r" b="b"/>
              <a:pathLst>
                <a:path w="520700" h="312420" extrusionOk="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 name="Google Shape;33;p60"/>
            <p:cNvSpPr/>
            <p:nvPr/>
          </p:nvSpPr>
          <p:spPr>
            <a:xfrm>
              <a:off x="1165620" y="6273641"/>
              <a:ext cx="351155" cy="351155"/>
            </a:xfrm>
            <a:custGeom>
              <a:avLst/>
              <a:gdLst/>
              <a:ahLst/>
              <a:cxnLst/>
              <a:rect l="l" t="t" r="r" b="b"/>
              <a:pathLst>
                <a:path w="351155" h="351154" extrusionOk="0">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4" name="Google Shape;34;p60"/>
            <p:cNvSpPr/>
            <p:nvPr/>
          </p:nvSpPr>
          <p:spPr>
            <a:xfrm>
              <a:off x="129463" y="5971578"/>
              <a:ext cx="1127125" cy="885825"/>
            </a:xfrm>
            <a:custGeom>
              <a:avLst/>
              <a:gdLst/>
              <a:ahLst/>
              <a:cxnLst/>
              <a:rect l="l" t="t" r="r" b="b"/>
              <a:pathLst>
                <a:path w="1127125" h="885825" extrusionOk="0">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extrusionOk="0">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5" name="Google Shape;35;p60"/>
            <p:cNvPicPr preferRelativeResize="0"/>
            <p:nvPr/>
          </p:nvPicPr>
          <p:blipFill rotWithShape="1">
            <a:blip r:embed="rId3">
              <a:alphaModFix/>
            </a:blip>
            <a:srcRect/>
            <a:stretch/>
          </p:blipFill>
          <p:spPr>
            <a:xfrm>
              <a:off x="7893903" y="6099785"/>
              <a:ext cx="196088" cy="196087"/>
            </a:xfrm>
            <a:prstGeom prst="rect">
              <a:avLst/>
            </a:prstGeom>
            <a:noFill/>
            <a:ln>
              <a:noFill/>
            </a:ln>
          </p:spPr>
        </p:pic>
        <p:sp>
          <p:nvSpPr>
            <p:cNvPr id="36" name="Google Shape;36;p60"/>
            <p:cNvSpPr/>
            <p:nvPr/>
          </p:nvSpPr>
          <p:spPr>
            <a:xfrm>
              <a:off x="7865364" y="6528677"/>
              <a:ext cx="657225" cy="328930"/>
            </a:xfrm>
            <a:custGeom>
              <a:avLst/>
              <a:gdLst/>
              <a:ahLst/>
              <a:cxnLst/>
              <a:rect l="l" t="t" r="r" b="b"/>
              <a:pathLst>
                <a:path w="657225" h="328929" extrusionOk="0">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 name="Google Shape;37;p60"/>
            <p:cNvSpPr/>
            <p:nvPr/>
          </p:nvSpPr>
          <p:spPr>
            <a:xfrm>
              <a:off x="9217532" y="6461680"/>
              <a:ext cx="734695" cy="395605"/>
            </a:xfrm>
            <a:custGeom>
              <a:avLst/>
              <a:gdLst/>
              <a:ahLst/>
              <a:cxnLst/>
              <a:rect l="l" t="t" r="r" b="b"/>
              <a:pathLst>
                <a:path w="734695" h="395604" extrusionOk="0">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8" name="Google Shape;38;p60"/>
            <p:cNvSpPr/>
            <p:nvPr/>
          </p:nvSpPr>
          <p:spPr>
            <a:xfrm>
              <a:off x="10212844" y="6200900"/>
              <a:ext cx="986790" cy="656590"/>
            </a:xfrm>
            <a:custGeom>
              <a:avLst/>
              <a:gdLst/>
              <a:ahLst/>
              <a:cxnLst/>
              <a:rect l="l" t="t" r="r" b="b"/>
              <a:pathLst>
                <a:path w="986790" h="656590" extrusionOk="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 name="Google Shape;39;p60"/>
            <p:cNvSpPr/>
            <p:nvPr/>
          </p:nvSpPr>
          <p:spPr>
            <a:xfrm>
              <a:off x="11469405" y="6180409"/>
              <a:ext cx="615950" cy="615950"/>
            </a:xfrm>
            <a:custGeom>
              <a:avLst/>
              <a:gdLst/>
              <a:ahLst/>
              <a:cxnLst/>
              <a:rect l="l" t="t" r="r" b="b"/>
              <a:pathLst>
                <a:path w="615950" h="615950" extrusionOk="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0" name="Google Shape;40;p60"/>
            <p:cNvSpPr/>
            <p:nvPr/>
          </p:nvSpPr>
          <p:spPr>
            <a:xfrm>
              <a:off x="9216411" y="6041537"/>
              <a:ext cx="297180" cy="297180"/>
            </a:xfrm>
            <a:custGeom>
              <a:avLst/>
              <a:gdLst/>
              <a:ahLst/>
              <a:cxnLst/>
              <a:rect l="l" t="t" r="r" b="b"/>
              <a:pathLst>
                <a:path w="297179" h="297179" extrusionOk="0">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1" name="Google Shape;41;p60"/>
            <p:cNvSpPr/>
            <p:nvPr/>
          </p:nvSpPr>
          <p:spPr>
            <a:xfrm>
              <a:off x="9716972" y="6087973"/>
              <a:ext cx="343535" cy="343535"/>
            </a:xfrm>
            <a:custGeom>
              <a:avLst/>
              <a:gdLst/>
              <a:ahLst/>
              <a:cxnLst/>
              <a:rect l="l" t="t" r="r" b="b"/>
              <a:pathLst>
                <a:path w="343534" h="343535" extrusionOk="0">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2" name="Google Shape;42;p60"/>
            <p:cNvSpPr/>
            <p:nvPr/>
          </p:nvSpPr>
          <p:spPr>
            <a:xfrm>
              <a:off x="8365637" y="5918779"/>
              <a:ext cx="687070" cy="687070"/>
            </a:xfrm>
            <a:custGeom>
              <a:avLst/>
              <a:gdLst/>
              <a:ahLst/>
              <a:cxnLst/>
              <a:rect l="l" t="t" r="r" b="b"/>
              <a:pathLst>
                <a:path w="687070" h="687070" extrusionOk="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3" name="Google Shape;43;p60"/>
            <p:cNvSpPr/>
            <p:nvPr/>
          </p:nvSpPr>
          <p:spPr>
            <a:xfrm>
              <a:off x="7025197" y="6143323"/>
              <a:ext cx="708660" cy="708660"/>
            </a:xfrm>
            <a:custGeom>
              <a:avLst/>
              <a:gdLst/>
              <a:ahLst/>
              <a:cxnLst/>
              <a:rect l="l" t="t" r="r" b="b"/>
              <a:pathLst>
                <a:path w="708659" h="708659" extrusionOk="0">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170"/>
        <p:cNvGrpSpPr/>
        <p:nvPr/>
      </p:nvGrpSpPr>
      <p:grpSpPr>
        <a:xfrm>
          <a:off x="0" y="0"/>
          <a:ext cx="0" cy="0"/>
          <a:chOff x="0" y="0"/>
          <a:chExt cx="0" cy="0"/>
        </a:xfrm>
      </p:grpSpPr>
      <p:sp>
        <p:nvSpPr>
          <p:cNvPr id="171" name="Google Shape;171;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4" name="Google Shape;174;p55"/>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175" name="Google Shape;175;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7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and objects" type="obj">
  <p:cSld name="OBJECT">
    <p:spTree>
      <p:nvGrpSpPr>
        <p:cNvPr id="1" name="Shape 44"/>
        <p:cNvGrpSpPr/>
        <p:nvPr/>
      </p:nvGrpSpPr>
      <p:grpSpPr>
        <a:xfrm>
          <a:off x="0" y="0"/>
          <a:ext cx="0" cy="0"/>
          <a:chOff x="0" y="0"/>
          <a:chExt cx="0" cy="0"/>
        </a:xfrm>
      </p:grpSpPr>
      <p:sp>
        <p:nvSpPr>
          <p:cNvPr id="45" name="Google Shape;45;p61"/>
          <p:cNvSpPr txBox="1">
            <a:spLocks noGrp="1"/>
          </p:cNvSpPr>
          <p:nvPr>
            <p:ph type="title"/>
          </p:nvPr>
        </p:nvSpPr>
        <p:spPr>
          <a:xfrm>
            <a:off x="1787856" y="365125"/>
            <a:ext cx="956594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1"/>
          <p:cNvSpPr txBox="1">
            <a:spLocks noGrp="1"/>
          </p:cNvSpPr>
          <p:nvPr>
            <p:ph type="body" idx="1"/>
          </p:nvPr>
        </p:nvSpPr>
        <p:spPr>
          <a:xfrm>
            <a:off x="1787856" y="1825625"/>
            <a:ext cx="9565943"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47" name="Google Shape;47;p61"/>
          <p:cNvGrpSpPr/>
          <p:nvPr/>
        </p:nvGrpSpPr>
        <p:grpSpPr>
          <a:xfrm>
            <a:off x="0" y="118224"/>
            <a:ext cx="1313073" cy="6650279"/>
            <a:chOff x="0" y="118224"/>
            <a:chExt cx="1313073" cy="6650279"/>
          </a:xfrm>
        </p:grpSpPr>
        <p:pic>
          <p:nvPicPr>
            <p:cNvPr id="48" name="Google Shape;48;p61"/>
            <p:cNvPicPr preferRelativeResize="0"/>
            <p:nvPr/>
          </p:nvPicPr>
          <p:blipFill rotWithShape="1">
            <a:blip r:embed="rId2">
              <a:alphaModFix/>
            </a:blip>
            <a:srcRect/>
            <a:stretch/>
          </p:blipFill>
          <p:spPr>
            <a:xfrm>
              <a:off x="6940" y="2275488"/>
              <a:ext cx="196075" cy="196088"/>
            </a:xfrm>
            <a:prstGeom prst="rect">
              <a:avLst/>
            </a:prstGeom>
            <a:noFill/>
            <a:ln>
              <a:noFill/>
            </a:ln>
          </p:spPr>
        </p:pic>
        <p:sp>
          <p:nvSpPr>
            <p:cNvPr id="49" name="Google Shape;49;p61"/>
            <p:cNvSpPr/>
            <p:nvPr/>
          </p:nvSpPr>
          <p:spPr>
            <a:xfrm>
              <a:off x="435820" y="1842935"/>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0" name="Google Shape;50;p61"/>
            <p:cNvSpPr/>
            <p:nvPr/>
          </p:nvSpPr>
          <p:spPr>
            <a:xfrm>
              <a:off x="0" y="3507418"/>
              <a:ext cx="675005" cy="734695"/>
            </a:xfrm>
            <a:custGeom>
              <a:avLst/>
              <a:gdLst/>
              <a:ahLst/>
              <a:cxnLst/>
              <a:rect l="l" t="t" r="r" b="b"/>
              <a:pathLst>
                <a:path w="675005" h="734695" extrusionOk="0">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1" name="Google Shape;51;p61"/>
            <p:cNvSpPr/>
            <p:nvPr/>
          </p:nvSpPr>
          <p:spPr>
            <a:xfrm>
              <a:off x="0" y="4506305"/>
              <a:ext cx="1028700" cy="1167130"/>
            </a:xfrm>
            <a:custGeom>
              <a:avLst/>
              <a:gdLst/>
              <a:ahLst/>
              <a:cxnLst/>
              <a:rect l="l" t="t" r="r" b="b"/>
              <a:pathLst>
                <a:path w="1028700" h="1167129" extrusionOk="0">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2" name="Google Shape;52;p61"/>
            <p:cNvSpPr/>
            <p:nvPr/>
          </p:nvSpPr>
          <p:spPr>
            <a:xfrm>
              <a:off x="0" y="5923953"/>
              <a:ext cx="816610" cy="844550"/>
            </a:xfrm>
            <a:custGeom>
              <a:avLst/>
              <a:gdLst/>
              <a:ahLst/>
              <a:cxnLst/>
              <a:rect l="l" t="t" r="r" b="b"/>
              <a:pathLst>
                <a:path w="816610" h="844550" extrusionOk="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61"/>
            <p:cNvSpPr/>
            <p:nvPr/>
          </p:nvSpPr>
          <p:spPr>
            <a:xfrm>
              <a:off x="895737" y="5666113"/>
              <a:ext cx="343535" cy="343535"/>
            </a:xfrm>
            <a:custGeom>
              <a:avLst/>
              <a:gdLst/>
              <a:ahLst/>
              <a:cxnLst/>
              <a:rect l="l" t="t" r="r" b="b"/>
              <a:pathLst>
                <a:path w="343534" h="343535" extrusionOk="0">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61"/>
            <p:cNvSpPr/>
            <p:nvPr/>
          </p:nvSpPr>
          <p:spPr>
            <a:xfrm>
              <a:off x="788563" y="3390832"/>
              <a:ext cx="524510" cy="524510"/>
            </a:xfrm>
            <a:custGeom>
              <a:avLst/>
              <a:gdLst/>
              <a:ahLst/>
              <a:cxnLst/>
              <a:rect l="l" t="t" r="r" b="b"/>
              <a:pathLst>
                <a:path w="524510" h="524510" extrusionOk="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61"/>
            <p:cNvSpPr/>
            <p:nvPr/>
          </p:nvSpPr>
          <p:spPr>
            <a:xfrm>
              <a:off x="710570" y="4120818"/>
              <a:ext cx="343535" cy="343535"/>
            </a:xfrm>
            <a:custGeom>
              <a:avLst/>
              <a:gdLst/>
              <a:ahLst/>
              <a:cxnLst/>
              <a:rect l="l" t="t" r="r" b="b"/>
              <a:pathLst>
                <a:path w="343534" h="343535" extrusionOk="0">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6" name="Google Shape;56;p61"/>
            <p:cNvSpPr/>
            <p:nvPr/>
          </p:nvSpPr>
          <p:spPr>
            <a:xfrm>
              <a:off x="0" y="2686642"/>
              <a:ext cx="552450" cy="687070"/>
            </a:xfrm>
            <a:custGeom>
              <a:avLst/>
              <a:gdLst/>
              <a:ahLst/>
              <a:cxnLst/>
              <a:rect l="l" t="t" r="r" b="b"/>
              <a:pathLst>
                <a:path w="552450" h="687070" extrusionOk="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 name="Google Shape;57;p61"/>
            <p:cNvSpPr/>
            <p:nvPr/>
          </p:nvSpPr>
          <p:spPr>
            <a:xfrm>
              <a:off x="632360" y="2956092"/>
              <a:ext cx="341630" cy="341630"/>
            </a:xfrm>
            <a:custGeom>
              <a:avLst/>
              <a:gdLst/>
              <a:ahLst/>
              <a:cxnLst/>
              <a:rect l="l" t="t" r="r" b="b"/>
              <a:pathLst>
                <a:path w="341630" h="341629" extrusionOk="0">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8" name="Google Shape;58;p61"/>
            <p:cNvSpPr/>
            <p:nvPr/>
          </p:nvSpPr>
          <p:spPr>
            <a:xfrm>
              <a:off x="0" y="1551123"/>
              <a:ext cx="382905" cy="520700"/>
            </a:xfrm>
            <a:custGeom>
              <a:avLst/>
              <a:gdLst/>
              <a:ahLst/>
              <a:cxnLst/>
              <a:rect l="l" t="t" r="r" b="b"/>
              <a:pathLst>
                <a:path w="382905" h="520700" extrusionOk="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9" name="Google Shape;59;p61"/>
            <p:cNvSpPr/>
            <p:nvPr/>
          </p:nvSpPr>
          <p:spPr>
            <a:xfrm>
              <a:off x="302763" y="1154378"/>
              <a:ext cx="351155" cy="351155"/>
            </a:xfrm>
            <a:custGeom>
              <a:avLst/>
              <a:gdLst/>
              <a:ahLst/>
              <a:cxnLst/>
              <a:rect l="l" t="t" r="r" b="b"/>
              <a:pathLst>
                <a:path w="351155" h="351155" extrusionOk="0">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 name="Google Shape;60;p61"/>
            <p:cNvSpPr/>
            <p:nvPr/>
          </p:nvSpPr>
          <p:spPr>
            <a:xfrm>
              <a:off x="0" y="118224"/>
              <a:ext cx="956310" cy="1144270"/>
            </a:xfrm>
            <a:custGeom>
              <a:avLst/>
              <a:gdLst/>
              <a:ahLst/>
              <a:cxnLst/>
              <a:rect l="l" t="t" r="r" b="b"/>
              <a:pathLst>
                <a:path w="956310" h="1144270" extrusionOk="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extrusionOk="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and objects2" type="twoObj">
  <p:cSld name="TWO_OBJECTS">
    <p:spTree>
      <p:nvGrpSpPr>
        <p:cNvPr id="1" name="Shape 61"/>
        <p:cNvGrpSpPr/>
        <p:nvPr/>
      </p:nvGrpSpPr>
      <p:grpSpPr>
        <a:xfrm>
          <a:off x="0" y="0"/>
          <a:ext cx="0" cy="0"/>
          <a:chOff x="0" y="0"/>
          <a:chExt cx="0" cy="0"/>
        </a:xfrm>
      </p:grpSpPr>
      <p:sp>
        <p:nvSpPr>
          <p:cNvPr id="62" name="Google Shape;62;p62"/>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64" name="Google Shape;64;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grpSp>
        <p:nvGrpSpPr>
          <p:cNvPr id="65" name="Google Shape;65;p62"/>
          <p:cNvGrpSpPr/>
          <p:nvPr/>
        </p:nvGrpSpPr>
        <p:grpSpPr>
          <a:xfrm rot="-5713666">
            <a:off x="10623557" y="78627"/>
            <a:ext cx="1765287" cy="1591083"/>
            <a:chOff x="65562" y="75628"/>
            <a:chExt cx="1385843" cy="1249083"/>
          </a:xfrm>
        </p:grpSpPr>
        <p:sp>
          <p:nvSpPr>
            <p:cNvPr id="66" name="Google Shape;66;p62"/>
            <p:cNvSpPr/>
            <p:nvPr/>
          </p:nvSpPr>
          <p:spPr>
            <a:xfrm>
              <a:off x="214786" y="235907"/>
              <a:ext cx="657225" cy="657225"/>
            </a:xfrm>
            <a:custGeom>
              <a:avLst/>
              <a:gdLst/>
              <a:ahLst/>
              <a:cxnLst/>
              <a:rect l="l" t="t" r="r" b="b"/>
              <a:pathLst>
                <a:path w="657225" h="657225" extrusionOk="0">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 name="Google Shape;67;p62"/>
            <p:cNvSpPr/>
            <p:nvPr/>
          </p:nvSpPr>
          <p:spPr>
            <a:xfrm>
              <a:off x="922324" y="191725"/>
              <a:ext cx="341630" cy="341630"/>
            </a:xfrm>
            <a:custGeom>
              <a:avLst/>
              <a:gdLst/>
              <a:ahLst/>
              <a:cxnLst/>
              <a:rect l="l" t="t" r="r" b="b"/>
              <a:pathLst>
                <a:path w="341630" h="341630" extrusionOk="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 name="Google Shape;68;p62"/>
            <p:cNvSpPr/>
            <p:nvPr/>
          </p:nvSpPr>
          <p:spPr>
            <a:xfrm>
              <a:off x="835455" y="708761"/>
              <a:ext cx="615950" cy="615950"/>
            </a:xfrm>
            <a:custGeom>
              <a:avLst/>
              <a:gdLst/>
              <a:ahLst/>
              <a:cxnLst/>
              <a:rect l="l" t="t" r="r" b="b"/>
              <a:pathLst>
                <a:path w="615950" h="615950" extrusionOk="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9" name="Google Shape;69;p62"/>
            <p:cNvPicPr preferRelativeResize="0"/>
            <p:nvPr/>
          </p:nvPicPr>
          <p:blipFill rotWithShape="1">
            <a:blip r:embed="rId2">
              <a:alphaModFix/>
            </a:blip>
            <a:srcRect/>
            <a:stretch/>
          </p:blipFill>
          <p:spPr>
            <a:xfrm>
              <a:off x="65562" y="688900"/>
              <a:ext cx="152260" cy="152260"/>
            </a:xfrm>
            <a:prstGeom prst="rect">
              <a:avLst/>
            </a:prstGeom>
            <a:noFill/>
            <a:ln>
              <a:noFill/>
            </a:ln>
          </p:spPr>
        </p:pic>
        <p:sp>
          <p:nvSpPr>
            <p:cNvPr id="70" name="Google Shape;70;p62"/>
            <p:cNvSpPr/>
            <p:nvPr/>
          </p:nvSpPr>
          <p:spPr>
            <a:xfrm>
              <a:off x="416514" y="1005155"/>
              <a:ext cx="297180" cy="297180"/>
            </a:xfrm>
            <a:custGeom>
              <a:avLst/>
              <a:gdLst/>
              <a:ahLst/>
              <a:cxnLst/>
              <a:rect l="l" t="t" r="r" b="b"/>
              <a:pathLst>
                <a:path w="297180" h="297180" extrusionOk="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71" name="Google Shape;71;p62"/>
            <p:cNvPicPr preferRelativeResize="0"/>
            <p:nvPr/>
          </p:nvPicPr>
          <p:blipFill rotWithShape="1">
            <a:blip r:embed="rId3">
              <a:alphaModFix/>
            </a:blip>
            <a:srcRect/>
            <a:stretch/>
          </p:blipFill>
          <p:spPr>
            <a:xfrm>
              <a:off x="118451" y="75628"/>
              <a:ext cx="238142" cy="238142"/>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and objects3">
  <p:cSld name="Text and objects3">
    <p:spTree>
      <p:nvGrpSpPr>
        <p:cNvPr id="1" name="Shape 72"/>
        <p:cNvGrpSpPr/>
        <p:nvPr/>
      </p:nvGrpSpPr>
      <p:grpSpPr>
        <a:xfrm>
          <a:off x="0" y="0"/>
          <a:ext cx="0" cy="0"/>
          <a:chOff x="0" y="0"/>
          <a:chExt cx="0" cy="0"/>
        </a:xfrm>
      </p:grpSpPr>
      <p:sp>
        <p:nvSpPr>
          <p:cNvPr id="73" name="Google Shape;73;p63"/>
          <p:cNvSpPr txBox="1">
            <a:spLocks noGrp="1"/>
          </p:cNvSpPr>
          <p:nvPr>
            <p:ph type="title"/>
          </p:nvPr>
        </p:nvSpPr>
        <p:spPr>
          <a:xfrm>
            <a:off x="838200" y="365125"/>
            <a:ext cx="722762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b="1">
                <a:solidFill>
                  <a:srgbClr val="415E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75" name="Google Shape;75;p63"/>
          <p:cNvPicPr preferRelativeResize="0"/>
          <p:nvPr/>
        </p:nvPicPr>
        <p:blipFill rotWithShape="1">
          <a:blip r:embed="rId2">
            <a:alphaModFix/>
          </a:blip>
          <a:srcRect l="70610" t="10304" r="11371" b="9397"/>
          <a:stretch/>
        </p:blipFill>
        <p:spPr>
          <a:xfrm>
            <a:off x="8303342" y="0"/>
            <a:ext cx="3888658"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6"/>
        <p:cNvGrpSpPr/>
        <p:nvPr/>
      </p:nvGrpSpPr>
      <p:grpSpPr>
        <a:xfrm>
          <a:off x="0" y="0"/>
          <a:ext cx="0" cy="0"/>
          <a:chOff x="0" y="0"/>
          <a:chExt cx="0" cy="0"/>
        </a:xfrm>
      </p:grpSpPr>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79" name="Google Shape;79;p32"/>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0" name="Google Shape;80;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39"/>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40"/>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1"/>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gif"/></Relationships>
</file>

<file path=ppt/slides/_rels/slide9.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15.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a:spLocks noGrp="1"/>
          </p:cNvSpPr>
          <p:nvPr>
            <p:ph type="subTitle" idx="1"/>
          </p:nvPr>
        </p:nvSpPr>
        <p:spPr>
          <a:xfrm>
            <a:off x="5210338" y="4240754"/>
            <a:ext cx="6631373"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800"/>
              <a:buNone/>
            </a:pPr>
            <a:r>
              <a:rPr lang="en-US" sz="3200"/>
              <a:t>SLIDE DECK</a:t>
            </a:r>
            <a:endParaRPr/>
          </a:p>
        </p:txBody>
      </p:sp>
      <p:sp>
        <p:nvSpPr>
          <p:cNvPr id="184" name="Google Shape;184;p10"/>
          <p:cNvSpPr txBox="1">
            <a:spLocks noGrp="1"/>
          </p:cNvSpPr>
          <p:nvPr>
            <p:ph type="ctrTitle"/>
          </p:nvPr>
        </p:nvSpPr>
        <p:spPr>
          <a:xfrm>
            <a:off x="5210175" y="1331913"/>
            <a:ext cx="6630988" cy="275148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The Minimum Standards for Child Protection in Humanitarian Action </a:t>
            </a:r>
            <a:endParaRPr sz="4800" b="0">
              <a:solidFill>
                <a:srgbClr val="A5A5A5"/>
              </a:solidFill>
              <a:latin typeface="Calibri"/>
              <a:ea typeface="Calibri"/>
              <a:cs typeface="Calibri"/>
              <a:sym typeface="Calibri"/>
            </a:endParaRPr>
          </a:p>
          <a:p>
            <a:pPr marL="0" marR="0" lvl="0" indent="0" algn="ctr" rtl="0">
              <a:lnSpc>
                <a:spcPct val="90000"/>
              </a:lnSpc>
              <a:spcBef>
                <a:spcPts val="0"/>
              </a:spcBef>
              <a:spcAft>
                <a:spcPts val="0"/>
              </a:spcAft>
              <a:buSzPts val="4400"/>
              <a:buNone/>
            </a:pPr>
            <a:r>
              <a:rPr lang="en-US" sz="4800" b="0">
                <a:solidFill>
                  <a:srgbClr val="A5A5A5"/>
                </a:solidFill>
                <a:latin typeface="Calibri"/>
                <a:ea typeface="Calibri"/>
                <a:cs typeface="Calibri"/>
                <a:sym typeface="Calibri"/>
              </a:rPr>
              <a:t>CPMS</a:t>
            </a:r>
            <a:endParaRPr sz="4800" b="0">
              <a:solidFill>
                <a:srgbClr val="A5A5A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7"/>
          <p:cNvSpPr txBox="1">
            <a:spLocks noGrp="1"/>
          </p:cNvSpPr>
          <p:nvPr>
            <p:ph type="title"/>
          </p:nvPr>
        </p:nvSpPr>
        <p:spPr>
          <a:xfrm>
            <a:off x="838200" y="5845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rgbClr val="014969"/>
                </a:solidFill>
              </a:rPr>
              <a:t>Aim of the Standards</a:t>
            </a:r>
            <a:br>
              <a:rPr lang="en-US"/>
            </a:br>
            <a:endParaRPr/>
          </a:p>
        </p:txBody>
      </p:sp>
      <p:sp>
        <p:nvSpPr>
          <p:cNvPr id="191" name="Google Shape;191;p7"/>
          <p:cNvSpPr txBox="1">
            <a:spLocks noGrp="1"/>
          </p:cNvSpPr>
          <p:nvPr>
            <p:ph type="body"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marL="228600" lvl="0" indent="-215900" algn="l" rtl="0">
              <a:lnSpc>
                <a:spcPct val="90000"/>
              </a:lnSpc>
              <a:spcBef>
                <a:spcPts val="0"/>
              </a:spcBef>
              <a:spcAft>
                <a:spcPts val="0"/>
              </a:spcAft>
              <a:buSzPts val="2600"/>
              <a:buChar char="●"/>
            </a:pPr>
            <a:r>
              <a:rPr lang="en-US" sz="2600">
                <a:solidFill>
                  <a:schemeClr val="dk2"/>
                </a:solidFill>
              </a:rPr>
              <a:t>Benchmark for CPHA.</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Collaborative, inter-agency tool</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Links with Core Humanitarian Standard</a:t>
            </a:r>
            <a:endParaRPr sz="2600">
              <a:solidFill>
                <a:schemeClr val="dk2"/>
              </a:solidFill>
            </a:endParaRPr>
          </a:p>
          <a:p>
            <a:pPr marL="228600" lvl="0" indent="-215900" algn="l" rtl="0">
              <a:lnSpc>
                <a:spcPct val="90000"/>
              </a:lnSpc>
              <a:spcBef>
                <a:spcPts val="0"/>
              </a:spcBef>
              <a:spcAft>
                <a:spcPts val="0"/>
              </a:spcAft>
              <a:buSzPts val="2600"/>
              <a:buChar char="●"/>
            </a:pPr>
            <a:r>
              <a:rPr lang="en-US" sz="2600">
                <a:solidFill>
                  <a:schemeClr val="dk2"/>
                </a:solidFill>
              </a:rPr>
              <a:t>Contextualisation for local ownership</a:t>
            </a:r>
            <a:endParaRPr sz="2600">
              <a:solidFill>
                <a:schemeClr val="dk2"/>
              </a:solidFill>
            </a:endParaRPr>
          </a:p>
          <a:p>
            <a:pPr marL="0" lvl="0" indent="0" algn="l" rtl="0">
              <a:lnSpc>
                <a:spcPct val="90000"/>
              </a:lnSpc>
              <a:spcBef>
                <a:spcPts val="1000"/>
              </a:spcBef>
              <a:spcAft>
                <a:spcPts val="0"/>
              </a:spcAft>
              <a:buSzPts val="2800"/>
              <a:buNone/>
            </a:pPr>
            <a:endParaRPr sz="2600">
              <a:solidFill>
                <a:schemeClr val="dk2"/>
              </a:solidFill>
            </a:endParaRPr>
          </a:p>
          <a:p>
            <a:pPr marL="228600" lvl="0" indent="-215900" algn="l" rtl="0">
              <a:lnSpc>
                <a:spcPct val="90000"/>
              </a:lnSpc>
              <a:spcBef>
                <a:spcPts val="1000"/>
              </a:spcBef>
              <a:spcAft>
                <a:spcPts val="0"/>
              </a:spcAft>
              <a:buSzPts val="2600"/>
              <a:buChar char="●"/>
            </a:pPr>
            <a:r>
              <a:rPr lang="en-US" sz="2600">
                <a:solidFill>
                  <a:schemeClr val="dk2"/>
                </a:solidFill>
              </a:rPr>
              <a:t>Purpose:</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quality and accountability</a:t>
            </a:r>
            <a:endParaRPr sz="2600">
              <a:solidFill>
                <a:schemeClr val="dk2"/>
              </a:solidFill>
            </a:endParaRPr>
          </a:p>
          <a:p>
            <a:pPr marL="685800" lvl="1" indent="-241300" algn="l" rtl="0">
              <a:lnSpc>
                <a:spcPct val="90000"/>
              </a:lnSpc>
              <a:spcBef>
                <a:spcPts val="0"/>
              </a:spcBef>
              <a:spcAft>
                <a:spcPts val="0"/>
              </a:spcAft>
              <a:buSzPts val="2600"/>
              <a:buChar char="○"/>
            </a:pPr>
            <a:r>
              <a:rPr lang="en-US" sz="2600">
                <a:solidFill>
                  <a:schemeClr val="dk2"/>
                </a:solidFill>
              </a:rPr>
              <a:t>impact for children’s protection and well-being</a:t>
            </a:r>
            <a:endParaRPr sz="2600">
              <a:solidFill>
                <a:schemeClr val="dk2"/>
              </a:solidFill>
            </a:endParaRPr>
          </a:p>
          <a:p>
            <a:pPr marL="228600" lvl="0" indent="-50800" algn="l" rtl="0">
              <a:lnSpc>
                <a:spcPct val="90000"/>
              </a:lnSpc>
              <a:spcBef>
                <a:spcPts val="1000"/>
              </a:spcBef>
              <a:spcAft>
                <a:spcPts val="0"/>
              </a:spcAft>
              <a:buClr>
                <a:schemeClr val="accent1"/>
              </a:buClr>
              <a:buSzPts val="2800"/>
              <a:buNone/>
            </a:pPr>
            <a:endParaRPr>
              <a:solidFill>
                <a:schemeClr val="dk2"/>
              </a:solidFill>
            </a:endParaRPr>
          </a:p>
        </p:txBody>
      </p:sp>
      <p:pic>
        <p:nvPicPr>
          <p:cNvPr id="192" name="Google Shape;192;p7"/>
          <p:cNvPicPr preferRelativeResize="0"/>
          <p:nvPr/>
        </p:nvPicPr>
        <p:blipFill rotWithShape="1">
          <a:blip r:embed="rId3">
            <a:alphaModFix/>
          </a:blip>
          <a:srcRect/>
          <a:stretch/>
        </p:blipFill>
        <p:spPr>
          <a:xfrm>
            <a:off x="10210800" y="0"/>
            <a:ext cx="1981200" cy="1771650"/>
          </a:xfrm>
          <a:prstGeom prst="rect">
            <a:avLst/>
          </a:prstGeom>
          <a:noFill/>
          <a:ln>
            <a:noFill/>
          </a:ln>
        </p:spPr>
      </p:pic>
      <p:pic>
        <p:nvPicPr>
          <p:cNvPr id="193" name="Google Shape;193;p7"/>
          <p:cNvPicPr preferRelativeResize="0"/>
          <p:nvPr/>
        </p:nvPicPr>
        <p:blipFill rotWithShape="1">
          <a:blip r:embed="rId4">
            <a:alphaModFix/>
          </a:blip>
          <a:srcRect/>
          <a:stretch/>
        </p:blipFill>
        <p:spPr>
          <a:xfrm>
            <a:off x="4127088" y="4761996"/>
            <a:ext cx="7057055" cy="879996"/>
          </a:xfrm>
          <a:prstGeom prst="rect">
            <a:avLst/>
          </a:prstGeom>
          <a:noFill/>
          <a:ln>
            <a:noFill/>
          </a:ln>
        </p:spPr>
      </p:pic>
      <p:pic>
        <p:nvPicPr>
          <p:cNvPr id="194" name="Google Shape;194;p7"/>
          <p:cNvPicPr preferRelativeResize="0"/>
          <p:nvPr/>
        </p:nvPicPr>
        <p:blipFill rotWithShape="1">
          <a:blip r:embed="rId5">
            <a:alphaModFix/>
          </a:blip>
          <a:srcRect/>
          <a:stretch/>
        </p:blipFill>
        <p:spPr>
          <a:xfrm>
            <a:off x="838200" y="1891476"/>
            <a:ext cx="2157951" cy="30750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Screen Shot 2019-10-07 at 9.08.18 PM.png"/>
          <p:cNvPicPr preferRelativeResize="0"/>
          <p:nvPr/>
        </p:nvPicPr>
        <p:blipFill rotWithShape="1">
          <a:blip r:embed="rId3">
            <a:alphaModFix/>
          </a:blip>
          <a:srcRect/>
          <a:stretch/>
        </p:blipFill>
        <p:spPr>
          <a:xfrm>
            <a:off x="2179675" y="16050"/>
            <a:ext cx="10012325" cy="6858001"/>
          </a:xfrm>
          <a:prstGeom prst="rect">
            <a:avLst/>
          </a:prstGeom>
          <a:noFill/>
          <a:ln>
            <a:noFill/>
          </a:ln>
        </p:spPr>
      </p:pic>
      <p:sp>
        <p:nvSpPr>
          <p:cNvPr id="201" name="Google Shape;201;p12"/>
          <p:cNvSpPr txBox="1"/>
          <p:nvPr/>
        </p:nvSpPr>
        <p:spPr>
          <a:xfrm rot="-5400000">
            <a:off x="616225" y="2637850"/>
            <a:ext cx="2550000" cy="13854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None/>
            </a:pPr>
            <a:r>
              <a:rPr lang="en-US" sz="4400">
                <a:solidFill>
                  <a:schemeClr val="accent5"/>
                </a:solidFill>
                <a:latin typeface="Helvetica Neue"/>
                <a:ea typeface="Helvetica Neue"/>
                <a:cs typeface="Helvetica Neue"/>
                <a:sym typeface="Helvetica Neue"/>
              </a:rPr>
              <a:t>Overview</a:t>
            </a:r>
            <a:endParaRPr>
              <a:solidFill>
                <a:schemeClr val="accent5"/>
              </a:solidFill>
              <a:latin typeface="Helvetica Neue"/>
              <a:ea typeface="Helvetica Neue"/>
              <a:cs typeface="Helvetica Neue"/>
              <a:sym typeface="Helvetica Neue"/>
            </a:endParaRPr>
          </a:p>
          <a:p>
            <a:pPr marL="0" marR="0" lvl="0" indent="0" algn="l" rtl="0">
              <a:lnSpc>
                <a:spcPct val="100000"/>
              </a:lnSpc>
              <a:spcBef>
                <a:spcPts val="0"/>
              </a:spcBef>
              <a:spcAft>
                <a:spcPts val="0"/>
              </a:spcAft>
              <a:buNone/>
            </a:pPr>
            <a:endParaRPr sz="4000"/>
          </a:p>
        </p:txBody>
      </p:sp>
      <p:sp>
        <p:nvSpPr>
          <p:cNvPr id="202" name="Google Shape;202;p12"/>
          <p:cNvSpPr/>
          <p:nvPr/>
        </p:nvSpPr>
        <p:spPr>
          <a:xfrm>
            <a:off x="9482596" y="1921837"/>
            <a:ext cx="1730100" cy="596400"/>
          </a:xfrm>
          <a:prstGeom prst="rect">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3463b2a37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Working Together</a:t>
            </a:r>
            <a:endParaRPr/>
          </a:p>
        </p:txBody>
      </p:sp>
      <p:sp>
        <p:nvSpPr>
          <p:cNvPr id="209" name="Google Shape;209;g133463b2a37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85000" lnSpcReduction="10000"/>
          </a:bodyPr>
          <a:lstStyle/>
          <a:p>
            <a:pPr marL="457200" lvl="0" indent="-391983" algn="l" rtl="0">
              <a:lnSpc>
                <a:spcPct val="90000"/>
              </a:lnSpc>
              <a:spcBef>
                <a:spcPts val="1000"/>
              </a:spcBef>
              <a:spcAft>
                <a:spcPts val="0"/>
              </a:spcAft>
              <a:buSzPct val="108108"/>
              <a:buChar char="•"/>
            </a:pPr>
            <a:r>
              <a:rPr lang="en-US">
                <a:solidFill>
                  <a:schemeClr val="dk2"/>
                </a:solidFill>
              </a:rPr>
              <a:t>Interconnected needs of children</a:t>
            </a:r>
            <a:endParaRPr>
              <a:solidFill>
                <a:schemeClr val="dk2"/>
              </a:solidFill>
            </a:endParaRPr>
          </a:p>
          <a:p>
            <a:pPr marL="457200" lvl="0" indent="-391983" algn="l" rtl="0">
              <a:lnSpc>
                <a:spcPct val="90000"/>
              </a:lnSpc>
              <a:spcBef>
                <a:spcPts val="1000"/>
              </a:spcBef>
              <a:spcAft>
                <a:spcPts val="0"/>
              </a:spcAft>
              <a:buSzPct val="108108"/>
              <a:buChar char="•"/>
            </a:pPr>
            <a:r>
              <a:rPr lang="en-US">
                <a:solidFill>
                  <a:schemeClr val="dk2"/>
                </a:solidFill>
              </a:rPr>
              <a:t>Collective responsibility = Centrality of Protection</a:t>
            </a:r>
            <a:endParaRPr/>
          </a:p>
          <a:p>
            <a:pPr marL="457200" lvl="0" indent="-391983" algn="l" rtl="0">
              <a:lnSpc>
                <a:spcPct val="90000"/>
              </a:lnSpc>
              <a:spcBef>
                <a:spcPts val="1000"/>
              </a:spcBef>
              <a:spcAft>
                <a:spcPts val="0"/>
              </a:spcAft>
              <a:buSzPct val="108108"/>
              <a:buChar char="•"/>
            </a:pPr>
            <a:r>
              <a:rPr lang="en-US">
                <a:solidFill>
                  <a:schemeClr val="dk2"/>
                </a:solidFill>
              </a:rPr>
              <a:t>Higher-quality impact</a:t>
            </a:r>
            <a:endParaRPr>
              <a:solidFill>
                <a:schemeClr val="dk2"/>
              </a:solidFill>
            </a:endParaRPr>
          </a:p>
          <a:p>
            <a:pPr marL="457200" lvl="0" indent="-228600" algn="l" rtl="0">
              <a:lnSpc>
                <a:spcPct val="90000"/>
              </a:lnSpc>
              <a:spcBef>
                <a:spcPts val="1000"/>
              </a:spcBef>
              <a:spcAft>
                <a:spcPts val="0"/>
              </a:spcAft>
              <a:buSzPct val="108108"/>
              <a:buNone/>
            </a:pPr>
            <a:endParaRPr/>
          </a:p>
        </p:txBody>
      </p:sp>
      <p:pic>
        <p:nvPicPr>
          <p:cNvPr id="210" name="Google Shape;210;g133463b2a37_0_7" descr="Imagen que contiene botella, exterior, firmar, parada&#10;&#10;Descripción generada automáticamente"/>
          <p:cNvPicPr preferRelativeResize="0"/>
          <p:nvPr/>
        </p:nvPicPr>
        <p:blipFill rotWithShape="1">
          <a:blip r:embed="rId3">
            <a:alphaModFix/>
          </a:blip>
          <a:srcRect/>
          <a:stretch/>
        </p:blipFill>
        <p:spPr>
          <a:xfrm>
            <a:off x="1686257" y="5625454"/>
            <a:ext cx="4256793" cy="867421"/>
          </a:xfrm>
          <a:prstGeom prst="rect">
            <a:avLst/>
          </a:prstGeom>
          <a:noFill/>
          <a:ln>
            <a:noFill/>
          </a:ln>
        </p:spPr>
      </p:pic>
      <p:pic>
        <p:nvPicPr>
          <p:cNvPr id="211" name="Google Shape;211;g133463b2a37_0_7" descr="Interfaz de usuario gráfica, Texto, Aplicación, Chat o mensaje de texto&#10;&#10;Descripción generada automáticamente"/>
          <p:cNvPicPr preferRelativeResize="0"/>
          <p:nvPr/>
        </p:nvPicPr>
        <p:blipFill rotWithShape="1">
          <a:blip r:embed="rId4">
            <a:alphaModFix/>
          </a:blip>
          <a:srcRect/>
          <a:stretch/>
        </p:blipFill>
        <p:spPr>
          <a:xfrm>
            <a:off x="6498489" y="3688080"/>
            <a:ext cx="5302718" cy="2804794"/>
          </a:xfrm>
          <a:prstGeom prst="rect">
            <a:avLst/>
          </a:prstGeom>
          <a:noFill/>
          <a:ln>
            <a:noFill/>
          </a:ln>
        </p:spPr>
      </p:pic>
      <p:pic>
        <p:nvPicPr>
          <p:cNvPr id="212" name="Google Shape;212;g133463b2a37_0_7" descr="Imagen de la pantalla de un celular en la mano&#10;&#10;Descripción generada automáticamente con confianza baja"/>
          <p:cNvPicPr preferRelativeResize="0"/>
          <p:nvPr/>
        </p:nvPicPr>
        <p:blipFill rotWithShape="1">
          <a:blip r:embed="rId5">
            <a:alphaModFix/>
          </a:blip>
          <a:srcRect t="13035" r="-50" b="-13075"/>
          <a:stretch/>
        </p:blipFill>
        <p:spPr>
          <a:xfrm>
            <a:off x="6498489" y="2202686"/>
            <a:ext cx="2757600" cy="1550343"/>
          </a:xfrm>
          <a:prstGeom prst="rect">
            <a:avLst/>
          </a:prstGeom>
          <a:noFill/>
          <a:ln>
            <a:noFill/>
          </a:ln>
        </p:spPr>
      </p:pic>
      <p:pic>
        <p:nvPicPr>
          <p:cNvPr id="213" name="Google Shape;213;g133463b2a37_0_7" descr="Persona con playera verde&#10;&#10;Descripción generada automáticamente con confianza baja"/>
          <p:cNvPicPr preferRelativeResize="0"/>
          <p:nvPr/>
        </p:nvPicPr>
        <p:blipFill rotWithShape="1">
          <a:blip r:embed="rId6">
            <a:alphaModFix/>
          </a:blip>
          <a:srcRect t="3830" b="2060"/>
          <a:stretch/>
        </p:blipFill>
        <p:spPr>
          <a:xfrm>
            <a:off x="6496578" y="237146"/>
            <a:ext cx="2759510" cy="1836001"/>
          </a:xfrm>
          <a:prstGeom prst="rect">
            <a:avLst/>
          </a:prstGeom>
          <a:noFill/>
          <a:ln>
            <a:noFill/>
          </a:ln>
        </p:spPr>
      </p:pic>
      <p:pic>
        <p:nvPicPr>
          <p:cNvPr id="214" name="Google Shape;214;g133463b2a37_0_7" descr="Imagen que contiene persona, murciélago, sostener, béisbol&#10;&#10;Descripción generada automáticamente"/>
          <p:cNvPicPr preferRelativeResize="0"/>
          <p:nvPr/>
        </p:nvPicPr>
        <p:blipFill rotWithShape="1">
          <a:blip r:embed="rId7">
            <a:alphaModFix/>
          </a:blip>
          <a:srcRect l="-3768" r="5129"/>
          <a:stretch/>
        </p:blipFill>
        <p:spPr>
          <a:xfrm>
            <a:off x="9281209" y="237146"/>
            <a:ext cx="2519997" cy="33117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3"/>
                                        </p:tgtEl>
                                        <p:attrNameLst>
                                          <p:attrName>style.visibility</p:attrName>
                                        </p:attrNameLst>
                                      </p:cBhvr>
                                      <p:to>
                                        <p:strVal val="visible"/>
                                      </p:to>
                                    </p:set>
                                    <p:anim calcmode="lin" valueType="num">
                                      <p:cBhvr additive="base">
                                        <p:cTn id="23" dur="500"/>
                                        <p:tgtEl>
                                          <p:spTgt spid="213"/>
                                        </p:tgtEl>
                                        <p:attrNameLst>
                                          <p:attrName>ppt_y</p:attrName>
                                        </p:attrNameLst>
                                      </p:cBhvr>
                                      <p:tavLst>
                                        <p:tav tm="0">
                                          <p:val>
                                            <p:strVal val="#ppt_y+1"/>
                                          </p:val>
                                        </p:tav>
                                        <p:tav tm="100000">
                                          <p:val>
                                            <p:strVal val="#ppt_y"/>
                                          </p:val>
                                        </p:tav>
                                      </p:tavLst>
                                    </p:anim>
                                  </p:childTnLst>
                                </p:cTn>
                              </p:par>
                              <p:par>
                                <p:cTn id="24" presetID="1" presetClass="entr" presetSubtype="0"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212"/>
                                        </p:tgtEl>
                                        <p:attrNameLst>
                                          <p:attrName>style.visibility</p:attrName>
                                        </p:attrNameLst>
                                      </p:cBhvr>
                                      <p:to>
                                        <p:strVal val="visible"/>
                                      </p:to>
                                    </p:set>
                                    <p:anim calcmode="lin" valueType="num">
                                      <p:cBhvr additive="base">
                                        <p:cTn id="28" dur="500"/>
                                        <p:tgtEl>
                                          <p:spTgt spid="2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11"/>
                                        </p:tgtEl>
                                        <p:attrNameLst>
                                          <p:attrName>style.visibility</p:attrName>
                                        </p:attrNameLst>
                                      </p:cBhvr>
                                      <p:to>
                                        <p:strVal val="visible"/>
                                      </p:to>
                                    </p:set>
                                    <p:anim calcmode="lin" valueType="num">
                                      <p:cBhvr additive="base">
                                        <p:cTn id="33" dur="500"/>
                                        <p:tgtEl>
                                          <p:spTgt spid="2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1"/>
          <p:cNvSpPr txBox="1">
            <a:spLocks noGrp="1"/>
          </p:cNvSpPr>
          <p:nvPr>
            <p:ph type="title"/>
          </p:nvPr>
        </p:nvSpPr>
        <p:spPr>
          <a:xfrm>
            <a:off x="838200" y="365125"/>
            <a:ext cx="93566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a:t>An introduction to Standard 22</a:t>
            </a:r>
            <a:endParaRPr/>
          </a:p>
        </p:txBody>
      </p:sp>
      <p:sp>
        <p:nvSpPr>
          <p:cNvPr id="221" name="Google Shape;221;p11"/>
          <p:cNvSpPr txBox="1"/>
          <p:nvPr/>
        </p:nvSpPr>
        <p:spPr>
          <a:xfrm>
            <a:off x="901945" y="1544107"/>
            <a:ext cx="10388109" cy="4351338"/>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Interconnected needs of children</a:t>
            </a:r>
            <a:endParaRPr sz="2800" b="0" i="0" u="none" strike="noStrike" cap="none">
              <a:solidFill>
                <a:schemeClr val="dk2"/>
              </a:solidFill>
              <a:latin typeface="Helvetica Neue"/>
              <a:ea typeface="Helvetica Neue"/>
              <a:cs typeface="Helvetica Neue"/>
              <a:sym typeface="Helvetica Neue"/>
            </a:endParaRPr>
          </a:p>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Collective responsibility = Centrality of Protection</a:t>
            </a:r>
            <a:endParaRPr/>
          </a:p>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Higher-quality impact</a:t>
            </a:r>
            <a:endParaRPr sz="2800" b="0" i="0" u="none" strike="noStrike" cap="none">
              <a:solidFill>
                <a:schemeClr val="dk2"/>
              </a:solidFill>
              <a:latin typeface="Helvetica Neue"/>
              <a:ea typeface="Helvetica Neue"/>
              <a:cs typeface="Helvetica Neue"/>
              <a:sym typeface="Helvetica Neue"/>
            </a:endParaRPr>
          </a:p>
          <a:p>
            <a:pPr marL="457200" marR="0" lvl="0" indent="-228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a:p>
            <a:pPr marL="342900" marR="0" lvl="0" indent="-342900" algn="l" rtl="0">
              <a:lnSpc>
                <a:spcPct val="90000"/>
              </a:lnSpc>
              <a:spcBef>
                <a:spcPts val="0"/>
              </a:spcBef>
              <a:spcAft>
                <a:spcPts val="0"/>
              </a:spcAft>
              <a:buClr>
                <a:schemeClr val="accent3"/>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Significant protective impact on children</a:t>
            </a:r>
            <a:endParaRPr/>
          </a:p>
          <a:p>
            <a:pPr marL="342900" marR="0" lvl="0" indent="-342900" algn="l" rtl="0">
              <a:lnSpc>
                <a:spcPct val="90000"/>
              </a:lnSpc>
              <a:spcBef>
                <a:spcPts val="0"/>
              </a:spcBef>
              <a:spcAft>
                <a:spcPts val="0"/>
              </a:spcAft>
              <a:buClr>
                <a:schemeClr val="accent3"/>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Integration = no increased risks and no harm caused to children</a:t>
            </a:r>
            <a:endParaRPr/>
          </a:p>
          <a:p>
            <a:pPr marL="342900" marR="0" lvl="0" indent="-342900" algn="l" rtl="0">
              <a:lnSpc>
                <a:spcPct val="90000"/>
              </a:lnSpc>
              <a:spcBef>
                <a:spcPts val="0"/>
              </a:spcBef>
              <a:spcAft>
                <a:spcPts val="0"/>
              </a:spcAft>
              <a:buClr>
                <a:schemeClr val="accent3"/>
              </a:buClr>
              <a:buSzPts val="2800"/>
              <a:buFont typeface="Arial"/>
              <a:buChar char="•"/>
            </a:pPr>
            <a:r>
              <a:rPr lang="en-US" sz="2800" b="0" i="0" u="none" strike="noStrike" cap="none">
                <a:solidFill>
                  <a:schemeClr val="dk2"/>
                </a:solidFill>
                <a:latin typeface="Helvetica Neue"/>
                <a:ea typeface="Helvetica Neue"/>
                <a:cs typeface="Helvetica Neue"/>
                <a:sym typeface="Helvetica Neue"/>
              </a:rPr>
              <a:t>Contextualised, gendered and/or cultural considerations</a:t>
            </a:r>
            <a:endParaRPr sz="2800" b="0" i="0" u="none" strike="noStrike" cap="none">
              <a:solidFill>
                <a:schemeClr val="dk2"/>
              </a:solidFill>
              <a:latin typeface="Helvetica Neue"/>
              <a:ea typeface="Helvetica Neue"/>
              <a:cs typeface="Helvetica Neue"/>
              <a:sym typeface="Helvetica Neue"/>
            </a:endParaRPr>
          </a:p>
          <a:p>
            <a:pPr marL="457200" marR="0" lvl="0" indent="-228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a:p>
            <a:pPr marL="457200" marR="0" lvl="0" indent="-228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grpSp>
        <p:nvGrpSpPr>
          <p:cNvPr id="222" name="Google Shape;222;p11"/>
          <p:cNvGrpSpPr/>
          <p:nvPr/>
        </p:nvGrpSpPr>
        <p:grpSpPr>
          <a:xfrm rot="1415781">
            <a:off x="11045341" y="5540250"/>
            <a:ext cx="979340" cy="1040548"/>
            <a:chOff x="10883591" y="5571442"/>
            <a:chExt cx="979340" cy="1040548"/>
          </a:xfrm>
        </p:grpSpPr>
        <p:pic>
          <p:nvPicPr>
            <p:cNvPr id="223" name="Google Shape;223;p11"/>
            <p:cNvPicPr preferRelativeResize="0"/>
            <p:nvPr/>
          </p:nvPicPr>
          <p:blipFill rotWithShape="1">
            <a:blip r:embed="rId3">
              <a:alphaModFix/>
            </a:blip>
            <a:srcRect/>
            <a:stretch/>
          </p:blipFill>
          <p:spPr>
            <a:xfrm>
              <a:off x="10883591" y="5571442"/>
              <a:ext cx="979340" cy="1040548"/>
            </a:xfrm>
            <a:prstGeom prst="rect">
              <a:avLst/>
            </a:prstGeom>
            <a:noFill/>
            <a:ln>
              <a:noFill/>
            </a:ln>
          </p:spPr>
        </p:pic>
        <p:pic>
          <p:nvPicPr>
            <p:cNvPr id="224" name="Google Shape;224;p11" descr="Point d’interrogation"/>
            <p:cNvPicPr preferRelativeResize="0"/>
            <p:nvPr/>
          </p:nvPicPr>
          <p:blipFill rotWithShape="1">
            <a:blip r:embed="rId4">
              <a:alphaModFix/>
            </a:blip>
            <a:srcRect/>
            <a:stretch/>
          </p:blipFill>
          <p:spPr>
            <a:xfrm>
              <a:off x="11005748" y="5727562"/>
              <a:ext cx="735026" cy="735026"/>
            </a:xfrm>
            <a:prstGeom prst="rect">
              <a:avLst/>
            </a:prstGeom>
            <a:noFill/>
            <a:ln>
              <a:noFill/>
            </a:ln>
          </p:spPr>
        </p:pic>
      </p:grpSp>
      <p:sp>
        <p:nvSpPr>
          <p:cNvPr id="225" name="Google Shape;225;p11"/>
          <p:cNvSpPr txBox="1"/>
          <p:nvPr/>
        </p:nvSpPr>
        <p:spPr>
          <a:xfrm>
            <a:off x="6641464" y="5460359"/>
            <a:ext cx="4322432" cy="120032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In the absence of formal jobs, what types of livelihood may children do? </a:t>
            </a:r>
            <a:endParaRPr/>
          </a:p>
        </p:txBody>
      </p:sp>
      <p:pic>
        <p:nvPicPr>
          <p:cNvPr id="226" name="Google Shape;226;p11"/>
          <p:cNvPicPr preferRelativeResize="0"/>
          <p:nvPr/>
        </p:nvPicPr>
        <p:blipFill rotWithShape="1">
          <a:blip r:embed="rId5">
            <a:alphaModFix/>
          </a:blip>
          <a:srcRect/>
          <a:stretch/>
        </p:blipFill>
        <p:spPr>
          <a:xfrm>
            <a:off x="8823159" y="1226543"/>
            <a:ext cx="1563802" cy="928290"/>
          </a:xfrm>
          <a:prstGeom prst="rect">
            <a:avLst/>
          </a:prstGeom>
          <a:noFill/>
          <a:ln>
            <a:noFill/>
          </a:ln>
        </p:spPr>
      </p:pic>
      <p:pic>
        <p:nvPicPr>
          <p:cNvPr id="227" name="Google Shape;227;p11"/>
          <p:cNvPicPr preferRelativeResize="0"/>
          <p:nvPr/>
        </p:nvPicPr>
        <p:blipFill rotWithShape="1">
          <a:blip r:embed="rId6">
            <a:alphaModFix/>
          </a:blip>
          <a:srcRect t="24220"/>
          <a:stretch/>
        </p:blipFill>
        <p:spPr>
          <a:xfrm>
            <a:off x="3670541" y="5435630"/>
            <a:ext cx="1313978" cy="1026368"/>
          </a:xfrm>
          <a:prstGeom prst="rect">
            <a:avLst/>
          </a:prstGeom>
          <a:noFill/>
          <a:ln>
            <a:noFill/>
          </a:ln>
        </p:spPr>
      </p:pic>
      <p:pic>
        <p:nvPicPr>
          <p:cNvPr id="228" name="Google Shape;228;p11"/>
          <p:cNvPicPr preferRelativeResize="0"/>
          <p:nvPr/>
        </p:nvPicPr>
        <p:blipFill rotWithShape="1">
          <a:blip r:embed="rId7">
            <a:alphaModFix/>
          </a:blip>
          <a:srcRect/>
          <a:stretch/>
        </p:blipFill>
        <p:spPr>
          <a:xfrm>
            <a:off x="0" y="5524051"/>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
          <p:cNvSpPr txBox="1">
            <a:spLocks noGrp="1"/>
          </p:cNvSpPr>
          <p:nvPr>
            <p:ph type="body" idx="1"/>
          </p:nvPr>
        </p:nvSpPr>
        <p:spPr>
          <a:xfrm>
            <a:off x="1187693" y="1374336"/>
            <a:ext cx="4727608" cy="3381667"/>
          </a:xfrm>
          <a:prstGeom prst="rect">
            <a:avLst/>
          </a:prstGeom>
          <a:noFill/>
          <a:ln>
            <a:noFill/>
          </a:ln>
        </p:spPr>
        <p:txBody>
          <a:bodyPr spcFirstLastPara="1" wrap="square" lIns="91425" tIns="45700" rIns="91425" bIns="45700" anchor="t" anchorCtr="0">
            <a:normAutofit/>
          </a:bodyPr>
          <a:lstStyle/>
          <a:p>
            <a:pPr marL="50800" lvl="0" indent="0" algn="ctr" rtl="0">
              <a:lnSpc>
                <a:spcPct val="90000"/>
              </a:lnSpc>
              <a:spcBef>
                <a:spcPts val="1000"/>
              </a:spcBef>
              <a:spcAft>
                <a:spcPts val="0"/>
              </a:spcAft>
              <a:buSzPts val="2800"/>
              <a:buNone/>
            </a:pPr>
            <a:r>
              <a:rPr lang="en-US" sz="2400">
                <a:solidFill>
                  <a:schemeClr val="dk2"/>
                </a:solidFill>
              </a:rPr>
              <a:t>“</a:t>
            </a:r>
            <a:r>
              <a:rPr lang="en-US" sz="2400"/>
              <a:t>Caregivers and working-age children have access to adequate support to strengthen their livelihoods.”</a:t>
            </a:r>
            <a:endParaRPr sz="2400">
              <a:solidFill>
                <a:schemeClr val="dk2"/>
              </a:solidFill>
            </a:endParaRPr>
          </a:p>
        </p:txBody>
      </p:sp>
      <p:sp>
        <p:nvSpPr>
          <p:cNvPr id="235" name="Google Shape;235;p6"/>
          <p:cNvSpPr txBox="1">
            <a:spLocks noGrp="1"/>
          </p:cNvSpPr>
          <p:nvPr>
            <p:ph type="body" idx="2"/>
          </p:nvPr>
        </p:nvSpPr>
        <p:spPr>
          <a:xfrm>
            <a:off x="6107335" y="2594572"/>
            <a:ext cx="5679610" cy="4330656"/>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Identification, analysis, monitoring of and response</a:t>
            </a:r>
            <a:endParaRPr/>
          </a:p>
          <a:p>
            <a:pPr marL="457200" lvl="0" indent="-406400" algn="l" rtl="0">
              <a:lnSpc>
                <a:spcPct val="90000"/>
              </a:lnSpc>
              <a:spcBef>
                <a:spcPts val="1000"/>
              </a:spcBef>
              <a:spcAft>
                <a:spcPts val="0"/>
              </a:spcAft>
              <a:buSzPts val="2800"/>
              <a:buChar char="•"/>
            </a:pPr>
            <a:r>
              <a:rPr lang="en-US"/>
              <a:t>Gender or cultural norms analysis</a:t>
            </a:r>
            <a:endParaRPr/>
          </a:p>
          <a:p>
            <a:pPr marL="457200" lvl="0" indent="-406400" algn="l" rtl="0">
              <a:lnSpc>
                <a:spcPct val="90000"/>
              </a:lnSpc>
              <a:spcBef>
                <a:spcPts val="1000"/>
              </a:spcBef>
              <a:spcAft>
                <a:spcPts val="0"/>
              </a:spcAft>
              <a:buSzPts val="2800"/>
              <a:buChar char="•"/>
            </a:pPr>
            <a:r>
              <a:rPr lang="en-US"/>
              <a:t>Child protection focal points within livelihoods teams</a:t>
            </a:r>
            <a:endParaRPr/>
          </a:p>
          <a:p>
            <a:pPr marL="457200" lvl="0" indent="-228600" algn="l" rtl="0">
              <a:lnSpc>
                <a:spcPct val="90000"/>
              </a:lnSpc>
              <a:spcBef>
                <a:spcPts val="1000"/>
              </a:spcBef>
              <a:spcAft>
                <a:spcPts val="0"/>
              </a:spcAft>
              <a:buSzPts val="2800"/>
              <a:buNone/>
            </a:pPr>
            <a:endParaRPr/>
          </a:p>
        </p:txBody>
      </p:sp>
      <p:sp>
        <p:nvSpPr>
          <p:cNvPr id="236" name="Google Shape;236;p6"/>
          <p:cNvSpPr txBox="1">
            <a:spLocks noGrp="1"/>
          </p:cNvSpPr>
          <p:nvPr>
            <p:ph type="title"/>
          </p:nvPr>
        </p:nvSpPr>
        <p:spPr>
          <a:xfrm>
            <a:off x="6372148" y="1269009"/>
            <a:ext cx="54034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Prevention Actions</a:t>
            </a:r>
            <a:endParaRPr sz="3200"/>
          </a:p>
        </p:txBody>
      </p:sp>
      <p:grpSp>
        <p:nvGrpSpPr>
          <p:cNvPr id="237" name="Google Shape;237;p6"/>
          <p:cNvGrpSpPr/>
          <p:nvPr/>
        </p:nvGrpSpPr>
        <p:grpSpPr>
          <a:xfrm rot="-2019763">
            <a:off x="339530" y="5579744"/>
            <a:ext cx="979340" cy="1040548"/>
            <a:chOff x="10883591" y="5571442"/>
            <a:chExt cx="979340" cy="1040548"/>
          </a:xfrm>
        </p:grpSpPr>
        <p:pic>
          <p:nvPicPr>
            <p:cNvPr id="238" name="Google Shape;238;p6"/>
            <p:cNvPicPr preferRelativeResize="0"/>
            <p:nvPr/>
          </p:nvPicPr>
          <p:blipFill rotWithShape="1">
            <a:blip r:embed="rId3">
              <a:alphaModFix/>
            </a:blip>
            <a:srcRect/>
            <a:stretch/>
          </p:blipFill>
          <p:spPr>
            <a:xfrm>
              <a:off x="10883591" y="5571442"/>
              <a:ext cx="979340" cy="1040548"/>
            </a:xfrm>
            <a:prstGeom prst="rect">
              <a:avLst/>
            </a:prstGeom>
            <a:noFill/>
            <a:ln>
              <a:noFill/>
            </a:ln>
          </p:spPr>
        </p:pic>
        <p:pic>
          <p:nvPicPr>
            <p:cNvPr id="239" name="Google Shape;239;p6" descr="Point d’interrogation"/>
            <p:cNvPicPr preferRelativeResize="0"/>
            <p:nvPr/>
          </p:nvPicPr>
          <p:blipFill rotWithShape="1">
            <a:blip r:embed="rId4">
              <a:alphaModFix/>
            </a:blip>
            <a:srcRect/>
            <a:stretch/>
          </p:blipFill>
          <p:spPr>
            <a:xfrm>
              <a:off x="11005748" y="5727562"/>
              <a:ext cx="735026" cy="735026"/>
            </a:xfrm>
            <a:prstGeom prst="rect">
              <a:avLst/>
            </a:prstGeom>
            <a:noFill/>
            <a:ln>
              <a:noFill/>
            </a:ln>
          </p:spPr>
        </p:pic>
      </p:grpSp>
      <p:sp>
        <p:nvSpPr>
          <p:cNvPr id="240" name="Google Shape;240;p6"/>
          <p:cNvSpPr txBox="1"/>
          <p:nvPr/>
        </p:nvSpPr>
        <p:spPr>
          <a:xfrm>
            <a:off x="1340663" y="5412086"/>
            <a:ext cx="47553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Can you think of practical topics </a:t>
            </a:r>
            <a:r>
              <a:rPr lang="en-US" sz="2400"/>
              <a:t>to strengthen </a:t>
            </a:r>
            <a:r>
              <a:rPr lang="en-US" sz="2400" b="0" i="0" u="none" strike="noStrike" cap="none">
                <a:solidFill>
                  <a:srgbClr val="000000"/>
                </a:solidFill>
                <a:latin typeface="Arial"/>
                <a:ea typeface="Arial"/>
                <a:cs typeface="Arial"/>
                <a:sym typeface="Arial"/>
              </a:rPr>
              <a:t>livelihood staff</a:t>
            </a:r>
            <a:r>
              <a:rPr lang="en-US" sz="2400"/>
              <a:t>’s capacity to protect children</a:t>
            </a:r>
            <a:r>
              <a:rPr lang="en-US" sz="2400" b="0" i="0" u="none" strike="noStrike" cap="none">
                <a:solidFill>
                  <a:srgbClr val="000000"/>
                </a:solidFill>
                <a:latin typeface="Arial"/>
                <a:ea typeface="Arial"/>
                <a:cs typeface="Arial"/>
                <a:sym typeface="Arial"/>
              </a:rPr>
              <a:t>? </a:t>
            </a:r>
            <a:endParaRPr/>
          </a:p>
        </p:txBody>
      </p:sp>
      <p:pic>
        <p:nvPicPr>
          <p:cNvPr id="241" name="Google Shape;241;p6"/>
          <p:cNvPicPr preferRelativeResize="0"/>
          <p:nvPr/>
        </p:nvPicPr>
        <p:blipFill rotWithShape="1">
          <a:blip r:embed="rId5">
            <a:alphaModFix/>
          </a:blip>
          <a:srcRect/>
          <a:stretch/>
        </p:blipFill>
        <p:spPr>
          <a:xfrm>
            <a:off x="7529281" y="433701"/>
            <a:ext cx="2082907" cy="1178971"/>
          </a:xfrm>
          <a:prstGeom prst="rect">
            <a:avLst/>
          </a:prstGeom>
          <a:noFill/>
          <a:ln>
            <a:noFill/>
          </a:ln>
        </p:spPr>
      </p:pic>
      <p:pic>
        <p:nvPicPr>
          <p:cNvPr id="242" name="Google Shape;242;p6"/>
          <p:cNvPicPr preferRelativeResize="0"/>
          <p:nvPr/>
        </p:nvPicPr>
        <p:blipFill rotWithShape="1">
          <a:blip r:embed="rId6">
            <a:alphaModFix/>
          </a:blip>
          <a:srcRect/>
          <a:stretch/>
        </p:blipFill>
        <p:spPr>
          <a:xfrm>
            <a:off x="2300031" y="598468"/>
            <a:ext cx="1981302" cy="558829"/>
          </a:xfrm>
          <a:prstGeom prst="rect">
            <a:avLst/>
          </a:prstGeom>
          <a:noFill/>
          <a:ln>
            <a:noFill/>
          </a:ln>
        </p:spPr>
      </p:pic>
      <p:pic>
        <p:nvPicPr>
          <p:cNvPr id="243" name="Google Shape;243;p6"/>
          <p:cNvPicPr preferRelativeResize="0"/>
          <p:nvPr/>
        </p:nvPicPr>
        <p:blipFill rotWithShape="1">
          <a:blip r:embed="rId7">
            <a:alphaModFix/>
          </a:blip>
          <a:srcRect/>
          <a:stretch/>
        </p:blipFill>
        <p:spPr>
          <a:xfrm>
            <a:off x="2573087" y="3124577"/>
            <a:ext cx="1435175" cy="197192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44" name="Google Shape;244;p6"/>
          <p:cNvPicPr preferRelativeResize="0"/>
          <p:nvPr/>
        </p:nvPicPr>
        <p:blipFill rotWithShape="1">
          <a:blip r:embed="rId8">
            <a:alphaModFix/>
          </a:blip>
          <a:srcRect/>
          <a:stretch/>
        </p:blipFill>
        <p:spPr>
          <a:xfrm>
            <a:off x="10596800" y="5515726"/>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SzPts val="2800"/>
              <a:buChar char="•"/>
            </a:pPr>
            <a:r>
              <a:rPr lang="en-US"/>
              <a:t>Cash and voucher assistance</a:t>
            </a:r>
            <a:endParaRPr/>
          </a:p>
          <a:p>
            <a:pPr marL="457200" lvl="0" indent="-406400" algn="l" rtl="0">
              <a:lnSpc>
                <a:spcPct val="90000"/>
              </a:lnSpc>
              <a:spcBef>
                <a:spcPts val="1000"/>
              </a:spcBef>
              <a:spcAft>
                <a:spcPts val="0"/>
              </a:spcAft>
              <a:buSzPts val="2800"/>
              <a:buChar char="•"/>
            </a:pPr>
            <a:r>
              <a:rPr lang="en-US"/>
              <a:t>Response interventions </a:t>
            </a:r>
            <a:endParaRPr/>
          </a:p>
          <a:p>
            <a:pPr marL="457200" lvl="0" indent="-406400" algn="l" rtl="0">
              <a:lnSpc>
                <a:spcPct val="90000"/>
              </a:lnSpc>
              <a:spcBef>
                <a:spcPts val="1000"/>
              </a:spcBef>
              <a:spcAft>
                <a:spcPts val="0"/>
              </a:spcAft>
              <a:buSzPts val="2800"/>
              <a:buChar char="•"/>
            </a:pPr>
            <a:r>
              <a:rPr lang="en-US"/>
              <a:t>Participation</a:t>
            </a:r>
            <a:endParaRPr/>
          </a:p>
          <a:p>
            <a:pPr marL="457200" lvl="0" indent="-406400" algn="l" rtl="0">
              <a:lnSpc>
                <a:spcPct val="90000"/>
              </a:lnSpc>
              <a:spcBef>
                <a:spcPts val="1000"/>
              </a:spcBef>
              <a:spcAft>
                <a:spcPts val="0"/>
              </a:spcAft>
              <a:buSzPts val="2800"/>
              <a:buChar char="•"/>
            </a:pPr>
            <a:r>
              <a:rPr lang="en-US"/>
              <a:t>Feedback and reporting mechanisms; data protection protocols &amp; referrals</a:t>
            </a:r>
            <a:endParaRPr/>
          </a:p>
          <a:p>
            <a:pPr marL="457200" lvl="0" indent="-228600" algn="l" rtl="0">
              <a:lnSpc>
                <a:spcPct val="90000"/>
              </a:lnSpc>
              <a:spcBef>
                <a:spcPts val="1000"/>
              </a:spcBef>
              <a:spcAft>
                <a:spcPts val="0"/>
              </a:spcAft>
              <a:buSzPts val="2800"/>
              <a:buNone/>
            </a:pPr>
            <a:endParaRPr/>
          </a:p>
        </p:txBody>
      </p:sp>
      <p:sp>
        <p:nvSpPr>
          <p:cNvPr id="251" name="Google Shape;251;p57"/>
          <p:cNvSpPr txBox="1">
            <a:spLocks noGrp="1"/>
          </p:cNvSpPr>
          <p:nvPr>
            <p:ph type="title"/>
          </p:nvPr>
        </p:nvSpPr>
        <p:spPr>
          <a:xfrm>
            <a:off x="838200" y="365125"/>
            <a:ext cx="935672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3200"/>
              <a:t>Joint Response Actions</a:t>
            </a:r>
            <a:endParaRPr sz="3200"/>
          </a:p>
        </p:txBody>
      </p:sp>
      <p:sp>
        <p:nvSpPr>
          <p:cNvPr id="252" name="Google Shape;252;p57"/>
          <p:cNvSpPr txBox="1"/>
          <p:nvPr/>
        </p:nvSpPr>
        <p:spPr>
          <a:xfrm>
            <a:off x="6988845" y="3134897"/>
            <a:ext cx="5181600" cy="4351338"/>
          </a:xfrm>
          <a:prstGeom prst="rect">
            <a:avLst/>
          </a:prstGeom>
          <a:noFill/>
          <a:ln>
            <a:noFill/>
          </a:ln>
        </p:spPr>
        <p:txBody>
          <a:bodyPr spcFirstLastPara="1" wrap="square" lIns="91425" tIns="45700" rIns="91425" bIns="45700" anchor="t" anchorCtr="0">
            <a:normAutofit/>
          </a:bodyPr>
          <a:lstStyle/>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Helvetica Neue"/>
                <a:ea typeface="Helvetica Neue"/>
                <a:cs typeface="Helvetica Neue"/>
                <a:sym typeface="Helvetica Neue"/>
              </a:rPr>
              <a:t>Impact</a:t>
            </a:r>
            <a:endParaRPr/>
          </a:p>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Helvetica Neue"/>
                <a:ea typeface="Helvetica Neue"/>
                <a:cs typeface="Helvetica Neue"/>
                <a:sym typeface="Helvetica Neue"/>
              </a:rPr>
              <a:t>Do no harm</a:t>
            </a:r>
            <a:endParaRPr sz="2800" b="0" i="0" u="none" strike="noStrike" cap="none">
              <a:solidFill>
                <a:schemeClr val="dk1"/>
              </a:solidFill>
              <a:latin typeface="Helvetica Neue"/>
              <a:ea typeface="Helvetica Neue"/>
              <a:cs typeface="Helvetica Neue"/>
              <a:sym typeface="Helvetica Neue"/>
            </a:endParaRPr>
          </a:p>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Helvetica Neue"/>
                <a:ea typeface="Helvetica Neue"/>
                <a:cs typeface="Helvetica Neue"/>
                <a:sym typeface="Helvetica Neue"/>
              </a:rPr>
              <a:t>Gender-, age- and disability-related needs</a:t>
            </a:r>
            <a:endParaRPr/>
          </a:p>
          <a:p>
            <a:pPr marL="457200" marR="0" lvl="0" indent="-406400" algn="l" rtl="0">
              <a:lnSpc>
                <a:spcPct val="90000"/>
              </a:lnSpc>
              <a:spcBef>
                <a:spcPts val="1000"/>
              </a:spcBef>
              <a:spcAft>
                <a:spcPts val="0"/>
              </a:spcAft>
              <a:buClr>
                <a:schemeClr val="dk1"/>
              </a:buClr>
              <a:buSzPts val="2800"/>
              <a:buFont typeface="Arial"/>
              <a:buChar char="•"/>
            </a:pPr>
            <a:r>
              <a:rPr lang="en-US" sz="2800" b="0" i="0" u="none" strike="noStrike" cap="none">
                <a:solidFill>
                  <a:schemeClr val="dk1"/>
                </a:solidFill>
                <a:latin typeface="Helvetica Neue"/>
                <a:ea typeface="Helvetica Neue"/>
                <a:cs typeface="Helvetica Neue"/>
                <a:sym typeface="Helvetica Neue"/>
              </a:rPr>
              <a:t>Gaps, bottlenecks and barriers  </a:t>
            </a:r>
            <a:endParaRPr sz="2800" b="0" i="0" u="none" strike="noStrike" cap="none">
              <a:solidFill>
                <a:schemeClr val="dk1"/>
              </a:solidFill>
              <a:latin typeface="Helvetica Neue"/>
              <a:ea typeface="Helvetica Neue"/>
              <a:cs typeface="Helvetica Neue"/>
              <a:sym typeface="Helvetica Neue"/>
            </a:endParaRPr>
          </a:p>
          <a:p>
            <a:pPr marL="457200" marR="0" lvl="0" indent="-22860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Helvetica Neue"/>
              <a:ea typeface="Helvetica Neue"/>
              <a:cs typeface="Helvetica Neue"/>
              <a:sym typeface="Helvetica Neue"/>
            </a:endParaRPr>
          </a:p>
        </p:txBody>
      </p:sp>
      <p:sp>
        <p:nvSpPr>
          <p:cNvPr id="253" name="Google Shape;253;p57"/>
          <p:cNvSpPr txBox="1"/>
          <p:nvPr/>
        </p:nvSpPr>
        <p:spPr>
          <a:xfrm>
            <a:off x="8110768" y="2378431"/>
            <a:ext cx="2007957" cy="6771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Helvetica Neue"/>
                <a:ea typeface="Helvetica Neue"/>
                <a:cs typeface="Helvetica Neue"/>
                <a:sym typeface="Helvetica Neue"/>
              </a:rPr>
              <a:t>REMINDER</a:t>
            </a:r>
            <a:endParaRPr/>
          </a:p>
          <a:p>
            <a:pPr marL="0" marR="0" lvl="0" indent="0" algn="l" rtl="0">
              <a:lnSpc>
                <a:spcPct val="100000"/>
              </a:lnSpc>
              <a:spcBef>
                <a:spcPts val="0"/>
              </a:spcBef>
              <a:spcAft>
                <a:spcPts val="0"/>
              </a:spcAft>
              <a:buNone/>
            </a:pPr>
            <a:endParaRPr sz="1400" b="1" i="0" u="none" strike="noStrike" cap="none">
              <a:solidFill>
                <a:srgbClr val="000000"/>
              </a:solidFill>
              <a:latin typeface="Arial"/>
              <a:ea typeface="Arial"/>
              <a:cs typeface="Arial"/>
              <a:sym typeface="Arial"/>
            </a:endParaRPr>
          </a:p>
        </p:txBody>
      </p:sp>
      <p:sp>
        <p:nvSpPr>
          <p:cNvPr id="254" name="Google Shape;254;p57"/>
          <p:cNvSpPr/>
          <p:nvPr/>
        </p:nvSpPr>
        <p:spPr>
          <a:xfrm>
            <a:off x="6585180" y="1547434"/>
            <a:ext cx="1063031" cy="830997"/>
          </a:xfrm>
          <a:prstGeom prst="cloudCallout">
            <a:avLst>
              <a:gd name="adj1" fmla="val 75749"/>
              <a:gd name="adj2" fmla="val 62500"/>
            </a:avLst>
          </a:prstGeom>
          <a:solidFill>
            <a:srgbClr val="C886B2"/>
          </a:solidFill>
          <a:ln w="25400" cap="flat" cmpd="sng">
            <a:solidFill>
              <a:srgbClr val="0147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55" name="Google Shape;255;p57"/>
          <p:cNvPicPr preferRelativeResize="0"/>
          <p:nvPr/>
        </p:nvPicPr>
        <p:blipFill rotWithShape="1">
          <a:blip r:embed="rId3">
            <a:alphaModFix/>
          </a:blip>
          <a:srcRect/>
          <a:stretch/>
        </p:blipFill>
        <p:spPr>
          <a:xfrm>
            <a:off x="0" y="5524051"/>
            <a:ext cx="1435174" cy="11684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2">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2">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2">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
          <p:cNvSpPr txBox="1">
            <a:spLocks noGrp="1"/>
          </p:cNvSpPr>
          <p:nvPr>
            <p:ph type="title"/>
          </p:nvPr>
        </p:nvSpPr>
        <p:spPr>
          <a:xfrm>
            <a:off x="678402" y="14791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t>Examples from the Region</a:t>
            </a:r>
            <a:endParaRPr/>
          </a:p>
        </p:txBody>
      </p:sp>
      <p:sp>
        <p:nvSpPr>
          <p:cNvPr id="262" name="Google Shape;262;p4"/>
          <p:cNvSpPr txBox="1"/>
          <p:nvPr/>
        </p:nvSpPr>
        <p:spPr>
          <a:xfrm>
            <a:off x="4539980" y="4115301"/>
            <a:ext cx="2978193" cy="181588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22</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3" name="Google Shape;263;p4" descr="Indonesia outline map vector illustration"/>
          <p:cNvPicPr preferRelativeResize="0"/>
          <p:nvPr/>
        </p:nvPicPr>
        <p:blipFill rotWithShape="1">
          <a:blip r:embed="rId3">
            <a:alphaModFix/>
          </a:blip>
          <a:srcRect r="1642" b="14100"/>
          <a:stretch/>
        </p:blipFill>
        <p:spPr>
          <a:xfrm>
            <a:off x="8114210" y="1956428"/>
            <a:ext cx="3344092" cy="1372817"/>
          </a:xfrm>
          <a:prstGeom prst="rect">
            <a:avLst/>
          </a:prstGeom>
          <a:noFill/>
          <a:ln>
            <a:noFill/>
          </a:ln>
        </p:spPr>
      </p:pic>
      <p:sp>
        <p:nvSpPr>
          <p:cNvPr id="264" name="Google Shape;264;p4"/>
          <p:cNvSpPr txBox="1"/>
          <p:nvPr/>
        </p:nvSpPr>
        <p:spPr>
          <a:xfrm>
            <a:off x="7766074" y="3804819"/>
            <a:ext cx="415398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22</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5" name="Google Shape;265;p4" descr="Nepal Map Outline Png #1438897 - PNG Images - PNGio"/>
          <p:cNvPicPr preferRelativeResize="0"/>
          <p:nvPr/>
        </p:nvPicPr>
        <p:blipFill rotWithShape="1">
          <a:blip r:embed="rId4">
            <a:alphaModFix/>
          </a:blip>
          <a:srcRect/>
          <a:stretch/>
        </p:blipFill>
        <p:spPr>
          <a:xfrm>
            <a:off x="761637" y="1711264"/>
            <a:ext cx="3235962" cy="1617981"/>
          </a:xfrm>
          <a:prstGeom prst="rect">
            <a:avLst/>
          </a:prstGeom>
          <a:noFill/>
          <a:ln>
            <a:noFill/>
          </a:ln>
        </p:spPr>
      </p:pic>
      <p:sp>
        <p:nvSpPr>
          <p:cNvPr id="266" name="Google Shape;266;p4"/>
          <p:cNvSpPr txBox="1"/>
          <p:nvPr/>
        </p:nvSpPr>
        <p:spPr>
          <a:xfrm>
            <a:off x="566421" y="3429000"/>
            <a:ext cx="3457668"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[COUNTRY NAME] </a:t>
            </a: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presentation sentence about a specific program/project using Standard 22</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name of organisations</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Add key message / numbers</a:t>
            </a:r>
            <a:endParaRPr/>
          </a:p>
        </p:txBody>
      </p:sp>
      <p:pic>
        <p:nvPicPr>
          <p:cNvPr id="267" name="Google Shape;267;p4" descr="Outline Map of Myanmar | Free Vector Maps"/>
          <p:cNvPicPr preferRelativeResize="0"/>
          <p:nvPr/>
        </p:nvPicPr>
        <p:blipFill rotWithShape="1">
          <a:blip r:embed="rId5">
            <a:alphaModFix/>
          </a:blip>
          <a:srcRect l="21619" r="22094"/>
          <a:stretch/>
        </p:blipFill>
        <p:spPr>
          <a:xfrm>
            <a:off x="5134563" y="1217419"/>
            <a:ext cx="2135710" cy="284580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1359db4dbee_0_0"/>
          <p:cNvSpPr txBox="1">
            <a:spLocks noGrp="1"/>
          </p:cNvSpPr>
          <p:nvPr>
            <p:ph type="title"/>
          </p:nvPr>
        </p:nvSpPr>
        <p:spPr>
          <a:xfrm>
            <a:off x="680802" y="275189"/>
            <a:ext cx="9724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en-US" sz="4100"/>
              <a:t>Need more than the hard copy?</a:t>
            </a:r>
            <a:endParaRPr sz="4100"/>
          </a:p>
        </p:txBody>
      </p:sp>
      <p:sp>
        <p:nvSpPr>
          <p:cNvPr id="274" name="Google Shape;274;g1359db4dbee_0_0"/>
          <p:cNvSpPr txBox="1">
            <a:spLocks noGrp="1"/>
          </p:cNvSpPr>
          <p:nvPr>
            <p:ph type="body" idx="1"/>
          </p:nvPr>
        </p:nvSpPr>
        <p:spPr>
          <a:xfrm>
            <a:off x="680802" y="1367983"/>
            <a:ext cx="8320800" cy="5268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800"/>
              <a:buNone/>
            </a:pPr>
            <a:r>
              <a:rPr lang="en-US" sz="2400"/>
              <a:t>On the Alliance website</a:t>
            </a:r>
            <a:endParaRPr/>
          </a:p>
          <a:p>
            <a:pPr marL="985837" lvl="1" indent="-312737" algn="l" rtl="0">
              <a:lnSpc>
                <a:spcPct val="90000"/>
              </a:lnSpc>
              <a:spcBef>
                <a:spcPts val="1700"/>
              </a:spcBef>
              <a:spcAft>
                <a:spcPts val="0"/>
              </a:spcAft>
              <a:buSzPts val="2400"/>
              <a:buFont typeface="Noto Sans Symbols"/>
              <a:buChar char="⮚"/>
            </a:pPr>
            <a:r>
              <a:rPr lang="en-US" sz="1800"/>
              <a:t>PDF version</a:t>
            </a:r>
            <a:endParaRPr/>
          </a:p>
          <a:p>
            <a:pPr marL="985837" lvl="1" indent="-312737" algn="l" rtl="0">
              <a:lnSpc>
                <a:spcPct val="90000"/>
              </a:lnSpc>
              <a:spcBef>
                <a:spcPts val="500"/>
              </a:spcBef>
              <a:spcAft>
                <a:spcPts val="0"/>
              </a:spcAft>
              <a:buSzPts val="2400"/>
              <a:buFont typeface="Noto Sans Symbols"/>
              <a:buChar char="⮚"/>
            </a:pPr>
            <a:r>
              <a:rPr lang="en-US" sz="1800"/>
              <a:t>Briefing &amp; Implementation Pack</a:t>
            </a:r>
            <a:endParaRPr/>
          </a:p>
          <a:p>
            <a:pPr marL="985837" lvl="1" indent="-312737" algn="l" rtl="0">
              <a:lnSpc>
                <a:spcPct val="90000"/>
              </a:lnSpc>
              <a:spcBef>
                <a:spcPts val="500"/>
              </a:spcBef>
              <a:spcAft>
                <a:spcPts val="0"/>
              </a:spcAft>
              <a:buSzPts val="2400"/>
              <a:buFont typeface="Noto Sans Symbols"/>
              <a:buChar char="⮚"/>
            </a:pPr>
            <a:r>
              <a:rPr lang="en-US" sz="1800"/>
              <a:t>25-page Summary</a:t>
            </a:r>
            <a:endParaRPr/>
          </a:p>
          <a:p>
            <a:pPr marL="985837" lvl="1" indent="-312737" algn="l" rtl="0">
              <a:lnSpc>
                <a:spcPct val="90000"/>
              </a:lnSpc>
              <a:spcBef>
                <a:spcPts val="500"/>
              </a:spcBef>
              <a:spcAft>
                <a:spcPts val="0"/>
              </a:spcAft>
              <a:buSzPts val="2400"/>
              <a:buFont typeface="Noto Sans Symbols"/>
              <a:buChar char="⮚"/>
            </a:pPr>
            <a:r>
              <a:rPr lang="en-US" sz="1800"/>
              <a:t>E-course </a:t>
            </a:r>
            <a:endParaRPr/>
          </a:p>
          <a:p>
            <a:pPr marL="985837" lvl="1" indent="-312737" algn="l" rtl="0">
              <a:lnSpc>
                <a:spcPct val="90000"/>
              </a:lnSpc>
              <a:spcBef>
                <a:spcPts val="500"/>
              </a:spcBef>
              <a:spcAft>
                <a:spcPts val="0"/>
              </a:spcAft>
              <a:buSzPts val="2400"/>
              <a:buFont typeface="Noto Sans Symbols"/>
              <a:buChar char="⮚"/>
            </a:pPr>
            <a:r>
              <a:rPr lang="en-US" sz="1800"/>
              <a:t>YouTube videos</a:t>
            </a:r>
            <a:endParaRPr/>
          </a:p>
          <a:p>
            <a:pPr marL="985837" lvl="1" indent="-312737" algn="l" rtl="0">
              <a:lnSpc>
                <a:spcPct val="90000"/>
              </a:lnSpc>
              <a:spcBef>
                <a:spcPts val="500"/>
              </a:spcBef>
              <a:spcAft>
                <a:spcPts val="0"/>
              </a:spcAft>
              <a:buSzPts val="2400"/>
              <a:buFont typeface="Noto Sans Symbols"/>
              <a:buChar char="⮚"/>
            </a:pPr>
            <a:r>
              <a:rPr lang="en-US" sz="1800"/>
              <a:t>A gallery of illustrated Standards</a:t>
            </a:r>
            <a:endParaRPr/>
          </a:p>
          <a:p>
            <a:pPr marL="9525" lvl="1" indent="0" algn="l" rtl="0">
              <a:lnSpc>
                <a:spcPct val="90000"/>
              </a:lnSpc>
              <a:spcBef>
                <a:spcPts val="1200"/>
              </a:spcBef>
              <a:spcAft>
                <a:spcPts val="0"/>
              </a:spcAft>
              <a:buSzPts val="2400"/>
              <a:buNone/>
            </a:pPr>
            <a:r>
              <a:rPr lang="en-US">
                <a:solidFill>
                  <a:srgbClr val="00B0F0"/>
                </a:solidFill>
              </a:rPr>
              <a:t>	👉</a:t>
            </a:r>
            <a:r>
              <a:rPr lang="en-US" sz="1800">
                <a:solidFill>
                  <a:srgbClr val="00B0F0"/>
                </a:solidFill>
              </a:rPr>
              <a:t>  </a:t>
            </a:r>
            <a:r>
              <a:rPr lang="en-US" sz="1800" u="sng">
                <a:solidFill>
                  <a:srgbClr val="00B0F0"/>
                </a:solidFill>
                <a:hlinkClick r:id="rId3">
                  <a:extLst>
                    <a:ext uri="{A12FA001-AC4F-418D-AE19-62706E023703}">
                      <ahyp:hlinkClr xmlns:ahyp="http://schemas.microsoft.com/office/drawing/2018/hyperlinkcolor" val="tx"/>
                    </a:ext>
                  </a:extLst>
                </a:hlinkClick>
              </a:rPr>
              <a:t>www.AllianceCPHA.org</a:t>
            </a:r>
            <a:endParaRPr sz="1800">
              <a:solidFill>
                <a:srgbClr val="00B0F0"/>
              </a:solidFill>
            </a:endParaRPr>
          </a:p>
          <a:p>
            <a:pPr marL="9525" lvl="1" indent="0" algn="l" rtl="0">
              <a:lnSpc>
                <a:spcPct val="90000"/>
              </a:lnSpc>
              <a:spcBef>
                <a:spcPts val="1200"/>
              </a:spcBef>
              <a:spcAft>
                <a:spcPts val="0"/>
              </a:spcAft>
              <a:buSzPts val="2400"/>
              <a:buNone/>
            </a:pPr>
            <a:r>
              <a:rPr lang="en-US"/>
              <a:t>On the </a:t>
            </a:r>
            <a:r>
              <a:rPr lang="en-US" sz="2400"/>
              <a:t>Humanitarian Standards Partnership website</a:t>
            </a:r>
            <a:endParaRPr/>
          </a:p>
          <a:p>
            <a:pPr marL="985837" lvl="1" indent="-322262" algn="l" rtl="0">
              <a:lnSpc>
                <a:spcPct val="90000"/>
              </a:lnSpc>
              <a:spcBef>
                <a:spcPts val="500"/>
              </a:spcBef>
              <a:spcAft>
                <a:spcPts val="0"/>
              </a:spcAft>
              <a:buSzPts val="2400"/>
              <a:buFont typeface="Noto Sans Symbols"/>
              <a:buChar char="⮚"/>
            </a:pPr>
            <a:r>
              <a:rPr lang="en-US" sz="1800"/>
              <a:t>Online, interactive version</a:t>
            </a:r>
            <a:endParaRPr/>
          </a:p>
          <a:p>
            <a:pPr marL="985837" lvl="1" indent="-322262" algn="l" rtl="0">
              <a:lnSpc>
                <a:spcPct val="90000"/>
              </a:lnSpc>
              <a:spcBef>
                <a:spcPts val="500"/>
              </a:spcBef>
              <a:spcAft>
                <a:spcPts val="0"/>
              </a:spcAft>
              <a:buSzPts val="2400"/>
              <a:buFont typeface="Noto Sans Symbols"/>
              <a:buChar char="⮚"/>
            </a:pPr>
            <a:r>
              <a:rPr lang="en-US" sz="1800"/>
              <a:t>HSP App for mobile phones and tablets </a:t>
            </a:r>
            <a:endParaRPr/>
          </a:p>
          <a:p>
            <a:pPr marL="0" lvl="0" indent="0" algn="l" rtl="0">
              <a:lnSpc>
                <a:spcPct val="90000"/>
              </a:lnSpc>
              <a:spcBef>
                <a:spcPts val="1200"/>
              </a:spcBef>
              <a:spcAft>
                <a:spcPts val="0"/>
              </a:spcAft>
              <a:buSzPts val="2800"/>
              <a:buNone/>
            </a:pPr>
            <a:r>
              <a:rPr lang="en-US" sz="1800">
                <a:solidFill>
                  <a:srgbClr val="00B0F0"/>
                </a:solidFill>
              </a:rPr>
              <a:t>	</a:t>
            </a:r>
            <a:r>
              <a:rPr lang="en-US" sz="2400">
                <a:solidFill>
                  <a:srgbClr val="00B0F0"/>
                </a:solidFill>
              </a:rPr>
              <a:t>👉</a:t>
            </a:r>
            <a:r>
              <a:rPr lang="en-US" sz="1800">
                <a:solidFill>
                  <a:srgbClr val="00B0F0"/>
                </a:solidFill>
              </a:rPr>
              <a:t>  www.HumanitarianStandardsPartnership.org</a:t>
            </a:r>
            <a:endParaRPr/>
          </a:p>
          <a:p>
            <a:pPr marL="0" lvl="0" indent="0" algn="l" rtl="0">
              <a:lnSpc>
                <a:spcPct val="90000"/>
              </a:lnSpc>
              <a:spcBef>
                <a:spcPts val="1000"/>
              </a:spcBef>
              <a:spcAft>
                <a:spcPts val="0"/>
              </a:spcAft>
              <a:buSzPts val="2800"/>
              <a:buNone/>
            </a:pPr>
            <a:endParaRPr sz="1600"/>
          </a:p>
        </p:txBody>
      </p:sp>
      <p:pic>
        <p:nvPicPr>
          <p:cNvPr id="275" name="Google Shape;275;g1359db4dbee_0_0"/>
          <p:cNvPicPr preferRelativeResize="0"/>
          <p:nvPr/>
        </p:nvPicPr>
        <p:blipFill rotWithShape="1">
          <a:blip r:embed="rId4">
            <a:alphaModFix/>
          </a:blip>
          <a:srcRect/>
          <a:stretch/>
        </p:blipFill>
        <p:spPr>
          <a:xfrm>
            <a:off x="9535849" y="5258587"/>
            <a:ext cx="1400375" cy="1416533"/>
          </a:xfrm>
          <a:prstGeom prst="rect">
            <a:avLst/>
          </a:prstGeom>
          <a:noFill/>
          <a:ln>
            <a:noFill/>
          </a:ln>
        </p:spPr>
      </p:pic>
      <p:pic>
        <p:nvPicPr>
          <p:cNvPr id="276" name="Google Shape;276;g1359db4dbee_0_0"/>
          <p:cNvPicPr preferRelativeResize="0"/>
          <p:nvPr/>
        </p:nvPicPr>
        <p:blipFill rotWithShape="1">
          <a:blip r:embed="rId5">
            <a:alphaModFix/>
          </a:blip>
          <a:srcRect/>
          <a:stretch/>
        </p:blipFill>
        <p:spPr>
          <a:xfrm rot="547355">
            <a:off x="6996516" y="1670472"/>
            <a:ext cx="1684004" cy="232627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77" name="Google Shape;277;g1359db4dbee_0_0" descr="Imagen que contiene Icono&#10;&#10;Descripción generada automáticamente"/>
          <p:cNvPicPr preferRelativeResize="0"/>
          <p:nvPr/>
        </p:nvPicPr>
        <p:blipFill rotWithShape="1">
          <a:blip r:embed="rId6">
            <a:alphaModFix/>
          </a:blip>
          <a:srcRect/>
          <a:stretch/>
        </p:blipFill>
        <p:spPr>
          <a:xfrm>
            <a:off x="10082326" y="3298017"/>
            <a:ext cx="1977869" cy="1432732"/>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2625</Words>
  <Application>Microsoft Office PowerPoint</Application>
  <PresentationFormat>Widescreen</PresentationFormat>
  <Paragraphs>195</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Helvetica Neue</vt:lpstr>
      <vt:lpstr>Noto Sans Symbols</vt:lpstr>
      <vt:lpstr>Arial</vt:lpstr>
      <vt:lpstr>Calibri</vt:lpstr>
      <vt:lpstr>Office Theme</vt:lpstr>
      <vt:lpstr>The Minimum Standards for Child Protection in Humanitarian Action  CPMS</vt:lpstr>
      <vt:lpstr>Aim of the Standards </vt:lpstr>
      <vt:lpstr>PowerPoint Presentation</vt:lpstr>
      <vt:lpstr>Working Together</vt:lpstr>
      <vt:lpstr>An introduction to Standard 22</vt:lpstr>
      <vt:lpstr>Joint Prevention Actions</vt:lpstr>
      <vt:lpstr>Joint Response Actions</vt:lpstr>
      <vt:lpstr>Examples from the Region</vt:lpstr>
      <vt:lpstr>Need more than the hard copy?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Minimum Standards for Child Protection in Humanitarian Action  CPMS</dc:title>
  <dc:creator>Colleen Fitzgerald</dc:creator>
  <cp:lastModifiedBy>Joanna Wedge</cp:lastModifiedBy>
  <cp:revision>1</cp:revision>
  <dcterms:created xsi:type="dcterms:W3CDTF">2017-12-20T18:51:03Z</dcterms:created>
  <dcterms:modified xsi:type="dcterms:W3CDTF">2022-07-05T21:54:16Z</dcterms:modified>
</cp:coreProperties>
</file>