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1"/>
  </p:notesMasterIdLst>
  <p:sldIdLst>
    <p:sldId id="285" r:id="rId2"/>
    <p:sldId id="292" r:id="rId3"/>
    <p:sldId id="293" r:id="rId4"/>
    <p:sldId id="297" r:id="rId5"/>
    <p:sldId id="260" r:id="rId6"/>
    <p:sldId id="261" r:id="rId7"/>
    <p:sldId id="262" r:id="rId8"/>
    <p:sldId id="295" r:id="rId9"/>
    <p:sldId id="296"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v/4ZhDzufE7AfYuNEiFx0StaH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0544" autoAdjust="0"/>
  </p:normalViewPr>
  <p:slideViewPr>
    <p:cSldViewPr snapToGrid="0">
      <p:cViewPr varScale="1">
        <p:scale>
          <a:sx n="97" d="100"/>
          <a:sy n="97" d="100"/>
        </p:scale>
        <p:origin x="1608" y="20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49x2ik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2p2csry"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interagencystandingcommittee.org/accountability-affected-people" TargetMode="External"/><Relationship Id="rId4" Type="http://schemas.openxmlformats.org/officeDocument/2006/relationships/hyperlink" Target="file:///C:/Users/Caudy/Desktop/CPMS%20ref%20group%20comments/CPMS%20complete%20for%20final%20delivery%20with%20ref%20group%20comments%20included.docx#356xmb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22</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a:t> </a:t>
            </a:r>
            <a:r>
              <a:rPr lang="ar"/>
              <a:t>2 </a:t>
            </a:r>
            <a:r>
              <a:rPr lang="ar-LB" dirty="0"/>
              <a:t>و9</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dirty="0"/>
              <a:t>يركّز هذا العرض على </a:t>
            </a:r>
            <a:r>
              <a:rPr lang="ar-LB" dirty="0"/>
              <a:t>المعيار 22: </a:t>
            </a:r>
            <a:r>
              <a:rPr lang="ar-LB" sz="1800" dirty="0">
                <a:effectLst/>
                <a:latin typeface="Calibri" panose="020F0502020204030204" pitchFamily="34" charset="0"/>
                <a:ea typeface="Calibri" panose="020F0502020204030204" pitchFamily="34" charset="0"/>
                <a:cs typeface="Arial" panose="020B0604020202020204" pitchFamily="34" charset="0"/>
              </a:rPr>
              <a:t>سبل كسب الرزق وحماية الطفل</a:t>
            </a:r>
            <a:endParaRPr lang="ar-LB"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51c3ce7f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351c3ce7f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r" rtl="1">
              <a:lnSpc>
                <a:spcPct val="100000"/>
              </a:lnSpc>
              <a:spcBef>
                <a:spcPts val="0"/>
              </a:spcBef>
              <a:spcAft>
                <a:spcPts val="0"/>
              </a:spcAft>
              <a:buClr>
                <a:schemeClr val="dk1"/>
              </a:buClr>
              <a:buSzPts val="1200"/>
              <a:buFont typeface="Arial"/>
              <a:buChar char="•"/>
            </a:pPr>
            <a:r>
              <a:rPr lang="ar-LB" dirty="0"/>
              <a:t>تتضمن المعايير الدنيا لحماية الطفل قسمًا كاملاً مكرسًا للموظفين في مجال حماية الطفل الذين يعملون مع ويتعلمون من الجهات الفاعلة الأخرى في المجال الإنساني، من أجل تحسين نتائج الحماية والرفاه للأطفال.</a:t>
            </a:r>
          </a:p>
          <a:p>
            <a:pPr marL="0" marR="0" lvl="0" indent="0" algn="r" rtl="1">
              <a:lnSpc>
                <a:spcPct val="100000"/>
              </a:lnSpc>
              <a:spcBef>
                <a:spcPts val="0"/>
              </a:spcBef>
              <a:spcAft>
                <a:spcPts val="0"/>
              </a:spcAft>
              <a:buClr>
                <a:schemeClr val="dk1"/>
              </a:buClr>
              <a:buSzPts val="1200"/>
              <a:buFont typeface="Arial"/>
              <a:buNone/>
            </a:pPr>
            <a:endParaRPr lang="ar-LB" dirty="0"/>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t>أنقروا: </a:t>
            </a:r>
            <a:r>
              <a:rPr lang="ar-SA" sz="1800" dirty="0">
                <a:effectLst/>
                <a:ea typeface="Calibri" panose="020F0502020204030204" pitchFamily="34" charset="0"/>
                <a:cs typeface="Simplified Arabic" panose="02020603050405020304" pitchFamily="18" charset="-78"/>
              </a:rPr>
              <a:t>تعكس النهج متعددة القطاعات طبيعة احتياجات الأطفال المتشابكة وتشدد</a:t>
            </a:r>
            <a:endParaRPr lang="ar-LB" sz="180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a:t>
            </a:r>
            <a:r>
              <a:rPr lang="ar-SA" sz="1800" dirty="0">
                <a:effectLst/>
                <a:ea typeface="Calibri" panose="020F0502020204030204" pitchFamily="34" charset="0"/>
                <a:cs typeface="Simplified Arabic" panose="02020603050405020304" pitchFamily="18" charset="-78"/>
              </a:rPr>
              <a:t>على المسؤولية الجماعية لكافة الجهات الفاعلة في المجال الإنساني في حماية الأطفال وعائلاتهم</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و</a:t>
            </a:r>
            <a:r>
              <a:rPr lang="ar-SA" sz="1800" dirty="0">
                <a:effectLst/>
                <a:ea typeface="Calibri" panose="020F0502020204030204" pitchFamily="34" charset="0"/>
                <a:cs typeface="Simplified Arabic" panose="02020603050405020304" pitchFamily="18" charset="-78"/>
              </a:rPr>
              <a:t>ترتبط مخاطر حماية الطفل ارتباطًا وثيقًا بعمل القطاعات الأخرى بسبب احتياجات الأطفال التي تندرج ضمن جميع القطاعات</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800" dirty="0">
              <a:effectLst/>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a:t>
            </a:r>
            <a:r>
              <a:rPr lang="ar-LB" sz="1800" dirty="0">
                <a:effectLst/>
                <a:ea typeface="Calibri" panose="020F0502020204030204" pitchFamily="34" charset="0"/>
                <a:cs typeface="Simplified Arabic" panose="02020603050405020304" pitchFamily="18" charset="-78"/>
              </a:rPr>
              <a:t>يمكن أن يكون</a:t>
            </a:r>
            <a:r>
              <a:rPr lang="ar-SA" sz="1800" dirty="0">
                <a:effectLst/>
                <a:ea typeface="Calibri" panose="020F0502020204030204" pitchFamily="34" charset="0"/>
                <a:cs typeface="Simplified Arabic" panose="02020603050405020304" pitchFamily="18" charset="-78"/>
              </a:rPr>
              <a:t> وضع البرامج متعددة القطاعات </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الذي </a:t>
            </a:r>
            <a:r>
              <a:rPr lang="ar-LB" sz="1800" dirty="0">
                <a:effectLst/>
                <a:ea typeface="Calibri" panose="020F0502020204030204" pitchFamily="34" charset="0"/>
                <a:cs typeface="Simplified Arabic" panose="02020603050405020304" pitchFamily="18" charset="-78"/>
              </a:rPr>
              <a:t>يتضمن ويعالج </a:t>
            </a:r>
            <a:r>
              <a:rPr lang="ar-SA" sz="1800" dirty="0">
                <a:effectLst/>
                <a:ea typeface="Calibri" panose="020F0502020204030204" pitchFamily="34" charset="0"/>
                <a:cs typeface="Simplified Arabic" panose="02020603050405020304" pitchFamily="18" charset="-78"/>
              </a:rPr>
              <a:t>اعتبارات حماية الطفل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مثل المخاطر، وقابلية التعرض للأذى، ومراحل النمو، إلخ، الخاصة بالأطفال</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طريقة فعالة </a:t>
            </a:r>
            <a:r>
              <a:rPr lang="ar-SA" sz="1800" dirty="0">
                <a:effectLst/>
                <a:ea typeface="Calibri" panose="020F0502020204030204" pitchFamily="34" charset="0"/>
                <a:cs typeface="Simplified Arabic" panose="02020603050405020304" pitchFamily="18" charset="-78"/>
              </a:rPr>
              <a:t>في </a:t>
            </a:r>
            <a:r>
              <a:rPr lang="ar-LB" sz="1800" dirty="0">
                <a:effectLst/>
                <a:ea typeface="Calibri" panose="020F0502020204030204" pitchFamily="34" charset="0"/>
                <a:cs typeface="Simplified Arabic" panose="02020603050405020304" pitchFamily="18" charset="-78"/>
              </a:rPr>
              <a:t>تحقيق نتائج فعلية و</a:t>
            </a:r>
            <a:r>
              <a:rPr lang="ar-SA" sz="1800" dirty="0">
                <a:effectLst/>
                <a:ea typeface="Calibri" panose="020F0502020204030204" pitchFamily="34" charset="0"/>
                <a:cs typeface="Simplified Arabic" panose="02020603050405020304" pitchFamily="18" charset="-78"/>
              </a:rPr>
              <a:t>ذات </a:t>
            </a:r>
            <a:r>
              <a:rPr lang="ar-LB" sz="1800" dirty="0">
                <a:effectLst/>
                <a:ea typeface="Calibri" panose="020F0502020204030204" pitchFamily="34" charset="0"/>
                <a:cs typeface="Simplified Arabic" panose="02020603050405020304" pitchFamily="18" charset="-78"/>
              </a:rPr>
              <a:t>جودة</a:t>
            </a:r>
            <a:r>
              <a:rPr lang="ar-SA" sz="1800" dirty="0">
                <a:effectLst/>
                <a:ea typeface="Calibri" panose="020F0502020204030204" pitchFamily="34" charset="0"/>
                <a:cs typeface="Simplified Arabic" panose="02020603050405020304" pitchFamily="18" charset="-78"/>
              </a:rPr>
              <a:t> أفضل</a:t>
            </a:r>
            <a:r>
              <a:rPr lang="ar-LB" sz="1800" dirty="0">
                <a:effectLst/>
                <a:ea typeface="Calibri" panose="020F0502020204030204" pitchFamily="34" charset="0"/>
                <a:cs typeface="Simplified Arabic" panose="02020603050405020304" pitchFamily="18" charset="-78"/>
              </a:rPr>
              <a:t> في القطاعَين المعنيَين/جميع القطاعات.</a:t>
            </a:r>
            <a:r>
              <a:rPr lang="ar-SA"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800" dirty="0">
              <a:effectLst/>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"العمل معًا" هو إطار مشترك بين القطاعات لتعزيز حماية الأطفال ورفاههم باستخدام المعايير الإنسانية. وقد أنشئ من خلال عملية واسعة النطاق وتشاورية، ويتم تحديثه كل 6 أشهر. حاليًا، القطاعات ذات الأولوية هي التالية: الصحة، والتعليم، والأمن الغذائي، وتنسيق المخيمات وإدارة المخيمات.</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اطلعوا على الموقع المصغر للمبادرة العالمية للعمل في جميع القطاعات وملفات الموارد الخاصة بكل قطاع.    </a:t>
            </a:r>
            <a:endParaRPr dirty="0"/>
          </a:p>
        </p:txBody>
      </p:sp>
      <p:sp>
        <p:nvSpPr>
          <p:cNvPr id="206" name="Google Shape;206;g1351c3ce7f4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dirty="0"/>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t>يشكل هذا المعيار جزءًا من الركيزة 4 من المعايير المتعلقة بالعمل في جميع القطاعات.</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200" dirty="0">
                <a:effectLst/>
                <a:ea typeface="Calibri" panose="020F0502020204030204" pitchFamily="34" charset="0"/>
                <a:cs typeface="Simplified Arabic" panose="02020603050405020304" pitchFamily="18" charset="-78"/>
              </a:rPr>
              <a:t>تعكس النهج متعددة القطاعات طبيعة احتياجات الأطفال المتشابكة وتشدد على المسؤولية الجماعية لكافة الجهات الفاعلة في المجال الإنساني في حماية الأطفال وعائلاتهم</a:t>
            </a:r>
            <a:r>
              <a:rPr lang="ar-SY" sz="1200" dirty="0">
                <a:effectLst/>
                <a:ea typeface="Calibri" panose="020F0502020204030204" pitchFamily="34" charset="0"/>
                <a:cs typeface="Simplified Arabic" panose="02020603050405020304" pitchFamily="18" charset="-78"/>
              </a:rPr>
              <a:t>.</a:t>
            </a:r>
            <a:r>
              <a:rPr lang="ar-LB" sz="1200" dirty="0">
                <a:effectLst/>
                <a:ea typeface="Calibri" panose="020F0502020204030204" pitchFamily="34" charset="0"/>
                <a:cs typeface="Simplified Arabic" panose="02020603050405020304" pitchFamily="18" charset="-78"/>
              </a:rPr>
              <a:t> و</a:t>
            </a:r>
            <a:r>
              <a:rPr lang="ar-SA" sz="1200" dirty="0">
                <a:effectLst/>
                <a:ea typeface="Calibri" panose="020F0502020204030204" pitchFamily="34" charset="0"/>
                <a:cs typeface="Simplified Arabic" panose="02020603050405020304" pitchFamily="18" charset="-78"/>
              </a:rPr>
              <a:t>ترتبط مخاطر حماية الطفل ارتباطًا وثيقًا بعمل القطاعات الأخرى بسبب احتياجات الأطفال التي تندرج ضمن جميع القطاعات</a:t>
            </a:r>
            <a:r>
              <a:rPr lang="ar-SY" sz="1200" dirty="0">
                <a:effectLst/>
                <a:ea typeface="Calibri" panose="020F0502020204030204" pitchFamily="34" charset="0"/>
                <a:cs typeface="Simplified Arabic" panose="02020603050405020304" pitchFamily="18" charset="-78"/>
              </a:rPr>
              <a:t>. </a:t>
            </a: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200" dirty="0">
                <a:effectLst/>
                <a:ea typeface="Calibri" panose="020F0502020204030204" pitchFamily="34" charset="0"/>
                <a:cs typeface="Simplified Arabic" panose="02020603050405020304" pitchFamily="18" charset="-78"/>
              </a:rPr>
              <a:t>تتمثل طريقة من الطرق الفعالة لتحقيق أثر فعلي وعالي الجودة، في </a:t>
            </a:r>
            <a:r>
              <a:rPr lang="ar-SA" sz="1200" dirty="0">
                <a:effectLst/>
                <a:ea typeface="Calibri" panose="020F0502020204030204" pitchFamily="34" charset="0"/>
                <a:cs typeface="Simplified Arabic" panose="02020603050405020304" pitchFamily="18" charset="-78"/>
              </a:rPr>
              <a:t>وضع البرامج متعددة القطاعات الذي يقوم بتضمين ومعالجة اعتبارات حماية الطفل</a:t>
            </a:r>
            <a:r>
              <a:rPr lang="ar-SY" sz="1200" dirty="0">
                <a:effectLst/>
                <a:ea typeface="Calibri" panose="020F0502020204030204" pitchFamily="34" charset="0"/>
                <a:cs typeface="Simplified Arabic" panose="02020603050405020304" pitchFamily="18" charset="-78"/>
              </a:rPr>
              <a:t> (</a:t>
            </a:r>
            <a:r>
              <a:rPr lang="ar-SA" sz="1200" dirty="0">
                <a:effectLst/>
                <a:ea typeface="Calibri" panose="020F0502020204030204" pitchFamily="34" charset="0"/>
                <a:cs typeface="Simplified Arabic" panose="02020603050405020304" pitchFamily="18" charset="-78"/>
              </a:rPr>
              <a:t>مثل المخاطر، وقابلية التعرض للأذى، ومراحل النمو، إلخ، الخاصة بالأطفال</a:t>
            </a:r>
            <a:r>
              <a:rPr lang="ar-SY" sz="1200" dirty="0">
                <a:effectLst/>
                <a:ea typeface="Calibri" panose="020F0502020204030204" pitchFamily="34" charset="0"/>
                <a:cs typeface="Simplified Arabic" panose="02020603050405020304" pitchFamily="18" charset="-78"/>
              </a:rPr>
              <a:t>)</a:t>
            </a:r>
            <a:r>
              <a:rPr lang="ar-LB" sz="1200" dirty="0">
                <a:effectLst/>
                <a:ea typeface="Calibri" panose="020F0502020204030204" pitchFamily="34" charset="0"/>
                <a:cs typeface="Simplified Arabic" panose="02020603050405020304" pitchFamily="18" charset="-78"/>
              </a:rPr>
              <a:t>.</a:t>
            </a:r>
          </a:p>
          <a:p>
            <a:pPr marL="0" marR="0" lvl="0" indent="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200" dirty="0">
                <a:effectLst/>
                <a:ea typeface="Calibri" panose="020F0502020204030204" pitchFamily="34" charset="0"/>
                <a:cs typeface="Simplified Arabic" panose="02020603050405020304" pitchFamily="18" charset="-78"/>
              </a:rPr>
              <a:t>التعريف: </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سبل كسب الرزق</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القدرات، والأصول، والفرص، والأنشطة اللازمة </a:t>
            </a:r>
            <a:r>
              <a:rPr lang="ar-LB" sz="1800" dirty="0">
                <a:effectLst/>
                <a:ea typeface="Calibri" panose="020F0502020204030204" pitchFamily="34" charset="0"/>
                <a:cs typeface="Simplified Arabic" panose="02020603050405020304" pitchFamily="18" charset="-78"/>
              </a:rPr>
              <a:t>للتمكن من </a:t>
            </a:r>
            <a:r>
              <a:rPr lang="ar-SA" sz="1800" dirty="0">
                <a:effectLst/>
                <a:ea typeface="Calibri" panose="020F0502020204030204" pitchFamily="34" charset="0"/>
                <a:cs typeface="Simplified Arabic" panose="02020603050405020304" pitchFamily="18" charset="-78"/>
              </a:rPr>
              <a:t>كسب العيش</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لكسب دخل كاف لتلبية ا</a:t>
            </a:r>
            <a:r>
              <a:rPr lang="ar-LB" sz="1800" dirty="0">
                <a:effectLst/>
                <a:ea typeface="Calibri" panose="020F0502020204030204" pitchFamily="34" charset="0"/>
                <a:cs typeface="Simplified Arabic" panose="02020603050405020304" pitchFamily="18" charset="-78"/>
              </a:rPr>
              <a:t>لا</a:t>
            </a:r>
            <a:r>
              <a:rPr lang="ar-SA" sz="1800" dirty="0">
                <a:effectLst/>
                <a:ea typeface="Calibri" panose="020F0502020204030204" pitchFamily="34" charset="0"/>
                <a:cs typeface="Simplified Arabic" panose="02020603050405020304" pitchFamily="18" charset="-78"/>
              </a:rPr>
              <a:t>حتياجات الأساسية والضرورية</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عندما تقل قدرة العائلة على توفير ما هو ملائم من غذاء، ومأوى، وتعليم، ورعاية، يمكن أن يتعرض الأطفال لخطر جميع أشكال شواغل حماية الطفل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ويمكن أن يكون للتدخّلات في مجال التعافي الاقتصادي وسبل كسب الرزق أثر وقائي مهم على الأطفال</a:t>
            </a:r>
            <a:r>
              <a:rPr lang="ar-LB" sz="1800" dirty="0">
                <a:effectLst/>
                <a:ea typeface="Calibri" panose="020F0502020204030204" pitchFamily="34" charset="0"/>
                <a:cs typeface="Simplified Arabic" panose="02020603050405020304" pitchFamily="18" charset="-78"/>
              </a:rPr>
              <a:t>. </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يجب دمج حماية الطفل في أنشطة برنامج سبل كسب الرزق لضمان عدم زيادة المخاطر والتسبب في أذى للأطفال</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200" dirty="0">
                <a:effectLst/>
                <a:ea typeface="Calibri" panose="020F0502020204030204" pitchFamily="34" charset="0"/>
                <a:cs typeface="Simplified Arabic" panose="02020603050405020304" pitchFamily="18" charset="-78"/>
              </a:rPr>
              <a:t>يركز هذا المعيار على القوالب النمطية التقليدية والعوائق المتعلقة بالنوع الاجتماعي أو الأعراف الثقافية التي تحيط بالعمل الملائم للأنواع الاجتماعية أو المجموعات، والتي ترتبط بالتبعية الاقتصادية للآخرين، والاستبعاد من الوظائف الرسمية، وبيئات العمل الاستغلالية وغير الرسمية، والعلاقات المسيئة.</a:t>
            </a:r>
          </a:p>
          <a:p>
            <a:pPr marL="171450" marR="0" lvl="0" indent="-95250" algn="l" rtl="0">
              <a:lnSpc>
                <a:spcPct val="100000"/>
              </a:lnSpc>
              <a:spcBef>
                <a:spcPts val="0"/>
              </a:spcBef>
              <a:spcAft>
                <a:spcPts val="0"/>
              </a:spcAft>
              <a:buClr>
                <a:schemeClr val="dk1"/>
              </a:buClr>
              <a:buSzPts val="1200"/>
              <a:buFont typeface="Arial"/>
              <a:buNone/>
            </a:pPr>
            <a:endParaRPr dirty="0"/>
          </a:p>
          <a:p>
            <a:pPr marL="2603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b="1" dirty="0"/>
              <a:t>الرمز: </a:t>
            </a:r>
            <a:r>
              <a:rPr lang="ar-LB" dirty="0"/>
              <a:t>التركيز على التوجيه الملائم لتدخلات التعافي الاقتصادي وسبل كسب الرزق نحو مقدمي الرعاية و</a:t>
            </a:r>
            <a:r>
              <a:rPr lang="ar-LB" u="sng" dirty="0"/>
              <a:t>الأطفال في سن العمل </a:t>
            </a:r>
            <a:r>
              <a:rPr lang="ar-LB" sz="1200" i="0" dirty="0">
                <a:latin typeface="Arial" panose="020B0604020202020204" pitchFamily="34" charset="0"/>
                <a:ea typeface="Arial"/>
                <a:cs typeface="Arial" panose="020B0604020202020204" pitchFamily="34" charset="0"/>
                <a:sym typeface="Arial"/>
              </a:rPr>
              <a:t>[← </a:t>
            </a:r>
            <a:r>
              <a:rPr lang="ar-LB" sz="1200" i="0" dirty="0">
                <a:latin typeface="Arial"/>
                <a:ea typeface="Arial"/>
                <a:cs typeface="Arial"/>
                <a:sym typeface="Arial"/>
              </a:rPr>
              <a:t>رمز </a:t>
            </a:r>
            <a:r>
              <a:rPr lang="ar-LB" sz="1200" b="0" i="0" dirty="0">
                <a:latin typeface="Arial"/>
                <a:ea typeface="Arial"/>
                <a:cs typeface="Arial"/>
                <a:sym typeface="Arial"/>
              </a:rPr>
              <a:t>المراهقة</a:t>
            </a:r>
            <a:r>
              <a:rPr lang="ar-LB" sz="1200" i="0" dirty="0">
                <a:latin typeface="Arial"/>
                <a:ea typeface="Arial"/>
                <a:cs typeface="Arial"/>
                <a:sym typeface="Arial"/>
              </a:rPr>
              <a:t>]</a:t>
            </a:r>
            <a:endParaRPr lang="ar-LB" b="1" dirty="0">
              <a:latin typeface="Arial"/>
              <a:ea typeface="Arial"/>
              <a:cs typeface="Arial"/>
              <a:sym typeface="Arial"/>
            </a:endParaRPr>
          </a:p>
          <a:p>
            <a:pPr marL="260350" lvl="0" indent="-171450" algn="r" rtl="1">
              <a:lnSpc>
                <a:spcPct val="100000"/>
              </a:lnSpc>
              <a:spcBef>
                <a:spcPts val="0"/>
              </a:spcBef>
              <a:spcAft>
                <a:spcPts val="0"/>
              </a:spcAft>
              <a:buSzPts val="1400"/>
              <a:buFont typeface="Arial" panose="020B0604020202020204" pitchFamily="34" charset="0"/>
              <a:buChar char="•"/>
            </a:pPr>
            <a:r>
              <a:rPr lang="ar-LB" dirty="0"/>
              <a:t>  </a:t>
            </a:r>
            <a:endParaRPr dirty="0"/>
          </a:p>
          <a:p>
            <a:pPr marL="0" lvl="0" indent="0" algn="l" rtl="0">
              <a:lnSpc>
                <a:spcPct val="100000"/>
              </a:lnSpc>
              <a:spcBef>
                <a:spcPts val="0"/>
              </a:spcBef>
              <a:spcAft>
                <a:spcPts val="0"/>
              </a:spcAft>
              <a:buSzPts val="1400"/>
              <a:buFont typeface="Arial"/>
              <a:buNone/>
            </a:pPr>
            <a:endParaRPr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LB" b="1" dirty="0">
                <a:latin typeface="Arial"/>
                <a:ea typeface="Arial"/>
                <a:cs typeface="Arial"/>
                <a:sym typeface="Arial"/>
              </a:rPr>
              <a:t>إطلاق المناقشة: </a:t>
            </a:r>
            <a:r>
              <a:rPr lang="ar-LB" sz="1200" b="0" i="0" u="none" strike="noStrike" cap="none" dirty="0">
                <a:solidFill>
                  <a:srgbClr val="000000"/>
                </a:solidFill>
                <a:latin typeface="Arial"/>
                <a:ea typeface="Arial"/>
                <a:cs typeface="Arial"/>
                <a:sym typeface="Arial"/>
              </a:rPr>
              <a:t>في غياب الوظائف الرسمية، ما هي أنواع سبل كسب الرزق التي يستطيع الأطفال القيام بها؟</a:t>
            </a:r>
          </a:p>
          <a:p>
            <a:pPr marL="0" marR="0" algn="just" rtl="1">
              <a:lnSpc>
                <a:spcPct val="106000"/>
              </a:lnSpc>
              <a:spcBef>
                <a:spcPts val="0"/>
              </a:spcBef>
              <a:spcAft>
                <a:spcPts val="800"/>
              </a:spcAft>
            </a:pPr>
            <a:r>
              <a:rPr lang="ar-LB" dirty="0">
                <a:latin typeface="Arial" panose="020B0604020202020204" pitchFamily="34" charset="0"/>
                <a:ea typeface="Arial"/>
                <a:cs typeface="Arial" panose="020B0604020202020204" pitchFamily="34" charset="0"/>
                <a:sym typeface="Arial"/>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في غياب الوظائف الرسمية، قد </a:t>
            </a:r>
            <a:r>
              <a:rPr lang="ar-LB" sz="1100" dirty="0">
                <a:effectLst/>
                <a:latin typeface="Calibri" panose="020F0502020204030204" pitchFamily="34" charset="0"/>
                <a:ea typeface="Calibri" panose="020F0502020204030204" pitchFamily="34" charset="0"/>
                <a:cs typeface="Simplified Arabic" panose="02020603050405020304" pitchFamily="18" charset="-78"/>
              </a:rPr>
              <a:t>يقوم</a:t>
            </a:r>
            <a:r>
              <a:rPr lang="ar-SA" sz="1100" dirty="0">
                <a:effectLst/>
                <a:latin typeface="Calibri" panose="020F0502020204030204" pitchFamily="34" charset="0"/>
                <a:ea typeface="Calibri" panose="020F0502020204030204" pitchFamily="34" charset="0"/>
                <a:cs typeface="Simplified Arabic" panose="02020603050405020304" pitchFamily="18" charset="-78"/>
              </a:rPr>
              <a:t> الأطفال المعرضون للخطر </a:t>
            </a:r>
            <a:r>
              <a:rPr lang="ar-LB" sz="1100" dirty="0">
                <a:effectLst/>
                <a:latin typeface="Calibri" panose="020F0502020204030204" pitchFamily="34" charset="0"/>
                <a:ea typeface="Calibri" panose="020F0502020204030204" pitchFamily="34" charset="0"/>
                <a:cs typeface="Simplified Arabic" panose="02020603050405020304" pitchFamily="18" charset="-78"/>
              </a:rPr>
              <a:t>بما يلي</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إيجاد عمل في الاقتصاد غير الرسمي؛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الدخول في بيئات عمل استغلالية؛</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الاعتماد على العلاقات المسيئة والوقوع في شركها؛ أو</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ea typeface="Calibri" panose="020F0502020204030204" pitchFamily="34" charset="0"/>
                <a:cs typeface="Simplified Arabic" panose="02020603050405020304" pitchFamily="18" charset="-78"/>
              </a:rPr>
              <a:t>التعرض للاستغلال الجنسي</a:t>
            </a:r>
            <a:r>
              <a:rPr lang="ar-LB" sz="1100" dirty="0">
                <a:solidFill>
                  <a:srgbClr val="000000"/>
                </a:solidFill>
                <a:effectLst/>
                <a:ea typeface="Calibri" panose="020F0502020204030204" pitchFamily="34" charset="0"/>
                <a:cs typeface="Simplified Arabic" panose="02020603050405020304" pitchFamily="18" charset="-78"/>
              </a:rPr>
              <a:t>.</a:t>
            </a:r>
            <a:endParaRPr b="0" dirty="0"/>
          </a:p>
        </p:txBody>
      </p:sp>
      <p:sp>
        <p:nvSpPr>
          <p:cNvPr id="218" name="Google Shape;21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sz="1200" b="0" i="0" u="none" strike="noStrike" dirty="0">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LB" sz="1200" b="0" i="0" u="none" strike="noStrike" dirty="0">
                <a:latin typeface="Calibri"/>
                <a:ea typeface="Calibri"/>
                <a:cs typeface="Calibri"/>
                <a:sym typeface="Calibri"/>
              </a:rPr>
              <a:t>ينص المعيار 22 على ما يلي: </a:t>
            </a:r>
            <a:r>
              <a:rPr lang="ar-LB" sz="1200" b="0" i="1" u="none" strike="noStrike" dirty="0">
                <a:latin typeface="Calibri"/>
                <a:ea typeface="Calibri"/>
                <a:cs typeface="Calibri"/>
                <a:sym typeface="Calibri"/>
              </a:rPr>
              <a:t>"</a:t>
            </a:r>
            <a:r>
              <a:rPr lang="ar-SA" sz="1800" dirty="0">
                <a:solidFill>
                  <a:srgbClr val="000000"/>
                </a:solidFill>
                <a:effectLst/>
                <a:ea typeface="Calibri" panose="020F0502020204030204" pitchFamily="34" charset="0"/>
                <a:cs typeface="Simplified Arabic" panose="02020603050405020304" pitchFamily="18" charset="-78"/>
              </a:rPr>
              <a:t>يتمكن مقدّمو الرعاية والأطفال في سن العمل من الوصول إلى الدعم الملائم لتقوية سبل كسب رزقهم.</a:t>
            </a:r>
            <a:r>
              <a:rPr lang="ar-LB" sz="1200" b="0" i="1" u="none" strike="noStrike" dirty="0">
                <a:solidFill>
                  <a:srgbClr val="000000"/>
                </a:solidFill>
                <a:effectLst/>
                <a:latin typeface="Calibri"/>
                <a:ea typeface="Calibri" panose="020F0502020204030204" pitchFamily="34" charset="0"/>
                <a:cs typeface="Calibri"/>
                <a:sym typeface="Calibri"/>
              </a:rPr>
              <a:t>"</a:t>
            </a:r>
            <a:endParaRPr sz="1200" b="0" i="1" u="none" strike="noStrik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171450" marR="0" lvl="0" indent="-171450" algn="r" rtl="1">
              <a:lnSpc>
                <a:spcPct val="100000"/>
              </a:lnSpc>
              <a:spcBef>
                <a:spcPts val="0"/>
              </a:spcBef>
              <a:spcAft>
                <a:spcPts val="0"/>
              </a:spcAft>
              <a:buClr>
                <a:schemeClr val="dk1"/>
              </a:buClr>
              <a:buSzPts val="1200"/>
              <a:buFont typeface="Arial"/>
              <a:buChar char="•"/>
            </a:pPr>
            <a:r>
              <a:rPr lang="ar-LB" dirty="0"/>
              <a:t>يمكن </a:t>
            </a:r>
            <a:r>
              <a:rPr lang="ar-SA" sz="1800" dirty="0">
                <a:solidFill>
                  <a:srgbClr val="000000"/>
                </a:solidFill>
                <a:effectLst/>
                <a:ea typeface="Calibri" panose="020F0502020204030204" pitchFamily="34" charset="0"/>
                <a:cs typeface="Simplified Arabic" panose="02020603050405020304" pitchFamily="18" charset="-78"/>
              </a:rPr>
              <a:t>تكييف أدوات التقييم والرصد، والمنهجيات،</a:t>
            </a:r>
            <a:r>
              <a:rPr lang="ar-LB" sz="1800" dirty="0">
                <a:solidFill>
                  <a:srgbClr val="000000"/>
                </a:solidFill>
                <a:effectLst/>
                <a:ea typeface="Calibri" panose="020F0502020204030204" pitchFamily="34" charset="0"/>
                <a:cs typeface="Simplified Arabic" panose="02020603050405020304" pitchFamily="18" charset="-78"/>
              </a:rPr>
              <a:t> ومعايير إعطاء الأولوية،</a:t>
            </a:r>
            <a:r>
              <a:rPr lang="ar-SA" sz="1800" dirty="0">
                <a:solidFill>
                  <a:srgbClr val="000000"/>
                </a:solidFill>
                <a:effectLst/>
                <a:ea typeface="Calibri" panose="020F0502020204030204" pitchFamily="34" charset="0"/>
                <a:cs typeface="Simplified Arabic" panose="02020603050405020304" pitchFamily="18" charset="-78"/>
              </a:rPr>
              <a:t> والمؤشّرات الموجودة، المتعلقة بسبل كسب الرزق وحماية الطفل، والمستعملة في العملية المشتركة لتحديد، وتحليل، ورصد الأسر المعرّضة لخطر </a:t>
            </a:r>
            <a:r>
              <a:rPr lang="ar-LB" sz="1800" dirty="0">
                <a:solidFill>
                  <a:srgbClr val="000000"/>
                </a:solidFill>
                <a:effectLst/>
                <a:ea typeface="Calibri" panose="020F0502020204030204" pitchFamily="34" charset="0"/>
                <a:cs typeface="Simplified Arabic" panose="02020603050405020304" pitchFamily="18" charset="-78"/>
              </a:rPr>
              <a:t>انعدام أمن </a:t>
            </a:r>
            <a:r>
              <a:rPr lang="ar-SA" sz="1800" dirty="0">
                <a:solidFill>
                  <a:srgbClr val="000000"/>
                </a:solidFill>
                <a:effectLst/>
                <a:ea typeface="Calibri" panose="020F0502020204030204" pitchFamily="34" charset="0"/>
                <a:cs typeface="Simplified Arabic" panose="02020603050405020304" pitchFamily="18" charset="-78"/>
              </a:rPr>
              <a:t>سبل كسب الرزق و/أو شواغل حماية الطفل، والاستجابة </a:t>
            </a:r>
            <a:r>
              <a:rPr lang="ar-LB" sz="1800" dirty="0">
                <a:solidFill>
                  <a:srgbClr val="000000"/>
                </a:solidFill>
                <a:effectLst/>
                <a:ea typeface="Calibri" panose="020F0502020204030204" pitchFamily="34" charset="0"/>
                <a:cs typeface="Simplified Arabic" panose="02020603050405020304" pitchFamily="18" charset="-78"/>
              </a:rPr>
              <a:t>لهذه الأسر.</a:t>
            </a:r>
          </a:p>
          <a:p>
            <a:pPr marL="171450" marR="0" lvl="0" indent="-171450" algn="r" rtl="1">
              <a:lnSpc>
                <a:spcPct val="100000"/>
              </a:lnSpc>
              <a:spcBef>
                <a:spcPts val="0"/>
              </a:spcBef>
              <a:spcAft>
                <a:spcPts val="0"/>
              </a:spcAft>
              <a:buClr>
                <a:schemeClr val="dk1"/>
              </a:buClr>
              <a:buSzPts val="1200"/>
              <a:buFont typeface="Arial"/>
              <a:buChar char="•"/>
            </a:pPr>
            <a:r>
              <a:rPr lang="ar-LB" sz="1800" dirty="0">
                <a:effectLst/>
                <a:ea typeface="Calibri" panose="020F0502020204030204" pitchFamily="34" charset="0"/>
                <a:cs typeface="Simplified Arabic" panose="02020603050405020304" pitchFamily="18" charset="-78"/>
              </a:rPr>
              <a:t>من المهم</a:t>
            </a:r>
            <a:r>
              <a:rPr lang="ar-SA" sz="1800" dirty="0">
                <a:effectLst/>
                <a:ea typeface="Calibri" panose="020F0502020204030204" pitchFamily="34" charset="0"/>
                <a:cs typeface="Simplified Arabic" panose="02020603050405020304" pitchFamily="18" charset="-78"/>
              </a:rPr>
              <a:t> معرفة القوالب النمطية التقليدية التي تحيط بالعمل الملائم للأنواع الاجتماعية أو المجموعات</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فالنساء، </a:t>
            </a:r>
            <a:r>
              <a:rPr lang="ar-SA" sz="1800" u="sng" dirty="0">
                <a:solidFill>
                  <a:srgbClr val="0563C1"/>
                </a:solidFill>
                <a:effectLst/>
                <a:ea typeface="Calibri" panose="020F0502020204030204" pitchFamily="34" charset="0"/>
                <a:cs typeface="Simplified Arabic" panose="02020603050405020304" pitchFamily="18" charset="-78"/>
                <a:hlinkClick r:id="rId3"/>
              </a:rPr>
              <a:t>والمراهقات</a:t>
            </a:r>
            <a:r>
              <a:rPr lang="ar-SA" sz="1800" u="sng" dirty="0">
                <a:solidFill>
                  <a:srgbClr val="0563C1"/>
                </a:solidFill>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وغيرهنّ من المجموعات الأخرى المعرّضة للخطر، غالبًا ما يواجهن حواجز تتعلق بالنوع الاجتماعي أو الأعراف الثقافية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فهذه الأعراف لا تزيد من التبعية الاقتصادية للآخرين فحسب بل تزيد من قابلية تعرضهن لخطر العنف</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(مثلاً، يجب أن نقدم </a:t>
            </a:r>
            <a:r>
              <a:rPr lang="ar-SA" sz="1800" dirty="0">
                <a:solidFill>
                  <a:srgbClr val="000000"/>
                </a:solidFill>
                <a:effectLst/>
                <a:ea typeface="Calibri" panose="020F0502020204030204" pitchFamily="34" charset="0"/>
                <a:cs typeface="Simplified Arabic" panose="02020603050405020304" pitchFamily="18" charset="-78"/>
              </a:rPr>
              <a:t>بطاقات المستفيدين للأطفال الذين يرأسون أسرًا، والأطفال غير المصحوبين أو المنفصلين عن ذويهم، حتى يتمكنوا من الوصول إلى المساعدة بأسمائهم الخاصة</a:t>
            </a:r>
            <a:r>
              <a:rPr lang="ar-LB" sz="1800" dirty="0">
                <a:solidFill>
                  <a:srgbClr val="000000"/>
                </a:solidFill>
                <a:effectLst/>
                <a:ea typeface="Calibri" panose="020F0502020204030204" pitchFamily="34" charset="0"/>
                <a:cs typeface="Simplified Arabic" panose="02020603050405020304" pitchFamily="18" charset="-78"/>
              </a:rPr>
              <a:t>؛ أن ن</a:t>
            </a:r>
            <a:r>
              <a:rPr lang="ar-SA" sz="1800" dirty="0">
                <a:solidFill>
                  <a:srgbClr val="000000"/>
                </a:solidFill>
                <a:effectLst/>
                <a:ea typeface="Calibri" panose="020F0502020204030204" pitchFamily="34" charset="0"/>
                <a:cs typeface="Simplified Arabic" panose="02020603050405020304" pitchFamily="18" charset="-78"/>
              </a:rPr>
              <a:t>سجل جميع النساء البالغات كمتلقيات رئيسيات للمساعدة، في السياقات التي يُمارَس فيها تعدد الزوجات، لتجنب استبعاد الزوجات اللاحقات وأطفالهن</a:t>
            </a:r>
            <a:r>
              <a:rPr lang="ar-LB" sz="1800" dirty="0">
                <a:solidFill>
                  <a:srgbClr val="000000"/>
                </a:solidFill>
                <a:effectLst/>
                <a:ea typeface="Calibri" panose="020F0502020204030204" pitchFamily="34" charset="0"/>
                <a:cs typeface="Simplified Arabic" panose="02020603050405020304" pitchFamily="18" charset="-78"/>
              </a:rPr>
              <a:t>).</a:t>
            </a:r>
          </a:p>
          <a:p>
            <a:pPr marL="57150" marR="0" indent="-285750" algn="just" rtl="1">
              <a:lnSpc>
                <a:spcPct val="106000"/>
              </a:lnSpc>
              <a:spcBef>
                <a:spcPts val="0"/>
              </a:spcBef>
              <a:spcAft>
                <a:spcPts val="8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لدعم التحديد المشترك والتخفيف من مخاطر حماية الطفل، يجب التفكير في </a:t>
            </a:r>
            <a:r>
              <a:rPr lang="ar-SA" sz="1800" dirty="0">
                <a:solidFill>
                  <a:srgbClr val="000000"/>
                </a:solidFill>
                <a:effectLst/>
                <a:ea typeface="Calibri" panose="020F0502020204030204" pitchFamily="34" charset="0"/>
                <a:cs typeface="Simplified Arabic" panose="02020603050405020304" pitchFamily="18" charset="-78"/>
              </a:rPr>
              <a:t>إنشاء مرجعيات تنسيق لحماية الطفل ضمن فرق سبل كسب الرزق</a:t>
            </a:r>
            <a:r>
              <a:rPr lang="ar-LB" sz="1800" dirty="0">
                <a:solidFill>
                  <a:srgbClr val="000000"/>
                </a:solidFill>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تستطيع مرجعيات التنسيق أن تدعم التعاون، وتشجّع الاتفاق على القرارات والعمليات الأساسية، وتحيل شواغل حماية الطفل، وتضمن أن تكون التدخّلات في مجال سبل كسب الرزق صديقة للطفل، ويمكن الوصول إليها، وآمنة</a:t>
            </a:r>
            <a:r>
              <a:rPr lang="ar-SY" sz="1800" dirty="0">
                <a:effectLst/>
                <a:ea typeface="Calibri" panose="020F0502020204030204" pitchFamily="34" charset="0"/>
                <a:cs typeface="Simplified Arabic" panose="02020603050405020304" pitchFamily="18" charset="-78"/>
              </a:rPr>
              <a:t>.</a:t>
            </a:r>
            <a:endParaRPr lang="ar-LB" sz="1800" dirty="0">
              <a:solidFill>
                <a:srgbClr val="000000"/>
              </a:solidFill>
              <a:effectLst/>
              <a:ea typeface="Calibri" panose="020F0502020204030204" pitchFamily="34" charset="0"/>
              <a:cs typeface="Simplified Arabic" panose="02020603050405020304" pitchFamily="18" charset="-78"/>
            </a:endParaRPr>
          </a:p>
          <a:p>
            <a:pPr marL="171450" marR="0" lvl="0" indent="-95250" algn="l" rtl="0">
              <a:lnSpc>
                <a:spcPct val="100000"/>
              </a:lnSpc>
              <a:spcBef>
                <a:spcPts val="0"/>
              </a:spcBef>
              <a:spcAft>
                <a:spcPts val="0"/>
              </a:spcAft>
              <a:buClr>
                <a:schemeClr val="dk1"/>
              </a:buClr>
              <a:buSzPts val="1200"/>
              <a:buFont typeface="Arial"/>
              <a:buNone/>
            </a:pPr>
            <a:endParaRPr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LB" b="1" dirty="0">
                <a:latin typeface="Arial"/>
                <a:ea typeface="Arial"/>
                <a:cs typeface="Arial"/>
                <a:sym typeface="Arial"/>
              </a:rPr>
              <a:t>إطلاق المناقشة: </a:t>
            </a:r>
            <a:r>
              <a:rPr lang="ar-LB" sz="1200" b="0" i="0" u="none" strike="noStrike" cap="none" dirty="0">
                <a:solidFill>
                  <a:srgbClr val="000000"/>
                </a:solidFill>
                <a:latin typeface="Arial"/>
                <a:ea typeface="Arial"/>
                <a:cs typeface="Arial"/>
                <a:sym typeface="Arial"/>
              </a:rPr>
              <a:t>هل يمكنكم التفكير في مواضيع عملية لتقوية قدرات الموظفين في مجال كسب سبل الرزق من أجل حماية الأطفال؟</a:t>
            </a:r>
          </a:p>
          <a:p>
            <a:pPr marL="0" marR="0" lvl="0" indent="0" algn="r" rtl="1">
              <a:lnSpc>
                <a:spcPct val="100000"/>
              </a:lnSpc>
              <a:spcBef>
                <a:spcPts val="0"/>
              </a:spcBef>
              <a:spcAft>
                <a:spcPts val="0"/>
              </a:spcAft>
              <a:buClr>
                <a:srgbClr val="000000"/>
              </a:buClr>
              <a:buSzPts val="1400"/>
              <a:buFont typeface="Arial"/>
              <a:buNone/>
            </a:pPr>
            <a:r>
              <a:rPr lang="ar-LB" dirty="0">
                <a:latin typeface="Arial" panose="020B0604020202020204" pitchFamily="34" charset="0"/>
                <a:ea typeface="Arial"/>
                <a:cs typeface="Arial" panose="020B0604020202020204" pitchFamily="34" charset="0"/>
                <a:sym typeface="Arial"/>
              </a:rPr>
              <a:t>← يمكنكم:</a:t>
            </a:r>
          </a:p>
          <a:p>
            <a:pPr marL="285750" marR="0" lvl="0" indent="-285750" algn="r" defTabSz="914400" rtl="1" eaLnBrk="1" fontAlgn="auto" latinLnBrk="0" hangingPunct="1">
              <a:lnSpc>
                <a:spcPct val="100000"/>
              </a:lnSpc>
              <a:spcBef>
                <a:spcPts val="0"/>
              </a:spcBef>
              <a:spcAft>
                <a:spcPts val="0"/>
              </a:spcAft>
              <a:buClr>
                <a:srgbClr val="000000"/>
              </a:buClr>
              <a:buSzPts val="1400"/>
              <a:buFontTx/>
              <a:buChar char="-"/>
              <a:tabLst/>
              <a:defRPr/>
            </a:pP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تدريب الموظّفين في مجال سبل كسب الرزق على شواغل، ومبادئ، ونُهُج حماية الطفل، حتى يتمكنوا من أن يحيلوا بشكل آمن، وصحيح، وفعال، حالات العنف الجنسي والجندري وحالات حماية الطفل، التي تمّ الإفصاح عنها أو تحديدها</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endPar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marL="285750" marR="0" lvl="0" indent="-285750" algn="r" defTabSz="914400" rtl="1" eaLnBrk="1" fontAlgn="auto" latinLnBrk="0" hangingPunct="1">
              <a:lnSpc>
                <a:spcPct val="100000"/>
              </a:lnSpc>
              <a:spcBef>
                <a:spcPts val="0"/>
              </a:spcBef>
              <a:spcAft>
                <a:spcPts val="0"/>
              </a:spcAft>
              <a:buClr>
                <a:srgbClr val="000000"/>
              </a:buClr>
              <a:buSzPts val="1400"/>
              <a:buFontTx/>
              <a:buChar char="-"/>
              <a:tabLst/>
              <a:defRPr/>
            </a:pP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الحرص على أن جميع الموظّفين في مجالَي سبل كسب الرزق وحماية الطفل قد تدرّبوا ووقّعوا على سياسات وإجراءات الصون</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32" name="Google Shape;23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r" rtl="1">
              <a:lnSpc>
                <a:spcPct val="100000"/>
              </a:lnSpc>
              <a:spcBef>
                <a:spcPts val="0"/>
              </a:spcBef>
              <a:spcAft>
                <a:spcPts val="0"/>
              </a:spcAft>
              <a:buClr>
                <a:schemeClr val="dk1"/>
              </a:buClr>
              <a:buSzPts val="1200"/>
              <a:buFont typeface="Arial"/>
              <a:buChar char="•"/>
            </a:pPr>
            <a:r>
              <a:rPr lang="ar-SA" sz="1800" u="none" dirty="0">
                <a:solidFill>
                  <a:schemeClr val="tx1"/>
                </a:solidFill>
                <a:effectLst/>
                <a:ea typeface="Calibri" panose="020F0502020204030204" pitchFamily="34" charset="0"/>
                <a:cs typeface="Simplified Arabic" panose="02020603050405020304" pitchFamily="18" charset="-78"/>
                <a:hlinkClick r:id="rId3">
                  <a:extLst>
                    <a:ext uri="{A12FA001-AC4F-418D-AE19-62706E023703}">
                      <ahyp:hlinkClr xmlns:ahyp="http://schemas.microsoft.com/office/drawing/2018/hyperlinkcolor" val="tx"/>
                    </a:ext>
                  </a:extLst>
                </a:hlinkClick>
              </a:rPr>
              <a:t>تبين</a:t>
            </a:r>
            <a:r>
              <a:rPr lang="ar-SA" sz="1800" u="sng" dirty="0">
                <a:solidFill>
                  <a:srgbClr val="0563C1"/>
                </a:solidFill>
                <a:effectLst/>
                <a:ea typeface="Calibri" panose="020F0502020204030204" pitchFamily="34" charset="0"/>
                <a:cs typeface="Simplified Arabic" panose="02020603050405020304" pitchFamily="18" charset="-78"/>
                <a:hlinkClick r:id="rId3">
                  <a:extLst>
                    <a:ext uri="{A12FA001-AC4F-418D-AE19-62706E023703}">
                      <ahyp:hlinkClr xmlns:ahyp="http://schemas.microsoft.com/office/drawing/2018/hyperlinkcolor" val="tx"/>
                    </a:ext>
                  </a:extLst>
                </a:hlinkClick>
              </a:rPr>
              <a:t> أن النقد متعدد الأغراض</a:t>
            </a:r>
            <a:r>
              <a:rPr lang="ar-SA" sz="1800" dirty="0">
                <a:effectLst/>
                <a:ea typeface="Calibri" panose="020F0502020204030204" pitchFamily="34" charset="0"/>
                <a:cs typeface="Simplified Arabic" panose="02020603050405020304" pitchFamily="18" charset="-78"/>
              </a:rPr>
              <a:t> يزيد من قدرات العائلات والأطفال على تلبية احتياجاتهم الأساسية، في ظروف معينة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وعند الجمع بين هذه الخدمة وخدمات أخرى، قد تساعد في الحد من آليات التأقلم السلبية، مثل </a:t>
            </a:r>
            <a:r>
              <a:rPr lang="ar-SA" sz="1800" u="sng" dirty="0">
                <a:solidFill>
                  <a:srgbClr val="0563C1"/>
                </a:solidFill>
                <a:effectLst/>
                <a:ea typeface="Calibri" panose="020F0502020204030204" pitchFamily="34" charset="0"/>
                <a:cs typeface="Simplified Arabic" panose="02020603050405020304" pitchFamily="18" charset="-78"/>
                <a:hlinkClick r:id="rId4"/>
              </a:rPr>
              <a:t>عمالة الأطفال</a:t>
            </a:r>
            <a:r>
              <a:rPr lang="ar-SA" sz="1800" dirty="0">
                <a:effectLst/>
                <a:ea typeface="Calibri" panose="020F0502020204030204" pitchFamily="34" charset="0"/>
                <a:cs typeface="Simplified Arabic" panose="02020603050405020304" pitchFamily="18" charset="-78"/>
              </a:rPr>
              <a:t> أو زواج الأطفال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وينبغي أيضًا القيام برصد دقيق لأثر النقد متعدد الأغراض على نتائج حماية الطفل</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a:buChar char="•"/>
            </a:pPr>
            <a:r>
              <a:rPr lang="ar-LB" sz="1800" dirty="0">
                <a:effectLst/>
                <a:ea typeface="Calibri" panose="020F0502020204030204" pitchFamily="34" charset="0"/>
                <a:cs typeface="Simplified Arabic" panose="02020603050405020304" pitchFamily="18" charset="-78"/>
              </a:rPr>
              <a:t>يتعين علينا </a:t>
            </a:r>
            <a:r>
              <a:rPr lang="ar-SA" sz="1800" dirty="0">
                <a:solidFill>
                  <a:srgbClr val="000000"/>
                </a:solidFill>
                <a:effectLst/>
                <a:ea typeface="Calibri" panose="020F0502020204030204" pitchFamily="34" charset="0"/>
                <a:cs typeface="Simplified Arabic" panose="02020603050405020304" pitchFamily="18" charset="-78"/>
              </a:rPr>
              <a:t>تنفيذ تدخّلات استجابة للأسر المعرّضة لخطر انعدام </a:t>
            </a:r>
            <a:r>
              <a:rPr lang="ar-LB" sz="1800" dirty="0">
                <a:solidFill>
                  <a:srgbClr val="000000"/>
                </a:solidFill>
                <a:effectLst/>
                <a:ea typeface="Calibri" panose="020F0502020204030204" pitchFamily="34" charset="0"/>
                <a:cs typeface="Simplified Arabic" panose="02020603050405020304" pitchFamily="18" charset="-78"/>
              </a:rPr>
              <a:t>أمن </a:t>
            </a:r>
            <a:r>
              <a:rPr lang="ar-SA" sz="1800" dirty="0">
                <a:solidFill>
                  <a:srgbClr val="000000"/>
                </a:solidFill>
                <a:effectLst/>
                <a:ea typeface="Calibri" panose="020F0502020204030204" pitchFamily="34" charset="0"/>
                <a:cs typeface="Simplified Arabic" panose="02020603050405020304" pitchFamily="18" charset="-78"/>
              </a:rPr>
              <a:t>سبل كسب الرزق و/أو شواغل متعلقة بحماية الطفل، عبر جميع مراحل دورة البرنامج</a:t>
            </a:r>
            <a:r>
              <a:rPr lang="ar-LB" sz="1800" dirty="0">
                <a:solidFill>
                  <a:srgbClr val="000000"/>
                </a:solidFill>
                <a:effectLst/>
                <a:ea typeface="Calibri" panose="020F0502020204030204" pitchFamily="34" charset="0"/>
                <a:cs typeface="Simplified Arabic" panose="02020603050405020304" pitchFamily="18" charset="-78"/>
              </a:rPr>
              <a:t>، والحرص على أن </a:t>
            </a:r>
            <a:r>
              <a:rPr lang="ar-SA" sz="1800" dirty="0">
                <a:solidFill>
                  <a:srgbClr val="000000"/>
                </a:solidFill>
                <a:effectLst/>
                <a:ea typeface="Calibri" panose="020F0502020204030204" pitchFamily="34" charset="0"/>
                <a:cs typeface="Simplified Arabic" panose="02020603050405020304" pitchFamily="18" charset="-78"/>
              </a:rPr>
              <a:t>تكون آمنة وشاملة وحامية وميسَّرة لجميع الأطفال، بمَن فيهم الأطفال الأكثر عرضة للخطر؛</a:t>
            </a:r>
            <a:r>
              <a:rPr lang="ar-LB" sz="1800" dirty="0">
                <a:solidFill>
                  <a:srgbClr val="000000"/>
                </a:solidFill>
                <a:effectLst/>
                <a:ea typeface="Calibri" panose="020F0502020204030204" pitchFamily="34" charset="0"/>
                <a:cs typeface="Simplified Arabic" panose="02020603050405020304" pitchFamily="18" charset="-78"/>
              </a:rPr>
              <a:t> و</a:t>
            </a:r>
            <a:r>
              <a:rPr lang="ar-SA" sz="1800" dirty="0">
                <a:solidFill>
                  <a:srgbClr val="000000"/>
                </a:solidFill>
                <a:effectLst/>
                <a:ea typeface="Calibri" panose="020F0502020204030204" pitchFamily="34" charset="0"/>
                <a:cs typeface="Simplified Arabic" panose="02020603050405020304" pitchFamily="18" charset="-78"/>
              </a:rPr>
              <a:t>تعالج الأوضاع العائلية للأطفال من مختلف الأنواع الاجتماعية، والأعمار، والإعاقات، ومراحل النمو، وقابلية التعرض للأذى؛</a:t>
            </a:r>
            <a:r>
              <a:rPr lang="ar-LB" sz="1800" dirty="0">
                <a:solidFill>
                  <a:srgbClr val="000000"/>
                </a:solidFill>
                <a:effectLst/>
                <a:ea typeface="Calibri" panose="020F0502020204030204" pitchFamily="34" charset="0"/>
                <a:cs typeface="Simplified Arabic" panose="02020603050405020304" pitchFamily="18" charset="-78"/>
              </a:rPr>
              <a:t> و</a:t>
            </a:r>
            <a:r>
              <a:rPr lang="ar-SA" sz="1800" dirty="0">
                <a:solidFill>
                  <a:srgbClr val="000000"/>
                </a:solidFill>
                <a:effectLst/>
                <a:ea typeface="Calibri" panose="020F0502020204030204" pitchFamily="34" charset="0"/>
                <a:cs typeface="Simplified Arabic" panose="02020603050405020304" pitchFamily="18" charset="-78"/>
              </a:rPr>
              <a:t>لا تتداخل مع الحضور المدرسي</a:t>
            </a:r>
            <a:r>
              <a:rPr lang="ar-LB" sz="1800" dirty="0">
                <a:solidFill>
                  <a:srgbClr val="000000"/>
                </a:solidFill>
                <a:effectLst/>
                <a:ea typeface="Calibri" panose="020F0502020204030204" pitchFamily="34" charset="0"/>
                <a:cs typeface="Simplified Arabic" panose="02020603050405020304" pitchFamily="18" charset="-78"/>
              </a:rPr>
              <a:t>.</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a:buChar char="•"/>
              <a:tabLst/>
              <a:defRPr/>
            </a:pPr>
            <a:r>
              <a:rPr lang="ar-LB" sz="1800" dirty="0">
                <a:effectLst/>
                <a:ea typeface="Calibri" panose="020F0502020204030204" pitchFamily="34" charset="0"/>
                <a:cs typeface="Simplified Arabic" panose="02020603050405020304" pitchFamily="18" charset="-78"/>
              </a:rPr>
              <a:t>يتعين علينا </a:t>
            </a:r>
            <a:r>
              <a:rPr lang="ar-SA" sz="1800" dirty="0">
                <a:effectLst/>
                <a:ea typeface="Calibri" panose="020F0502020204030204" pitchFamily="34" charset="0"/>
                <a:cs typeface="Simplified Arabic" panose="02020603050405020304" pitchFamily="18" charset="-78"/>
              </a:rPr>
              <a:t>التشاور مع المجموعات المصنفة من السكان المتضرّرين بانتظام بشأن </a:t>
            </a:r>
            <a:r>
              <a:rPr lang="ar-SA" sz="1800" dirty="0">
                <a:solidFill>
                  <a:srgbClr val="000000"/>
                </a:solidFill>
                <a:effectLst/>
                <a:ea typeface="Calibri" panose="020F0502020204030204" pitchFamily="34" charset="0"/>
                <a:cs typeface="Simplified Arabic" panose="02020603050405020304" pitchFamily="18" charset="-78"/>
              </a:rPr>
              <a:t>تفضيلاتهم وأولوياتهم بالنسبة إلى توليد الدخل، وفرص النقد لقاء العمل، والاحتياجات الأسرية الأخرى؛</a:t>
            </a:r>
            <a:r>
              <a:rPr lang="ar-LB" sz="1800" dirty="0">
                <a:solidFill>
                  <a:srgbClr val="000000"/>
                </a:solidFill>
                <a:effectLst/>
                <a:ea typeface="Calibri" panose="020F0502020204030204" pitchFamily="34" charset="0"/>
                <a:cs typeface="Simplified Arabic" panose="02020603050405020304" pitchFamily="18" charset="-78"/>
              </a:rPr>
              <a:t> و</a:t>
            </a:r>
            <a:r>
              <a:rPr lang="ar-SA" sz="1800" dirty="0">
                <a:solidFill>
                  <a:srgbClr val="000000"/>
                </a:solidFill>
                <a:effectLst/>
                <a:ea typeface="Calibri" panose="020F0502020204030204" pitchFamily="34" charset="0"/>
                <a:cs typeface="Simplified Arabic" panose="02020603050405020304" pitchFamily="18" charset="-78"/>
              </a:rPr>
              <a:t>ضمان تمثيل ملائم للأطفال في عمليات صنع القرار، وفي هيكليات المشاركة المجتمعية وأنظمة إدارة المواقع المتعلقة بسبل كسب الرزق</a:t>
            </a:r>
            <a:r>
              <a:rPr lang="ar-LB" sz="1800" dirty="0">
                <a:solidFill>
                  <a:srgbClr val="000000"/>
                </a:solidFill>
                <a:effectLst/>
                <a:ea typeface="Calibri" panose="020F0502020204030204" pitchFamily="34" charset="0"/>
                <a:cs typeface="Simplified Arabic" panose="02020603050405020304" pitchFamily="18" charset="-78"/>
              </a:rPr>
              <a:t>، و</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إشراك جميع المجموعات الفرعية من السكان المتضرّرين في تصميم، وتنفيذ، ورصد التدخّلات في مجال سبل كسب الرزق</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r" rtl="1">
              <a:lnSpc>
                <a:spcPct val="100000"/>
              </a:lnSpc>
              <a:spcBef>
                <a:spcPts val="0"/>
              </a:spcBef>
              <a:spcAft>
                <a:spcPts val="0"/>
              </a:spcAft>
              <a:buClr>
                <a:schemeClr val="dk1"/>
              </a:buClr>
              <a:buSzPts val="1200"/>
              <a:buFont typeface="Arial"/>
              <a:buChar char="•"/>
            </a:pPr>
            <a:r>
              <a:rPr lang="ar-SA" sz="1800" dirty="0">
                <a:effectLst/>
                <a:ea typeface="Calibri" panose="020F0502020204030204" pitchFamily="34" charset="0"/>
                <a:cs typeface="Simplified Arabic" panose="02020603050405020304" pitchFamily="18" charset="-78"/>
              </a:rPr>
              <a:t>بالتعاون مع المجتمعات المحلية، يجب إنشاء آليات للتغذية الراجعة والإبلاغ</a:t>
            </a:r>
            <a:r>
              <a:rPr lang="ar-LB" sz="1800" dirty="0">
                <a:effectLst/>
                <a:ea typeface="Calibri" panose="020F0502020204030204" pitchFamily="34" charset="0"/>
                <a:cs typeface="Simplified Arabic" panose="02020603050405020304" pitchFamily="18" charset="-78"/>
              </a:rPr>
              <a:t>، وبروتوكولات حماية البيانات والإحالات إلى التعافي الاقتصادي، والمساعدة النقدية وبالقسائم، ودعم سبل كسب الرزق</a:t>
            </a:r>
            <a:r>
              <a:rPr lang="ar-SA"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بحيث </a:t>
            </a:r>
            <a:r>
              <a:rPr lang="ar-SA" sz="1800" dirty="0">
                <a:effectLst/>
                <a:ea typeface="Calibri" panose="020F0502020204030204" pitchFamily="34" charset="0"/>
                <a:cs typeface="Simplified Arabic" panose="02020603050405020304" pitchFamily="18" charset="-78"/>
              </a:rPr>
              <a:t>تكون سرية، وصديقة للطفل،</a:t>
            </a:r>
            <a:r>
              <a:rPr lang="ar-LB" sz="1800" dirty="0">
                <a:effectLst/>
                <a:ea typeface="Calibri" panose="020F0502020204030204" pitchFamily="34" charset="0"/>
                <a:cs typeface="Simplified Arabic" panose="02020603050405020304" pitchFamily="18" charset="-78"/>
              </a:rPr>
              <a:t> ومتعددة القطاعات،</a:t>
            </a:r>
            <a:r>
              <a:rPr lang="ar-SA" sz="1800" dirty="0">
                <a:effectLst/>
                <a:ea typeface="Calibri" panose="020F0502020204030204" pitchFamily="34" charset="0"/>
                <a:cs typeface="Simplified Arabic" panose="02020603050405020304" pitchFamily="18" charset="-78"/>
              </a:rPr>
              <a:t> ويمكن الوصول إليها، وموائمة </a:t>
            </a:r>
            <a:r>
              <a:rPr lang="ar-SA" sz="1800" u="sng" dirty="0">
                <a:solidFill>
                  <a:srgbClr val="0563C1"/>
                </a:solidFill>
                <a:effectLst/>
                <a:ea typeface="Calibri" panose="020F0502020204030204" pitchFamily="34" charset="0"/>
                <a:cs typeface="Simplified Arabic" panose="02020603050405020304" pitchFamily="18" charset="-78"/>
                <a:hlinkClick r:id="rId5"/>
              </a:rPr>
              <a:t>للمساءلة أمام السكان المتضرّرين</a:t>
            </a:r>
            <a:r>
              <a:rPr lang="ar-SY" sz="1800" u="sng" dirty="0">
                <a:solidFill>
                  <a:srgbClr val="0563C1"/>
                </a:solidFill>
                <a:effectLst/>
                <a:ea typeface="Calibri" panose="020F0502020204030204" pitchFamily="34" charset="0"/>
                <a:cs typeface="Simplified Arabic" panose="02020603050405020304" pitchFamily="18" charset="-78"/>
                <a:hlinkClick r:id="rId5"/>
              </a:rPr>
              <a:t> (</a:t>
            </a:r>
            <a:r>
              <a:rPr lang="ar-SA" sz="1800" u="sng" dirty="0">
                <a:solidFill>
                  <a:srgbClr val="0563C1"/>
                </a:solidFill>
                <a:effectLst/>
                <a:ea typeface="Calibri" panose="020F0502020204030204" pitchFamily="34" charset="0"/>
                <a:cs typeface="Simplified Arabic" panose="02020603050405020304" pitchFamily="18" charset="-78"/>
                <a:hlinkClick r:id="rId5"/>
              </a:rPr>
              <a:t>AAP</a:t>
            </a:r>
            <a:r>
              <a:rPr lang="ar-SY" sz="1800" u="sng" dirty="0">
                <a:solidFill>
                  <a:srgbClr val="0563C1"/>
                </a:solidFill>
                <a:effectLst/>
                <a:ea typeface="Calibri" panose="020F0502020204030204" pitchFamily="34" charset="0"/>
                <a:cs typeface="Simplified Arabic" panose="02020603050405020304" pitchFamily="18" charset="-78"/>
                <a:hlinkClick r:id="rId5"/>
              </a:rPr>
              <a:t>)</a:t>
            </a:r>
            <a:r>
              <a:rPr lang="ar-SA" sz="1800" dirty="0">
                <a:effectLst/>
                <a:ea typeface="Calibri" panose="020F0502020204030204" pitchFamily="34" charset="0"/>
                <a:cs typeface="Simplified Arabic" panose="02020603050405020304" pitchFamily="18" charset="-78"/>
              </a:rPr>
              <a:t>، ل</a:t>
            </a:r>
            <a:endParaRPr lang="ar-LB" sz="1800" dirty="0">
              <a:effectLst/>
              <a:ea typeface="Calibri" panose="020F0502020204030204" pitchFamily="34" charset="0"/>
              <a:cs typeface="Simplified Arabic" panose="02020603050405020304" pitchFamily="18" charset="-78"/>
            </a:endParaRPr>
          </a:p>
          <a:p>
            <a:pPr marL="171450" marR="0" lvl="0" indent="-95250" algn="r" rtl="1">
              <a:lnSpc>
                <a:spcPct val="100000"/>
              </a:lnSpc>
              <a:spcBef>
                <a:spcPts val="0"/>
              </a:spcBef>
              <a:spcAft>
                <a:spcPts val="0"/>
              </a:spcAft>
              <a:buClr>
                <a:schemeClr val="dk1"/>
              </a:buClr>
              <a:buSzPts val="1200"/>
              <a:buFont typeface="Arial"/>
              <a:buNone/>
            </a:pPr>
            <a:endParaRPr lang="ar-LB" dirty="0"/>
          </a:p>
          <a:p>
            <a:pPr marL="2476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b="1" dirty="0"/>
              <a:t>تذكير: </a:t>
            </a:r>
          </a:p>
          <a:p>
            <a:pPr marL="704850" marR="0" lvl="1"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الأخذ في الاعتبار أثر التدخّلات في مجال سبل كسب الرزق على رعاية الأطفال والحضور المدرسي؛</a:t>
            </a:r>
            <a:endParaRPr lang="ar-LB" sz="1800" dirty="0">
              <a:solidFill>
                <a:srgbClr val="000000"/>
              </a:solidFill>
              <a:effectLst/>
              <a:ea typeface="Calibri" panose="020F0502020204030204" pitchFamily="34" charset="0"/>
              <a:cs typeface="Simplified Arabic" panose="02020603050405020304" pitchFamily="18" charset="-78"/>
            </a:endParaRPr>
          </a:p>
          <a:p>
            <a:pPr marL="704850" marR="0" lvl="1"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تجنب ظروف العمل التي يُحتمَل أن تكون استغلالية أو غير آمنة بالنسبة إلى الأطفال الأكبر سنًا ومقدّمي الرعاية؛</a:t>
            </a:r>
            <a:r>
              <a:rPr lang="ar-LB" sz="1800" dirty="0">
                <a:solidFill>
                  <a:srgbClr val="000000"/>
                </a:solidFill>
                <a:effectLst/>
                <a:ea typeface="Calibri" panose="020F0502020204030204" pitchFamily="34" charset="0"/>
                <a:cs typeface="Simplified Arabic" panose="02020603050405020304" pitchFamily="18" charset="-78"/>
              </a:rPr>
              <a:t> و</a:t>
            </a:r>
            <a:r>
              <a:rPr lang="ar-SA" sz="1800" dirty="0">
                <a:solidFill>
                  <a:srgbClr val="000000"/>
                </a:solidFill>
                <a:effectLst/>
                <a:ea typeface="Calibri" panose="020F0502020204030204" pitchFamily="34" charset="0"/>
                <a:cs typeface="Simplified Arabic" panose="02020603050405020304" pitchFamily="18" charset="-78"/>
              </a:rPr>
              <a:t>تحديد أنشطة سبل كسب الرزق المربحة، والميسَّرة، والمرغوب فيها التي تقلل من مخاطر عمالة الأطفال، والاستغلال، ورعاية الأطفال سيئة الجودة، والحضور المدرسي غير المنتظم</a:t>
            </a:r>
            <a:r>
              <a:rPr lang="ar-SY" sz="1800" dirty="0">
                <a:solidFill>
                  <a:srgbClr val="000000"/>
                </a:solidFill>
                <a:effectLst/>
                <a:ea typeface="Calibri" panose="020F0502020204030204" pitchFamily="34" charset="0"/>
                <a:cs typeface="Simplified Arabic" panose="02020603050405020304" pitchFamily="18" charset="-78"/>
              </a:rPr>
              <a:t>.</a:t>
            </a:r>
            <a:endParaRPr lang="ar-LB" sz="1800" dirty="0">
              <a:solidFill>
                <a:srgbClr val="000000"/>
              </a:solidFill>
              <a:effectLst/>
              <a:latin typeface="Calibri"/>
              <a:ea typeface="Calibri" panose="020F0502020204030204" pitchFamily="34" charset="0"/>
              <a:cs typeface="Simplified Arabic" panose="02020603050405020304" pitchFamily="18" charset="-78"/>
            </a:endParaRPr>
          </a:p>
          <a:p>
            <a:pPr marL="704850" marR="0" lvl="1"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solidFill>
                  <a:srgbClr val="000000"/>
                </a:solidFill>
                <a:effectLst/>
                <a:latin typeface="Noto Sans Symbols"/>
                <a:ea typeface="Noto Sans Symbols"/>
                <a:cs typeface="Simplified Arabic" panose="02020603050405020304" pitchFamily="18" charset="-78"/>
              </a:rPr>
              <a:t>إدماج الاحتياجات المتعلقة بالنوع الاجتماعي، والعمر، والإعاقة للأطفال الذين في سن العمل، في كافة جوانب وضع البرامج</a:t>
            </a:r>
            <a:r>
              <a:rPr lang="ar-SY" sz="1800" dirty="0">
                <a:solidFill>
                  <a:srgbClr val="000000"/>
                </a:solidFill>
                <a:effectLst/>
                <a:latin typeface="Noto Sans Symbols"/>
                <a:ea typeface="Noto Sans Symbols"/>
                <a:cs typeface="Simplified Arabic" panose="02020603050405020304" pitchFamily="18" charset="-78"/>
              </a:rPr>
              <a:t>.</a:t>
            </a:r>
            <a:endParaRPr lang="ar-LB" sz="1800" dirty="0">
              <a:solidFill>
                <a:srgbClr val="000000"/>
              </a:solidFill>
              <a:effectLst/>
              <a:latin typeface="Noto Sans Symbols"/>
              <a:ea typeface="Noto Sans Symbols"/>
              <a:cs typeface="Simplified Arabic" panose="02020603050405020304" pitchFamily="18" charset="-78"/>
            </a:endParaRPr>
          </a:p>
          <a:p>
            <a:pPr marL="704850" marR="0" lvl="1"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الحد من أي ثغرات أو اختناقات أو عوائق تحول دون وصول الأطفال</a:t>
            </a:r>
            <a:r>
              <a:rPr lang="ar-LB" sz="1800" dirty="0">
                <a:solidFill>
                  <a:srgbClr val="000000"/>
                </a:solidFill>
                <a:effectLst/>
                <a:ea typeface="Calibri" panose="020F0502020204030204" pitchFamily="34" charset="0"/>
                <a:cs typeface="Simplified Arabic" panose="02020603050405020304" pitchFamily="18" charset="-78"/>
              </a:rPr>
              <a:t> إلى </a:t>
            </a:r>
            <a:r>
              <a:rPr lang="ar-SA" sz="1800" dirty="0">
                <a:solidFill>
                  <a:srgbClr val="000000"/>
                </a:solidFill>
                <a:effectLst/>
                <a:ea typeface="Calibri" panose="020F0502020204030204" pitchFamily="34" charset="0"/>
                <a:cs typeface="Simplified Arabic" panose="02020603050405020304" pitchFamily="18" charset="-78"/>
              </a:rPr>
              <a:t>خدمات الحماية الاجتماعية الموجودة</a:t>
            </a:r>
            <a:r>
              <a:rPr lang="ar-LB" sz="1800" dirty="0">
                <a:solidFill>
                  <a:srgbClr val="000000"/>
                </a:solidFill>
                <a:effectLst/>
                <a:ea typeface="Calibri" panose="020F0502020204030204" pitchFamily="34" charset="0"/>
                <a:cs typeface="Simplified Arabic" panose="02020603050405020304" pitchFamily="18" charset="-78"/>
              </a:rPr>
              <a:t> ودعم سبل كسب الرزق (</a:t>
            </a:r>
            <a:r>
              <a:rPr lang="ar-SA" sz="1800" dirty="0">
                <a:solidFill>
                  <a:srgbClr val="000000"/>
                </a:solidFill>
                <a:effectLst/>
                <a:latin typeface="Noto Sans Symbols"/>
                <a:ea typeface="Noto Sans Symbols"/>
                <a:cs typeface="Simplified Arabic" panose="02020603050405020304" pitchFamily="18" charset="-78"/>
              </a:rPr>
              <a:t>المخاطر التي تهدد السلامة؛ </a:t>
            </a:r>
            <a:r>
              <a:rPr lang="ar-LB" sz="1800" dirty="0">
                <a:solidFill>
                  <a:srgbClr val="000000"/>
                </a:solidFill>
                <a:effectLst/>
                <a:latin typeface="Noto Sans Symbols"/>
                <a:ea typeface="Noto Sans Symbols"/>
                <a:cs typeface="Simplified Arabic" panose="02020603050405020304" pitchFamily="18" charset="-78"/>
              </a:rPr>
              <a:t>و</a:t>
            </a:r>
            <a:r>
              <a:rPr lang="ar-SA" sz="1800" dirty="0">
                <a:solidFill>
                  <a:srgbClr val="000000"/>
                </a:solidFill>
                <a:effectLst/>
                <a:latin typeface="Noto Sans Symbols"/>
                <a:ea typeface="Noto Sans Symbols"/>
                <a:cs typeface="Simplified Arabic" panose="02020603050405020304" pitchFamily="18" charset="-78"/>
              </a:rPr>
              <a:t>عدم المساواة في الوصول إلى فرص سبل كسب الرزق؛</a:t>
            </a:r>
            <a:r>
              <a:rPr lang="ar-LB" sz="1800" dirty="0">
                <a:solidFill>
                  <a:srgbClr val="000000"/>
                </a:solidFill>
                <a:effectLst/>
                <a:latin typeface="Noto Sans Symbols"/>
                <a:ea typeface="Noto Sans Symbols"/>
                <a:cs typeface="Simplified Arabic" panose="02020603050405020304" pitchFamily="18" charset="-78"/>
              </a:rPr>
              <a:t> و</a:t>
            </a:r>
            <a:r>
              <a:rPr lang="ar-SA" sz="1800" dirty="0">
                <a:solidFill>
                  <a:srgbClr val="000000"/>
                </a:solidFill>
                <a:effectLst/>
                <a:latin typeface="Noto Sans Symbols"/>
                <a:ea typeface="Noto Sans Symbols"/>
                <a:cs typeface="Simplified Arabic" panose="02020603050405020304" pitchFamily="18" charset="-78"/>
              </a:rPr>
              <a:t>التمييز على أساس النوع الاجتماعي، والإعاقة، وتكوين العائلة، وما إلى ذلك</a:t>
            </a:r>
            <a:r>
              <a:rPr lang="ar-LB" sz="1800" dirty="0">
                <a:solidFill>
                  <a:srgbClr val="000000"/>
                </a:solidFill>
                <a:effectLst/>
                <a:latin typeface="Noto Sans Symbols"/>
                <a:ea typeface="Noto Sans Symbols"/>
                <a:cs typeface="Simplified Arabic" panose="02020603050405020304" pitchFamily="18" charset="-78"/>
              </a:rPr>
              <a:t>)</a:t>
            </a:r>
            <a:r>
              <a:rPr lang="ar-SY" sz="1800" dirty="0">
                <a:solidFill>
                  <a:srgbClr val="000000"/>
                </a:solidFill>
                <a:effectLst/>
                <a:latin typeface="Noto Sans Symbols"/>
                <a:ea typeface="Noto Sans Symbols"/>
                <a:cs typeface="Simplified Arabic" panose="02020603050405020304" pitchFamily="18" charset="-78"/>
              </a:rPr>
              <a:t>. </a:t>
            </a:r>
            <a:endParaRPr dirty="0"/>
          </a:p>
          <a:p>
            <a:pPr marL="171450" marR="0" lvl="0" indent="-95250" algn="l" rtl="0">
              <a:lnSpc>
                <a:spcPct val="100000"/>
              </a:lnSpc>
              <a:spcBef>
                <a:spcPts val="0"/>
              </a:spcBef>
              <a:spcAft>
                <a:spcPts val="0"/>
              </a:spcAft>
              <a:buClr>
                <a:schemeClr val="dk1"/>
              </a:buClr>
              <a:buSzPts val="1200"/>
              <a:buFont typeface="Arial"/>
              <a:buNone/>
            </a:pPr>
            <a:endParaRPr dirty="0"/>
          </a:p>
          <a:p>
            <a:pPr marL="457200" marR="0" lvl="0" indent="-228600" algn="l" rtl="0">
              <a:lnSpc>
                <a:spcPct val="100000"/>
              </a:lnSpc>
              <a:spcBef>
                <a:spcPts val="0"/>
              </a:spcBef>
              <a:spcAft>
                <a:spcPts val="0"/>
              </a:spcAft>
              <a:buSzPts val="1400"/>
              <a:buNone/>
            </a:pPr>
            <a:endParaRPr dirty="0"/>
          </a:p>
        </p:txBody>
      </p:sp>
      <p:sp>
        <p:nvSpPr>
          <p:cNvPr id="248" name="Google Shape;24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22</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2"/>
        <p:cNvGrpSpPr/>
        <p:nvPr/>
      </p:nvGrpSpPr>
      <p:grpSpPr>
        <a:xfrm>
          <a:off x="0" y="0"/>
          <a:ext cx="0" cy="0"/>
          <a:chOff x="0" y="0"/>
          <a:chExt cx="0" cy="0"/>
        </a:xfrm>
      </p:grpSpPr>
      <p:sp>
        <p:nvSpPr>
          <p:cNvPr id="13" name="Google Shape;13;p59"/>
          <p:cNvSpPr txBox="1">
            <a:spLocks noGrp="1"/>
          </p:cNvSpPr>
          <p:nvPr>
            <p:ph type="ctrTitle"/>
          </p:nvPr>
        </p:nvSpPr>
        <p:spPr>
          <a:xfrm>
            <a:off x="5210339" y="1180054"/>
            <a:ext cx="6631372"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SzPts val="4400"/>
              <a:buNone/>
              <a:defRPr sz="5000"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9"/>
          <p:cNvSpPr txBox="1">
            <a:spLocks noGrp="1"/>
          </p:cNvSpPr>
          <p:nvPr>
            <p:ph type="subTitle" idx="1"/>
          </p:nvPr>
        </p:nvSpPr>
        <p:spPr>
          <a:xfrm>
            <a:off x="5210338" y="3659729"/>
            <a:ext cx="6631373"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grpSp>
        <p:nvGrpSpPr>
          <p:cNvPr id="15" name="Google Shape;15;p59"/>
          <p:cNvGrpSpPr/>
          <p:nvPr/>
        </p:nvGrpSpPr>
        <p:grpSpPr>
          <a:xfrm>
            <a:off x="0" y="-1"/>
            <a:ext cx="7876133" cy="6873467"/>
            <a:chOff x="0" y="0"/>
            <a:chExt cx="9161786" cy="7995450"/>
          </a:xfrm>
        </p:grpSpPr>
        <p:sp>
          <p:nvSpPr>
            <p:cNvPr id="16" name="Google Shape;16;p59"/>
            <p:cNvSpPr/>
            <p:nvPr/>
          </p:nvSpPr>
          <p:spPr>
            <a:xfrm>
              <a:off x="5155957" y="4728538"/>
              <a:ext cx="682625" cy="682625"/>
            </a:xfrm>
            <a:custGeom>
              <a:avLst/>
              <a:gdLst/>
              <a:ahLst/>
              <a:cxnLst/>
              <a:rect l="l" t="t" r="r" b="b"/>
              <a:pathLst>
                <a:path w="682625" h="682625" extrusionOk="0">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 name="Google Shape;17;p59"/>
            <p:cNvPicPr preferRelativeResize="0"/>
            <p:nvPr/>
          </p:nvPicPr>
          <p:blipFill rotWithShape="1">
            <a:blip r:embed="rId2">
              <a:alphaModFix/>
            </a:blip>
            <a:srcRect/>
            <a:stretch/>
          </p:blipFill>
          <p:spPr>
            <a:xfrm>
              <a:off x="0" y="0"/>
              <a:ext cx="9161786" cy="7995450"/>
            </a:xfrm>
            <a:prstGeom prst="rect">
              <a:avLst/>
            </a:prstGeom>
            <a:noFill/>
            <a:ln>
              <a:noFill/>
            </a:ln>
          </p:spPr>
        </p:pic>
        <p:sp>
          <p:nvSpPr>
            <p:cNvPr id="18" name="Google Shape;18;p59"/>
            <p:cNvSpPr/>
            <p:nvPr/>
          </p:nvSpPr>
          <p:spPr>
            <a:xfrm>
              <a:off x="6989405" y="6285375"/>
              <a:ext cx="319405" cy="319405"/>
            </a:xfrm>
            <a:custGeom>
              <a:avLst/>
              <a:gdLst/>
              <a:ahLst/>
              <a:cxnLst/>
              <a:rect l="l" t="t" r="r" b="b"/>
              <a:pathLst>
                <a:path w="319404" h="319404" extrusionOk="0">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2" name="Imagen 1">
            <a:extLst>
              <a:ext uri="{FF2B5EF4-FFF2-40B4-BE49-F238E27FC236}">
                <a16:creationId xmlns:a16="http://schemas.microsoft.com/office/drawing/2014/main" id="{DE26E51D-FD18-9A4A-9774-6BC30CCFC9E5}"/>
              </a:ext>
            </a:extLst>
          </p:cNvPr>
          <p:cNvPicPr>
            <a:picLocks noChangeAspect="1"/>
          </p:cNvPicPr>
          <p:nvPr userDrawn="1"/>
        </p:nvPicPr>
        <p:blipFill>
          <a:blip r:embed="rId3"/>
          <a:srcRect/>
          <a:stretch/>
        </p:blipFill>
        <p:spPr>
          <a:xfrm>
            <a:off x="8163775" y="5540654"/>
            <a:ext cx="3499408" cy="11034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7" name="Google Shape;107;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3" name="Google Shape;113;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 name="Google Shape;118;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9" name="Google Shape;119;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2"/>
        <p:cNvGrpSpPr/>
        <p:nvPr/>
      </p:nvGrpSpPr>
      <p:grpSpPr>
        <a:xfrm>
          <a:off x="0" y="0"/>
          <a:ext cx="0" cy="0"/>
          <a:chOff x="0" y="0"/>
          <a:chExt cx="0" cy="0"/>
        </a:xfrm>
      </p:grpSpPr>
      <p:grpSp>
        <p:nvGrpSpPr>
          <p:cNvPr id="123" name="Google Shape;123;p46"/>
          <p:cNvGrpSpPr/>
          <p:nvPr/>
        </p:nvGrpSpPr>
        <p:grpSpPr>
          <a:xfrm>
            <a:off x="0" y="5303521"/>
            <a:ext cx="12192000" cy="1639827"/>
            <a:chOff x="0" y="5303521"/>
            <a:chExt cx="12192000" cy="1639827"/>
          </a:xfrm>
        </p:grpSpPr>
        <p:pic>
          <p:nvPicPr>
            <p:cNvPr id="124" name="Google Shape;124;p46"/>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25" name="Google Shape;125;p46"/>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26" name="Google Shape;126;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47"/>
          <p:cNvGrpSpPr/>
          <p:nvPr/>
        </p:nvGrpSpPr>
        <p:grpSpPr>
          <a:xfrm>
            <a:off x="0" y="5303521"/>
            <a:ext cx="12192000" cy="1639827"/>
            <a:chOff x="0" y="5303521"/>
            <a:chExt cx="12192000" cy="1639827"/>
          </a:xfrm>
        </p:grpSpPr>
        <p:pic>
          <p:nvPicPr>
            <p:cNvPr id="134" name="Google Shape;134;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5" name="Google Shape;135;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36"/>
        <p:cNvGrpSpPr/>
        <p:nvPr/>
      </p:nvGrpSpPr>
      <p:grpSpPr>
        <a:xfrm>
          <a:off x="0" y="0"/>
          <a:ext cx="0" cy="0"/>
          <a:chOff x="0" y="0"/>
          <a:chExt cx="0" cy="0"/>
        </a:xfrm>
      </p:grpSpPr>
      <p:sp>
        <p:nvSpPr>
          <p:cNvPr id="137" name="Google Shape;137;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51"/>
          <p:cNvGrpSpPr/>
          <p:nvPr/>
        </p:nvGrpSpPr>
        <p:grpSpPr>
          <a:xfrm>
            <a:off x="-208789" y="0"/>
            <a:ext cx="12609575" cy="2174491"/>
            <a:chOff x="-1" y="5043119"/>
            <a:chExt cx="12192000" cy="1814883"/>
          </a:xfrm>
        </p:grpSpPr>
        <p:pic>
          <p:nvPicPr>
            <p:cNvPr id="139" name="Google Shape;13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0" name="Google Shape;140;p5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1" name="Google Shape;14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2" name="Google Shape;14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49"/>
        <p:cNvGrpSpPr/>
        <p:nvPr/>
      </p:nvGrpSpPr>
      <p:grpSpPr>
        <a:xfrm>
          <a:off x="0" y="0"/>
          <a:ext cx="0" cy="0"/>
          <a:chOff x="0" y="0"/>
          <a:chExt cx="0" cy="0"/>
        </a:xfrm>
      </p:grpSpPr>
      <p:sp>
        <p:nvSpPr>
          <p:cNvPr id="150" name="Google Shape;15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54" name="Google Shape;15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56"/>
        <p:cNvGrpSpPr/>
        <p:nvPr/>
      </p:nvGrpSpPr>
      <p:grpSpPr>
        <a:xfrm>
          <a:off x="0" y="0"/>
          <a:ext cx="0" cy="0"/>
          <a:chOff x="0" y="0"/>
          <a:chExt cx="0" cy="0"/>
        </a:xfrm>
      </p:grpSpPr>
      <p:sp>
        <p:nvSpPr>
          <p:cNvPr id="157" name="Google Shape;15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5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1" name="Google Shape;16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63"/>
        <p:cNvGrpSpPr/>
        <p:nvPr/>
      </p:nvGrpSpPr>
      <p:grpSpPr>
        <a:xfrm>
          <a:off x="0" y="0"/>
          <a:ext cx="0" cy="0"/>
          <a:chOff x="0" y="0"/>
          <a:chExt cx="0" cy="0"/>
        </a:xfrm>
      </p:grpSpPr>
      <p:sp>
        <p:nvSpPr>
          <p:cNvPr id="164" name="Google Shape;16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8" name="Google Shape;16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170"/>
        <p:cNvGrpSpPr/>
        <p:nvPr/>
      </p:nvGrpSpPr>
      <p:grpSpPr>
        <a:xfrm>
          <a:off x="0" y="0"/>
          <a:ext cx="0" cy="0"/>
          <a:chOff x="0" y="0"/>
          <a:chExt cx="0" cy="0"/>
        </a:xfrm>
      </p:grpSpPr>
      <p:sp>
        <p:nvSpPr>
          <p:cNvPr id="171" name="Google Shape;17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75" name="Google Shape;17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titleOnly">
  <p:cSld name="TITLE_ONLY">
    <p:spTree>
      <p:nvGrpSpPr>
        <p:cNvPr id="1" name="Shape 20"/>
        <p:cNvGrpSpPr/>
        <p:nvPr/>
      </p:nvGrpSpPr>
      <p:grpSpPr>
        <a:xfrm>
          <a:off x="0" y="0"/>
          <a:ext cx="0" cy="0"/>
          <a:chOff x="0" y="0"/>
          <a:chExt cx="0" cy="0"/>
        </a:xfrm>
      </p:grpSpPr>
      <p:sp>
        <p:nvSpPr>
          <p:cNvPr id="21" name="Google Shape;21;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 name="Google Shape;22;p60"/>
          <p:cNvGrpSpPr/>
          <p:nvPr/>
        </p:nvGrpSpPr>
        <p:grpSpPr>
          <a:xfrm>
            <a:off x="114714" y="5834381"/>
            <a:ext cx="11955892" cy="1023226"/>
            <a:chOff x="129463" y="5834381"/>
            <a:chExt cx="11955892" cy="1023226"/>
          </a:xfrm>
        </p:grpSpPr>
        <p:pic>
          <p:nvPicPr>
            <p:cNvPr id="23" name="Google Shape;23;p60"/>
            <p:cNvPicPr preferRelativeResize="0"/>
            <p:nvPr/>
          </p:nvPicPr>
          <p:blipFill rotWithShape="1">
            <a:blip r:embed="rId2">
              <a:alphaModFix/>
            </a:blip>
            <a:srcRect/>
            <a:stretch/>
          </p:blipFill>
          <p:spPr>
            <a:xfrm>
              <a:off x="2286730" y="6724373"/>
              <a:ext cx="196087" cy="132623"/>
            </a:xfrm>
            <a:prstGeom prst="rect">
              <a:avLst/>
            </a:prstGeom>
            <a:noFill/>
            <a:ln>
              <a:noFill/>
            </a:ln>
          </p:spPr>
        </p:pic>
        <p:sp>
          <p:nvSpPr>
            <p:cNvPr id="24" name="Google Shape;24;p60"/>
            <p:cNvSpPr/>
            <p:nvPr/>
          </p:nvSpPr>
          <p:spPr>
            <a:xfrm>
              <a:off x="1854177" y="5834381"/>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60"/>
            <p:cNvSpPr/>
            <p:nvPr/>
          </p:nvSpPr>
          <p:spPr>
            <a:xfrm>
              <a:off x="3597898" y="6424361"/>
              <a:ext cx="734695" cy="433070"/>
            </a:xfrm>
            <a:custGeom>
              <a:avLst/>
              <a:gdLst/>
              <a:ahLst/>
              <a:cxnLst/>
              <a:rect l="l" t="t" r="r" b="b"/>
              <a:pathLst>
                <a:path w="734695" h="433070" extrusionOk="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60"/>
            <p:cNvSpPr/>
            <p:nvPr/>
          </p:nvSpPr>
          <p:spPr>
            <a:xfrm>
              <a:off x="4543957" y="6017589"/>
              <a:ext cx="1167130" cy="839469"/>
            </a:xfrm>
            <a:custGeom>
              <a:avLst/>
              <a:gdLst/>
              <a:ahLst/>
              <a:cxnLst/>
              <a:rect l="l" t="t" r="r" b="b"/>
              <a:pathLst>
                <a:path w="1167129" h="839470" extrusionOk="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60"/>
            <p:cNvSpPr/>
            <p:nvPr/>
          </p:nvSpPr>
          <p:spPr>
            <a:xfrm>
              <a:off x="5662307" y="5942698"/>
              <a:ext cx="1104265" cy="914400"/>
            </a:xfrm>
            <a:custGeom>
              <a:avLst/>
              <a:gdLst/>
              <a:ahLst/>
              <a:cxnLst/>
              <a:rect l="l" t="t" r="r" b="b"/>
              <a:pathLst>
                <a:path w="1104265" h="914400" extrusionOk="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extrusionOk="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60"/>
            <p:cNvSpPr/>
            <p:nvPr/>
          </p:nvSpPr>
          <p:spPr>
            <a:xfrm>
              <a:off x="3402074" y="5876809"/>
              <a:ext cx="524510" cy="524510"/>
            </a:xfrm>
            <a:custGeom>
              <a:avLst/>
              <a:gdLst/>
              <a:ahLst/>
              <a:cxnLst/>
              <a:rect l="l" t="t" r="r" b="b"/>
              <a:pathLst>
                <a:path w="524510" h="524510" extrusionOk="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60"/>
            <p:cNvSpPr/>
            <p:nvPr/>
          </p:nvSpPr>
          <p:spPr>
            <a:xfrm>
              <a:off x="4132060" y="5873460"/>
              <a:ext cx="343535" cy="343535"/>
            </a:xfrm>
            <a:custGeom>
              <a:avLst/>
              <a:gdLst/>
              <a:ahLst/>
              <a:cxnLst/>
              <a:rect l="l" t="t" r="r" b="b"/>
              <a:pathLst>
                <a:path w="343535" h="343535" extrusionOk="0">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60"/>
            <p:cNvSpPr/>
            <p:nvPr/>
          </p:nvSpPr>
          <p:spPr>
            <a:xfrm>
              <a:off x="2697889" y="6375092"/>
              <a:ext cx="687070" cy="481965"/>
            </a:xfrm>
            <a:custGeom>
              <a:avLst/>
              <a:gdLst/>
              <a:ahLst/>
              <a:cxnLst/>
              <a:rect l="l" t="t" r="r" b="b"/>
              <a:pathLst>
                <a:path w="687070" h="481965" extrusionOk="0">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60"/>
            <p:cNvSpPr/>
            <p:nvPr/>
          </p:nvSpPr>
          <p:spPr>
            <a:xfrm>
              <a:off x="2967334" y="5953587"/>
              <a:ext cx="341630" cy="341630"/>
            </a:xfrm>
            <a:custGeom>
              <a:avLst/>
              <a:gdLst/>
              <a:ahLst/>
              <a:cxnLst/>
              <a:rect l="l" t="t" r="r" b="b"/>
              <a:pathLst>
                <a:path w="341629" h="341629" extrusionOk="0">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60"/>
            <p:cNvSpPr/>
            <p:nvPr/>
          </p:nvSpPr>
          <p:spPr>
            <a:xfrm>
              <a:off x="1562369" y="6544742"/>
              <a:ext cx="520700" cy="312420"/>
            </a:xfrm>
            <a:custGeom>
              <a:avLst/>
              <a:gdLst/>
              <a:ahLst/>
              <a:cxnLst/>
              <a:rect l="l" t="t" r="r" b="b"/>
              <a:pathLst>
                <a:path w="520700" h="312420" extrusionOk="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60"/>
            <p:cNvSpPr/>
            <p:nvPr/>
          </p:nvSpPr>
          <p:spPr>
            <a:xfrm>
              <a:off x="1165620" y="6273641"/>
              <a:ext cx="351155" cy="351155"/>
            </a:xfrm>
            <a:custGeom>
              <a:avLst/>
              <a:gdLst/>
              <a:ahLst/>
              <a:cxnLst/>
              <a:rect l="l" t="t" r="r" b="b"/>
              <a:pathLst>
                <a:path w="351155" h="351154" extrusionOk="0">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60"/>
            <p:cNvSpPr/>
            <p:nvPr/>
          </p:nvSpPr>
          <p:spPr>
            <a:xfrm>
              <a:off x="129463" y="5971578"/>
              <a:ext cx="1127125" cy="885825"/>
            </a:xfrm>
            <a:custGeom>
              <a:avLst/>
              <a:gdLst/>
              <a:ahLst/>
              <a:cxnLst/>
              <a:rect l="l" t="t" r="r" b="b"/>
              <a:pathLst>
                <a:path w="1127125" h="885825" extrusionOk="0">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extrusionOk="0">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 name="Google Shape;35;p60"/>
            <p:cNvPicPr preferRelativeResize="0"/>
            <p:nvPr/>
          </p:nvPicPr>
          <p:blipFill rotWithShape="1">
            <a:blip r:embed="rId3">
              <a:alphaModFix/>
            </a:blip>
            <a:srcRect/>
            <a:stretch/>
          </p:blipFill>
          <p:spPr>
            <a:xfrm>
              <a:off x="7893903" y="6099785"/>
              <a:ext cx="196088" cy="196087"/>
            </a:xfrm>
            <a:prstGeom prst="rect">
              <a:avLst/>
            </a:prstGeom>
            <a:noFill/>
            <a:ln>
              <a:noFill/>
            </a:ln>
          </p:spPr>
        </p:pic>
        <p:sp>
          <p:nvSpPr>
            <p:cNvPr id="36" name="Google Shape;36;p60"/>
            <p:cNvSpPr/>
            <p:nvPr/>
          </p:nvSpPr>
          <p:spPr>
            <a:xfrm>
              <a:off x="7865364" y="6528677"/>
              <a:ext cx="657225" cy="328930"/>
            </a:xfrm>
            <a:custGeom>
              <a:avLst/>
              <a:gdLst/>
              <a:ahLst/>
              <a:cxnLst/>
              <a:rect l="l" t="t" r="r" b="b"/>
              <a:pathLst>
                <a:path w="657225" h="328929" extrusionOk="0">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60"/>
            <p:cNvSpPr/>
            <p:nvPr/>
          </p:nvSpPr>
          <p:spPr>
            <a:xfrm>
              <a:off x="9217532" y="6461680"/>
              <a:ext cx="734695" cy="395605"/>
            </a:xfrm>
            <a:custGeom>
              <a:avLst/>
              <a:gdLst/>
              <a:ahLst/>
              <a:cxnLst/>
              <a:rect l="l" t="t" r="r" b="b"/>
              <a:pathLst>
                <a:path w="734695" h="395604" extrusionOk="0">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60"/>
            <p:cNvSpPr/>
            <p:nvPr/>
          </p:nvSpPr>
          <p:spPr>
            <a:xfrm>
              <a:off x="10212844" y="6200900"/>
              <a:ext cx="986790" cy="656590"/>
            </a:xfrm>
            <a:custGeom>
              <a:avLst/>
              <a:gdLst/>
              <a:ahLst/>
              <a:cxnLst/>
              <a:rect l="l" t="t" r="r" b="b"/>
              <a:pathLst>
                <a:path w="986790" h="656590" extrusionOk="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60"/>
            <p:cNvSpPr/>
            <p:nvPr/>
          </p:nvSpPr>
          <p:spPr>
            <a:xfrm>
              <a:off x="11469405" y="6180409"/>
              <a:ext cx="615950" cy="615950"/>
            </a:xfrm>
            <a:custGeom>
              <a:avLst/>
              <a:gdLst/>
              <a:ahLst/>
              <a:cxnLst/>
              <a:rect l="l" t="t" r="r" b="b"/>
              <a:pathLst>
                <a:path w="615950" h="615950" extrusionOk="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0"/>
            <p:cNvSpPr/>
            <p:nvPr/>
          </p:nvSpPr>
          <p:spPr>
            <a:xfrm>
              <a:off x="9216411" y="6041537"/>
              <a:ext cx="297180" cy="297180"/>
            </a:xfrm>
            <a:custGeom>
              <a:avLst/>
              <a:gdLst/>
              <a:ahLst/>
              <a:cxnLst/>
              <a:rect l="l" t="t" r="r" b="b"/>
              <a:pathLst>
                <a:path w="297179" h="297179" extrusionOk="0">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60"/>
            <p:cNvSpPr/>
            <p:nvPr/>
          </p:nvSpPr>
          <p:spPr>
            <a:xfrm>
              <a:off x="9716972" y="6087973"/>
              <a:ext cx="343535" cy="343535"/>
            </a:xfrm>
            <a:custGeom>
              <a:avLst/>
              <a:gdLst/>
              <a:ahLst/>
              <a:cxnLst/>
              <a:rect l="l" t="t" r="r" b="b"/>
              <a:pathLst>
                <a:path w="343534" h="343535" extrusionOk="0">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60"/>
            <p:cNvSpPr/>
            <p:nvPr/>
          </p:nvSpPr>
          <p:spPr>
            <a:xfrm>
              <a:off x="8365637" y="5918779"/>
              <a:ext cx="687070" cy="687070"/>
            </a:xfrm>
            <a:custGeom>
              <a:avLst/>
              <a:gdLst/>
              <a:ahLst/>
              <a:cxnLst/>
              <a:rect l="l" t="t" r="r" b="b"/>
              <a:pathLst>
                <a:path w="687070" h="687070" extrusionOk="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60"/>
            <p:cNvSpPr/>
            <p:nvPr/>
          </p:nvSpPr>
          <p:spPr>
            <a:xfrm>
              <a:off x="7025197" y="6143323"/>
              <a:ext cx="708660" cy="708660"/>
            </a:xfrm>
            <a:custGeom>
              <a:avLst/>
              <a:gdLst/>
              <a:ahLst/>
              <a:cxnLst/>
              <a:rect l="l" t="t" r="r" b="b"/>
              <a:pathLst>
                <a:path w="708659" h="708659" extrusionOk="0">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320939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objects" type="obj">
  <p:cSld name="OBJECT">
    <p:spTree>
      <p:nvGrpSpPr>
        <p:cNvPr id="1" name="Shape 44"/>
        <p:cNvGrpSpPr/>
        <p:nvPr/>
      </p:nvGrpSpPr>
      <p:grpSpPr>
        <a:xfrm>
          <a:off x="0" y="0"/>
          <a:ext cx="0" cy="0"/>
          <a:chOff x="0" y="0"/>
          <a:chExt cx="0" cy="0"/>
        </a:xfrm>
      </p:grpSpPr>
      <p:sp>
        <p:nvSpPr>
          <p:cNvPr id="45" name="Google Shape;45;p61"/>
          <p:cNvSpPr txBox="1">
            <a:spLocks noGrp="1"/>
          </p:cNvSpPr>
          <p:nvPr>
            <p:ph type="title"/>
          </p:nvPr>
        </p:nvSpPr>
        <p:spPr>
          <a:xfrm>
            <a:off x="1787856" y="365125"/>
            <a:ext cx="95659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body" idx="1"/>
          </p:nvPr>
        </p:nvSpPr>
        <p:spPr>
          <a:xfrm>
            <a:off x="1787856" y="1825625"/>
            <a:ext cx="95659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47" name="Google Shape;47;p61"/>
          <p:cNvGrpSpPr/>
          <p:nvPr/>
        </p:nvGrpSpPr>
        <p:grpSpPr>
          <a:xfrm>
            <a:off x="0" y="118224"/>
            <a:ext cx="1313073" cy="6650279"/>
            <a:chOff x="0" y="118224"/>
            <a:chExt cx="1313073" cy="6650279"/>
          </a:xfrm>
        </p:grpSpPr>
        <p:pic>
          <p:nvPicPr>
            <p:cNvPr id="48" name="Google Shape;48;p61"/>
            <p:cNvPicPr preferRelativeResize="0"/>
            <p:nvPr/>
          </p:nvPicPr>
          <p:blipFill rotWithShape="1">
            <a:blip r:embed="rId2">
              <a:alphaModFix/>
            </a:blip>
            <a:srcRect/>
            <a:stretch/>
          </p:blipFill>
          <p:spPr>
            <a:xfrm>
              <a:off x="6940" y="2275488"/>
              <a:ext cx="196075" cy="196088"/>
            </a:xfrm>
            <a:prstGeom prst="rect">
              <a:avLst/>
            </a:prstGeom>
            <a:noFill/>
            <a:ln>
              <a:noFill/>
            </a:ln>
          </p:spPr>
        </p:pic>
        <p:sp>
          <p:nvSpPr>
            <p:cNvPr id="49" name="Google Shape;49;p61"/>
            <p:cNvSpPr/>
            <p:nvPr/>
          </p:nvSpPr>
          <p:spPr>
            <a:xfrm>
              <a:off x="435820" y="1842935"/>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1"/>
            <p:cNvSpPr/>
            <p:nvPr/>
          </p:nvSpPr>
          <p:spPr>
            <a:xfrm>
              <a:off x="0" y="3507418"/>
              <a:ext cx="675005" cy="734695"/>
            </a:xfrm>
            <a:custGeom>
              <a:avLst/>
              <a:gdLst/>
              <a:ahLst/>
              <a:cxnLst/>
              <a:rect l="l" t="t" r="r" b="b"/>
              <a:pathLst>
                <a:path w="675005" h="734695" extrusionOk="0">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1"/>
            <p:cNvSpPr/>
            <p:nvPr/>
          </p:nvSpPr>
          <p:spPr>
            <a:xfrm>
              <a:off x="0" y="4506305"/>
              <a:ext cx="1028700" cy="1167130"/>
            </a:xfrm>
            <a:custGeom>
              <a:avLst/>
              <a:gdLst/>
              <a:ahLst/>
              <a:cxnLst/>
              <a:rect l="l" t="t" r="r" b="b"/>
              <a:pathLst>
                <a:path w="1028700" h="1167129" extrusionOk="0">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61"/>
            <p:cNvSpPr/>
            <p:nvPr/>
          </p:nvSpPr>
          <p:spPr>
            <a:xfrm>
              <a:off x="0" y="5923953"/>
              <a:ext cx="816610" cy="844550"/>
            </a:xfrm>
            <a:custGeom>
              <a:avLst/>
              <a:gdLst/>
              <a:ahLst/>
              <a:cxnLst/>
              <a:rect l="l" t="t" r="r" b="b"/>
              <a:pathLst>
                <a:path w="816610" h="844550" extrusionOk="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61"/>
            <p:cNvSpPr/>
            <p:nvPr/>
          </p:nvSpPr>
          <p:spPr>
            <a:xfrm>
              <a:off x="895737" y="5666113"/>
              <a:ext cx="343535" cy="343535"/>
            </a:xfrm>
            <a:custGeom>
              <a:avLst/>
              <a:gdLst/>
              <a:ahLst/>
              <a:cxnLst/>
              <a:rect l="l" t="t" r="r" b="b"/>
              <a:pathLst>
                <a:path w="343534" h="343535" extrusionOk="0">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61"/>
            <p:cNvSpPr/>
            <p:nvPr/>
          </p:nvSpPr>
          <p:spPr>
            <a:xfrm>
              <a:off x="788563" y="3390832"/>
              <a:ext cx="524510" cy="524510"/>
            </a:xfrm>
            <a:custGeom>
              <a:avLst/>
              <a:gdLst/>
              <a:ahLst/>
              <a:cxnLst/>
              <a:rect l="l" t="t" r="r" b="b"/>
              <a:pathLst>
                <a:path w="524510" h="524510" extrusionOk="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61"/>
            <p:cNvSpPr/>
            <p:nvPr/>
          </p:nvSpPr>
          <p:spPr>
            <a:xfrm>
              <a:off x="710570" y="4120818"/>
              <a:ext cx="343535" cy="343535"/>
            </a:xfrm>
            <a:custGeom>
              <a:avLst/>
              <a:gdLst/>
              <a:ahLst/>
              <a:cxnLst/>
              <a:rect l="l" t="t" r="r" b="b"/>
              <a:pathLst>
                <a:path w="343534" h="343535" extrusionOk="0">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61"/>
            <p:cNvSpPr/>
            <p:nvPr/>
          </p:nvSpPr>
          <p:spPr>
            <a:xfrm>
              <a:off x="0" y="2686642"/>
              <a:ext cx="552450" cy="687070"/>
            </a:xfrm>
            <a:custGeom>
              <a:avLst/>
              <a:gdLst/>
              <a:ahLst/>
              <a:cxnLst/>
              <a:rect l="l" t="t" r="r" b="b"/>
              <a:pathLst>
                <a:path w="552450" h="687070" extrusionOk="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61"/>
            <p:cNvSpPr/>
            <p:nvPr/>
          </p:nvSpPr>
          <p:spPr>
            <a:xfrm>
              <a:off x="632360" y="2956092"/>
              <a:ext cx="341630" cy="341630"/>
            </a:xfrm>
            <a:custGeom>
              <a:avLst/>
              <a:gdLst/>
              <a:ahLst/>
              <a:cxnLst/>
              <a:rect l="l" t="t" r="r" b="b"/>
              <a:pathLst>
                <a:path w="341630" h="341629" extrusionOk="0">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61"/>
            <p:cNvSpPr/>
            <p:nvPr/>
          </p:nvSpPr>
          <p:spPr>
            <a:xfrm>
              <a:off x="0" y="1551123"/>
              <a:ext cx="382905" cy="520700"/>
            </a:xfrm>
            <a:custGeom>
              <a:avLst/>
              <a:gdLst/>
              <a:ahLst/>
              <a:cxnLst/>
              <a:rect l="l" t="t" r="r" b="b"/>
              <a:pathLst>
                <a:path w="382905" h="520700" extrusionOk="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61"/>
            <p:cNvSpPr/>
            <p:nvPr/>
          </p:nvSpPr>
          <p:spPr>
            <a:xfrm>
              <a:off x="302763" y="1154378"/>
              <a:ext cx="351155" cy="351155"/>
            </a:xfrm>
            <a:custGeom>
              <a:avLst/>
              <a:gdLst/>
              <a:ahLst/>
              <a:cxnLst/>
              <a:rect l="l" t="t" r="r" b="b"/>
              <a:pathLst>
                <a:path w="351155" h="351155" extrusionOk="0">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61"/>
            <p:cNvSpPr/>
            <p:nvPr/>
          </p:nvSpPr>
          <p:spPr>
            <a:xfrm>
              <a:off x="0" y="118224"/>
              <a:ext cx="956310" cy="1144270"/>
            </a:xfrm>
            <a:custGeom>
              <a:avLst/>
              <a:gdLst/>
              <a:ahLst/>
              <a:cxnLst/>
              <a:rect l="l" t="t" r="r" b="b"/>
              <a:pathLst>
                <a:path w="956310" h="1144270" extrusionOk="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extrusionOk="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2"/>
          <p:cNvGrpSpPr/>
          <p:nvPr/>
        </p:nvGrpSpPr>
        <p:grpSpPr>
          <a:xfrm rot="-5713666">
            <a:off x="10623557" y="78627"/>
            <a:ext cx="1765287" cy="1591083"/>
            <a:chOff x="65562" y="75628"/>
            <a:chExt cx="1385843" cy="1249083"/>
          </a:xfrm>
        </p:grpSpPr>
        <p:sp>
          <p:nvSpPr>
            <p:cNvPr id="66" name="Google Shape;66;p62"/>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2"/>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2"/>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2"/>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2"/>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2"/>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9" name="Google Shape;79;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80" name="Google Shape;80;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39"/>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40"/>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1"/>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1" name="Google Shape;101;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gif"/></Relationships>
</file>

<file path=ppt/slides/_rels/slide9.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29497"/>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351c3ce7f4_0_7"/>
          <p:cNvSpPr txBox="1">
            <a:spLocks noGrp="1"/>
          </p:cNvSpPr>
          <p:nvPr>
            <p:ph type="title"/>
          </p:nvPr>
        </p:nvSpPr>
        <p:spPr>
          <a:xfrm>
            <a:off x="1787857" y="596384"/>
            <a:ext cx="3620722" cy="132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dirty="0"/>
              <a:t>العمل معًا</a:t>
            </a:r>
            <a:endParaRPr dirty="0"/>
          </a:p>
        </p:txBody>
      </p:sp>
      <p:sp>
        <p:nvSpPr>
          <p:cNvPr id="209" name="Google Shape;209;g1351c3ce7f4_0_7"/>
          <p:cNvSpPr txBox="1">
            <a:spLocks noGrp="1"/>
          </p:cNvSpPr>
          <p:nvPr>
            <p:ph type="body" idx="1"/>
          </p:nvPr>
        </p:nvSpPr>
        <p:spPr>
          <a:xfrm>
            <a:off x="1787857" y="2325283"/>
            <a:ext cx="3905700" cy="2198079"/>
          </a:xfrm>
          <a:prstGeom prst="rect">
            <a:avLst/>
          </a:prstGeom>
          <a:noFill/>
          <a:ln>
            <a:noFill/>
          </a:ln>
        </p:spPr>
        <p:txBody>
          <a:bodyPr spcFirstLastPara="1" wrap="square" lIns="91425" tIns="45700" rIns="91425" bIns="45700" anchor="t" anchorCtr="0">
            <a:normAutofit/>
          </a:bodyPr>
          <a:lstStyle/>
          <a:p>
            <a:pPr marL="457200" lvl="0" indent="-391983" algn="r" rtl="1">
              <a:lnSpc>
                <a:spcPct val="90000"/>
              </a:lnSpc>
              <a:spcBef>
                <a:spcPts val="1000"/>
              </a:spcBef>
              <a:spcAft>
                <a:spcPts val="0"/>
              </a:spcAft>
              <a:buSzPct val="108108"/>
              <a:buChar char="•"/>
            </a:pPr>
            <a:r>
              <a:rPr lang="ar-LB" dirty="0">
                <a:solidFill>
                  <a:schemeClr val="dk2"/>
                </a:solidFill>
              </a:rPr>
              <a:t>احتياجات الأطفال المتشابكة</a:t>
            </a:r>
          </a:p>
          <a:p>
            <a:pPr marL="457200" lvl="0" indent="-391983" algn="r" rtl="1">
              <a:lnSpc>
                <a:spcPct val="90000"/>
              </a:lnSpc>
              <a:spcBef>
                <a:spcPts val="1000"/>
              </a:spcBef>
              <a:spcAft>
                <a:spcPts val="0"/>
              </a:spcAft>
              <a:buSzPct val="108108"/>
              <a:buChar char="•"/>
            </a:pPr>
            <a:r>
              <a:rPr lang="ar-LB" dirty="0">
                <a:solidFill>
                  <a:schemeClr val="dk2"/>
                </a:solidFill>
              </a:rPr>
              <a:t>المسؤولية الجماعية = المكانة المركزية للحماية</a:t>
            </a:r>
          </a:p>
          <a:p>
            <a:pPr marL="457200" lvl="0" indent="-391983" algn="r" rtl="1">
              <a:lnSpc>
                <a:spcPct val="90000"/>
              </a:lnSpc>
              <a:spcBef>
                <a:spcPts val="1000"/>
              </a:spcBef>
              <a:spcAft>
                <a:spcPts val="0"/>
              </a:spcAft>
              <a:buSzPct val="108108"/>
              <a:buChar char="•"/>
            </a:pPr>
            <a:r>
              <a:rPr lang="ar-LB" dirty="0">
                <a:solidFill>
                  <a:schemeClr val="dk2"/>
                </a:solidFill>
              </a:rPr>
              <a:t>الأثر الأعلى جودة</a:t>
            </a:r>
          </a:p>
        </p:txBody>
      </p:sp>
      <p:pic>
        <p:nvPicPr>
          <p:cNvPr id="211" name="Google Shape;211;g1351c3ce7f4_0_7"/>
          <p:cNvPicPr preferRelativeResize="0"/>
          <p:nvPr/>
        </p:nvPicPr>
        <p:blipFill>
          <a:blip r:embed="rId3"/>
          <a:srcRect/>
          <a:stretch/>
        </p:blipFill>
        <p:spPr>
          <a:xfrm>
            <a:off x="6498444" y="3776472"/>
            <a:ext cx="5302762" cy="3081528"/>
          </a:xfrm>
          <a:prstGeom prst="rect">
            <a:avLst/>
          </a:prstGeom>
          <a:noFill/>
          <a:ln>
            <a:noFill/>
          </a:ln>
        </p:spPr>
      </p:pic>
      <p:pic>
        <p:nvPicPr>
          <p:cNvPr id="214" name="Google Shape;214;g1351c3ce7f4_0_7" descr="Imagen que contiene persona, murciélago, sostener, béisbol&#10;&#10;Descripción generada automáticamente"/>
          <p:cNvPicPr preferRelativeResize="0"/>
          <p:nvPr/>
        </p:nvPicPr>
        <p:blipFill rotWithShape="1">
          <a:blip r:embed="rId4">
            <a:alphaModFix/>
          </a:blip>
          <a:srcRect l="-3768" r="5129"/>
          <a:stretch/>
        </p:blipFill>
        <p:spPr>
          <a:xfrm>
            <a:off x="9252115" y="206666"/>
            <a:ext cx="2549091" cy="3525610"/>
          </a:xfrm>
          <a:prstGeom prst="rect">
            <a:avLst/>
          </a:prstGeom>
          <a:noFill/>
          <a:ln>
            <a:noFill/>
          </a:ln>
        </p:spPr>
      </p:pic>
      <p:pic>
        <p:nvPicPr>
          <p:cNvPr id="3" name="Picture 2">
            <a:extLst>
              <a:ext uri="{FF2B5EF4-FFF2-40B4-BE49-F238E27FC236}">
                <a16:creationId xmlns:a16="http://schemas.microsoft.com/office/drawing/2014/main" id="{610EAE25-C505-41ED-B745-BA35BD0A110E}"/>
              </a:ext>
            </a:extLst>
          </p:cNvPr>
          <p:cNvPicPr>
            <a:picLocks noChangeAspect="1"/>
          </p:cNvPicPr>
          <p:nvPr/>
        </p:nvPicPr>
        <p:blipFill>
          <a:blip r:embed="rId5"/>
          <a:stretch>
            <a:fillRect/>
          </a:stretch>
        </p:blipFill>
        <p:spPr>
          <a:xfrm>
            <a:off x="6473368" y="206666"/>
            <a:ext cx="2778747" cy="2118617"/>
          </a:xfrm>
          <a:prstGeom prst="rect">
            <a:avLst/>
          </a:prstGeom>
        </p:spPr>
      </p:pic>
      <p:pic>
        <p:nvPicPr>
          <p:cNvPr id="5" name="Picture 4">
            <a:extLst>
              <a:ext uri="{FF2B5EF4-FFF2-40B4-BE49-F238E27FC236}">
                <a16:creationId xmlns:a16="http://schemas.microsoft.com/office/drawing/2014/main" id="{9AA3BDBE-431C-47C4-B6C1-F9BAF3971F7C}"/>
              </a:ext>
            </a:extLst>
          </p:cNvPr>
          <p:cNvPicPr>
            <a:picLocks noChangeAspect="1"/>
          </p:cNvPicPr>
          <p:nvPr/>
        </p:nvPicPr>
        <p:blipFill>
          <a:blip r:embed="rId6"/>
          <a:stretch>
            <a:fillRect/>
          </a:stretch>
        </p:blipFill>
        <p:spPr>
          <a:xfrm>
            <a:off x="6498444" y="2369479"/>
            <a:ext cx="2753671" cy="1362797"/>
          </a:xfrm>
          <a:prstGeom prst="rect">
            <a:avLst/>
          </a:prstGeom>
        </p:spPr>
      </p:pic>
      <p:pic>
        <p:nvPicPr>
          <p:cNvPr id="7" name="Picture 6">
            <a:extLst>
              <a:ext uri="{FF2B5EF4-FFF2-40B4-BE49-F238E27FC236}">
                <a16:creationId xmlns:a16="http://schemas.microsoft.com/office/drawing/2014/main" id="{02FD2FF8-BAED-4535-BF45-D69E0E08D4B9}"/>
              </a:ext>
            </a:extLst>
          </p:cNvPr>
          <p:cNvPicPr>
            <a:picLocks noChangeAspect="1"/>
          </p:cNvPicPr>
          <p:nvPr/>
        </p:nvPicPr>
        <p:blipFill>
          <a:blip r:embed="rId7"/>
          <a:stretch>
            <a:fillRect/>
          </a:stretch>
        </p:blipFill>
        <p:spPr>
          <a:xfrm>
            <a:off x="2130356" y="5580218"/>
            <a:ext cx="3453321" cy="1180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1"/>
                                        </p:tgtEl>
                                        <p:attrNameLst>
                                          <p:attrName>style.visibility</p:attrName>
                                        </p:attrNameLst>
                                      </p:cBhvr>
                                      <p:to>
                                        <p:strVal val="visible"/>
                                      </p:to>
                                    </p:set>
                                    <p:anim calcmode="lin" valueType="num">
                                      <p:cBhvr additive="base">
                                        <p:cTn id="21" dur="5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838199" y="365125"/>
            <a:ext cx="954876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عن المعيار 22</a:t>
            </a:r>
            <a:endParaRPr dirty="0"/>
          </a:p>
        </p:txBody>
      </p:sp>
      <p:sp>
        <p:nvSpPr>
          <p:cNvPr id="221" name="Google Shape;221;p11"/>
          <p:cNvSpPr txBox="1"/>
          <p:nvPr/>
        </p:nvSpPr>
        <p:spPr>
          <a:xfrm>
            <a:off x="901945" y="1544107"/>
            <a:ext cx="10388109" cy="3843591"/>
          </a:xfrm>
          <a:prstGeom prst="rect">
            <a:avLst/>
          </a:prstGeom>
          <a:noFill/>
          <a:ln>
            <a:noFill/>
          </a:ln>
        </p:spPr>
        <p:txBody>
          <a:bodyPr spcFirstLastPara="1" wrap="square" lIns="91425" tIns="45700" rIns="91425" bIns="45700" anchor="t" anchorCtr="0">
            <a:normAutofit/>
          </a:bodyPr>
          <a:lstStyle/>
          <a:p>
            <a:pPr marL="457200" lvl="0" indent="-406400" algn="r" rtl="1">
              <a:lnSpc>
                <a:spcPct val="90000"/>
              </a:lnSpc>
              <a:spcBef>
                <a:spcPts val="1000"/>
              </a:spcBef>
              <a:buClr>
                <a:schemeClr val="dk1"/>
              </a:buClr>
              <a:buSzPts val="2800"/>
              <a:buFont typeface="Arial"/>
              <a:buChar char="•"/>
            </a:pPr>
            <a:r>
              <a:rPr lang="ar-SA" sz="2800" dirty="0">
                <a:ea typeface="Calibri" panose="020F0502020204030204" pitchFamily="34" charset="0"/>
                <a:cs typeface="Simplified Arabic" panose="02020603050405020304" pitchFamily="18" charset="-78"/>
              </a:rPr>
              <a:t>احتياجات الأطفال المتشابكة </a:t>
            </a:r>
            <a:endParaRPr lang="ar-LB" sz="2800" dirty="0">
              <a:ea typeface="Calibri" panose="020F0502020204030204" pitchFamily="34" charset="0"/>
              <a:cs typeface="Simplified Arabic" panose="02020603050405020304" pitchFamily="18" charset="-78"/>
            </a:endParaRPr>
          </a:p>
          <a:p>
            <a:pPr marL="457200" lvl="0" indent="-406400" algn="r" rtl="1">
              <a:lnSpc>
                <a:spcPct val="90000"/>
              </a:lnSpc>
              <a:spcBef>
                <a:spcPts val="1000"/>
              </a:spcBef>
              <a:buClr>
                <a:schemeClr val="dk1"/>
              </a:buClr>
              <a:buSzPts val="2800"/>
              <a:buFont typeface="Arial"/>
              <a:buChar char="•"/>
            </a:pPr>
            <a:r>
              <a:rPr lang="ar-SA" sz="2800" dirty="0">
                <a:ea typeface="Calibri" panose="020F0502020204030204" pitchFamily="34" charset="0"/>
                <a:cs typeface="Simplified Arabic" panose="02020603050405020304" pitchFamily="18" charset="-78"/>
              </a:rPr>
              <a:t>المسؤولية الجماعية </a:t>
            </a:r>
            <a:r>
              <a:rPr lang="ar-LB" sz="2800" dirty="0">
                <a:ea typeface="Calibri" panose="020F0502020204030204" pitchFamily="34" charset="0"/>
                <a:cs typeface="Simplified Arabic" panose="02020603050405020304" pitchFamily="18" charset="-78"/>
              </a:rPr>
              <a:t>= المكانة المركزية للحماية</a:t>
            </a:r>
          </a:p>
          <a:p>
            <a:pPr marL="457200" lvl="0" indent="-406400" algn="r" rtl="1">
              <a:lnSpc>
                <a:spcPct val="90000"/>
              </a:lnSpc>
              <a:spcBef>
                <a:spcPts val="1000"/>
              </a:spcBef>
              <a:buClr>
                <a:schemeClr val="dk1"/>
              </a:buClr>
              <a:buSzPts val="2800"/>
              <a:buFont typeface="Arial"/>
              <a:buChar char="•"/>
            </a:pPr>
            <a:r>
              <a:rPr lang="ar-LB" sz="2800" dirty="0">
                <a:solidFill>
                  <a:schemeClr val="dk2"/>
                </a:solidFill>
                <a:latin typeface="Helvetica Neue"/>
                <a:ea typeface="Helvetica Neue"/>
                <a:cs typeface="Helvetica Neue"/>
                <a:sym typeface="Helvetica Neue"/>
              </a:rPr>
              <a:t>الأثر العالي الجودة أكثر</a:t>
            </a:r>
          </a:p>
          <a:p>
            <a:pPr marL="457200" lvl="0" indent="-406400" algn="r" rtl="1">
              <a:lnSpc>
                <a:spcPct val="90000"/>
              </a:lnSpc>
              <a:spcBef>
                <a:spcPts val="1000"/>
              </a:spcBef>
              <a:buClr>
                <a:schemeClr val="dk1"/>
              </a:buClr>
              <a:buSzPts val="2800"/>
              <a:buFont typeface="Arial"/>
              <a:buChar char="•"/>
            </a:pPr>
            <a:endParaRPr lang="ar-LB" sz="2800" dirty="0">
              <a:solidFill>
                <a:schemeClr val="dk2"/>
              </a:solidFill>
              <a:latin typeface="Helvetica Neue"/>
              <a:ea typeface="Helvetica Neue"/>
              <a:cs typeface="Helvetica Neue"/>
              <a:sym typeface="Helvetica Neue"/>
            </a:endParaRPr>
          </a:p>
          <a:p>
            <a:pPr marL="457200" lvl="0" indent="-406400" algn="r" rtl="1">
              <a:lnSpc>
                <a:spcPct val="90000"/>
              </a:lnSpc>
              <a:spcBef>
                <a:spcPts val="1000"/>
              </a:spcBef>
              <a:buClr>
                <a:schemeClr val="dk1"/>
              </a:buClr>
              <a:buSzPts val="2800"/>
              <a:buFont typeface="Arial"/>
              <a:buChar char="•"/>
            </a:pPr>
            <a:r>
              <a:rPr lang="ar-LB" sz="2800" dirty="0">
                <a:solidFill>
                  <a:schemeClr val="dk2"/>
                </a:solidFill>
                <a:latin typeface="Helvetica Neue"/>
                <a:ea typeface="Helvetica Neue"/>
                <a:cs typeface="Helvetica Neue"/>
                <a:sym typeface="Helvetica Neue"/>
              </a:rPr>
              <a:t>أثر حماية مهم على الأطفال</a:t>
            </a:r>
          </a:p>
          <a:p>
            <a:pPr marL="457200" lvl="0" indent="-406400" algn="r" rtl="1">
              <a:lnSpc>
                <a:spcPct val="90000"/>
              </a:lnSpc>
              <a:spcBef>
                <a:spcPts val="1000"/>
              </a:spcBef>
              <a:buClr>
                <a:schemeClr val="dk1"/>
              </a:buClr>
              <a:buSzPts val="2800"/>
              <a:buFont typeface="Arial"/>
              <a:buChar char="•"/>
            </a:pPr>
            <a:r>
              <a:rPr lang="ar-LB" sz="2800" dirty="0">
                <a:solidFill>
                  <a:schemeClr val="dk2"/>
                </a:solidFill>
                <a:latin typeface="Helvetica Neue"/>
                <a:ea typeface="Helvetica Neue"/>
                <a:cs typeface="Helvetica Neue"/>
                <a:sym typeface="Helvetica Neue"/>
              </a:rPr>
              <a:t>الدمج: لا مزيد من المخاطر، ولا أذى يتعرض له الأطفال</a:t>
            </a:r>
          </a:p>
          <a:p>
            <a:pPr marL="457200" lvl="0" indent="-406400" algn="r" rtl="1">
              <a:lnSpc>
                <a:spcPct val="90000"/>
              </a:lnSpc>
              <a:spcBef>
                <a:spcPts val="1000"/>
              </a:spcBef>
              <a:buClr>
                <a:schemeClr val="dk1"/>
              </a:buClr>
              <a:buSzPts val="2800"/>
              <a:buFont typeface="Arial"/>
              <a:buChar char="•"/>
            </a:pPr>
            <a:r>
              <a:rPr lang="ar-LB" sz="2800" dirty="0">
                <a:solidFill>
                  <a:schemeClr val="dk2"/>
                </a:solidFill>
                <a:latin typeface="Helvetica Neue"/>
                <a:ea typeface="Helvetica Neue"/>
                <a:cs typeface="Helvetica Neue"/>
                <a:sym typeface="Helvetica Neue"/>
              </a:rPr>
              <a:t>الاعتبارات المكيفة وفقًا للسياق، و/أو الجندرية، و/أو الثقافية</a:t>
            </a:r>
            <a:endParaRPr sz="2800" b="0" i="0" u="none" strike="noStrike" cap="none" dirty="0">
              <a:solidFill>
                <a:schemeClr val="dk1"/>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p:txBody>
      </p:sp>
      <p:grpSp>
        <p:nvGrpSpPr>
          <p:cNvPr id="222" name="Google Shape;222;p11"/>
          <p:cNvGrpSpPr/>
          <p:nvPr/>
        </p:nvGrpSpPr>
        <p:grpSpPr>
          <a:xfrm rot="1415781">
            <a:off x="11045341" y="5540250"/>
            <a:ext cx="979340" cy="1040548"/>
            <a:chOff x="10883591" y="5571442"/>
            <a:chExt cx="979340" cy="1040548"/>
          </a:xfrm>
        </p:grpSpPr>
        <p:pic>
          <p:nvPicPr>
            <p:cNvPr id="223" name="Google Shape;223;p11"/>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24" name="Google Shape;224;p11"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sp>
        <p:nvSpPr>
          <p:cNvPr id="225" name="Google Shape;225;p11"/>
          <p:cNvSpPr txBox="1"/>
          <p:nvPr/>
        </p:nvSpPr>
        <p:spPr>
          <a:xfrm>
            <a:off x="6641464" y="5460359"/>
            <a:ext cx="4322432" cy="1200288"/>
          </a:xfrm>
          <a:prstGeom prst="rect">
            <a:avLst/>
          </a:prstGeom>
          <a:noFill/>
          <a:ln>
            <a:noFill/>
          </a:ln>
        </p:spPr>
        <p:txBody>
          <a:bodyPr spcFirstLastPara="1" wrap="square" lIns="91425" tIns="45700" rIns="91425" bIns="45700" anchor="t" anchorCtr="0">
            <a:spAutoFit/>
          </a:bodyPr>
          <a:lstStyle/>
          <a:p>
            <a:pPr lvl="0" algn="r" rtl="1">
              <a:buSzPts val="1400"/>
              <a:defRPr/>
            </a:pPr>
            <a:r>
              <a:rPr lang="ar-LB" sz="2400" dirty="0"/>
              <a:t>في غياب الوظائف الرسمية، ما هي أنواع سبل كسب الرزق التي يستطيع الأطفال القيام بها؟</a:t>
            </a:r>
          </a:p>
        </p:txBody>
      </p:sp>
      <p:pic>
        <p:nvPicPr>
          <p:cNvPr id="226" name="Google Shape;226;p11"/>
          <p:cNvPicPr preferRelativeResize="0"/>
          <p:nvPr/>
        </p:nvPicPr>
        <p:blipFill rotWithShape="1">
          <a:blip r:embed="rId5">
            <a:alphaModFix/>
          </a:blip>
          <a:srcRect/>
          <a:stretch/>
        </p:blipFill>
        <p:spPr>
          <a:xfrm>
            <a:off x="3159779" y="1609165"/>
            <a:ext cx="1563802" cy="928290"/>
          </a:xfrm>
          <a:prstGeom prst="rect">
            <a:avLst/>
          </a:prstGeom>
          <a:noFill/>
          <a:ln>
            <a:noFill/>
          </a:ln>
        </p:spPr>
      </p:pic>
      <p:pic>
        <p:nvPicPr>
          <p:cNvPr id="227" name="Google Shape;227;p11"/>
          <p:cNvPicPr preferRelativeResize="0"/>
          <p:nvPr/>
        </p:nvPicPr>
        <p:blipFill rotWithShape="1">
          <a:blip r:embed="rId6">
            <a:alphaModFix/>
          </a:blip>
          <a:srcRect t="24220"/>
          <a:stretch/>
        </p:blipFill>
        <p:spPr>
          <a:xfrm>
            <a:off x="5014743" y="5313893"/>
            <a:ext cx="1313978" cy="1026368"/>
          </a:xfrm>
          <a:prstGeom prst="rect">
            <a:avLst/>
          </a:prstGeom>
          <a:noFill/>
          <a:ln>
            <a:noFill/>
          </a:ln>
        </p:spPr>
      </p:pic>
      <p:pic>
        <p:nvPicPr>
          <p:cNvPr id="228" name="Google Shape;228;p11"/>
          <p:cNvPicPr preferRelativeResize="0"/>
          <p:nvPr/>
        </p:nvPicPr>
        <p:blipFill rotWithShape="1">
          <a:blip r:embed="rId7">
            <a:alphaModFix/>
          </a:blip>
          <a:srcRect/>
          <a:stretch/>
        </p:blipFill>
        <p:spPr>
          <a:xfrm>
            <a:off x="0" y="5524051"/>
            <a:ext cx="1435174" cy="11684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6"/>
          <p:cNvSpPr txBox="1">
            <a:spLocks noGrp="1"/>
          </p:cNvSpPr>
          <p:nvPr>
            <p:ph type="body" idx="1"/>
          </p:nvPr>
        </p:nvSpPr>
        <p:spPr>
          <a:xfrm>
            <a:off x="1306177" y="288397"/>
            <a:ext cx="4727608" cy="2133336"/>
          </a:xfrm>
          <a:prstGeom prst="rect">
            <a:avLst/>
          </a:prstGeom>
          <a:noFill/>
          <a:ln>
            <a:noFill/>
          </a:ln>
        </p:spPr>
        <p:txBody>
          <a:bodyPr spcFirstLastPara="1" wrap="square" lIns="91425" tIns="45700" rIns="91425" bIns="45700" anchor="t" anchorCtr="0">
            <a:normAutofit/>
          </a:bodyPr>
          <a:lstStyle/>
          <a:p>
            <a:pPr marL="50800" lvl="0" indent="0" algn="ctr" rtl="1">
              <a:lnSpc>
                <a:spcPct val="90000"/>
              </a:lnSpc>
              <a:spcBef>
                <a:spcPts val="1000"/>
              </a:spcBef>
              <a:spcAft>
                <a:spcPts val="0"/>
              </a:spcAft>
              <a:buSzPts val="2800"/>
              <a:buNone/>
            </a:pPr>
            <a:r>
              <a:rPr lang="ar-LB" sz="3200" dirty="0">
                <a:solidFill>
                  <a:schemeClr val="dk2"/>
                </a:solidFill>
              </a:rPr>
              <a:t>المعيار 22:</a:t>
            </a:r>
          </a:p>
          <a:p>
            <a:pPr marL="50800" lvl="0" indent="0" algn="ctr" rtl="1">
              <a:buNone/>
            </a:pPr>
            <a:r>
              <a:rPr lang="ar-LB" sz="2400" dirty="0">
                <a:solidFill>
                  <a:schemeClr val="dk2"/>
                </a:solidFill>
              </a:rPr>
              <a:t>"</a:t>
            </a:r>
            <a:r>
              <a:rPr lang="ar-SA" dirty="0"/>
              <a:t>يتمكن مقدّمو الرعاية والأطفال في سن العمل من الوصول إلى الدعم الملائم لتقوية سبل كسب رزقهم. </a:t>
            </a:r>
            <a:r>
              <a:rPr lang="ar-LB" dirty="0"/>
              <a:t>"</a:t>
            </a:r>
            <a:endParaRPr lang="ar-LB" sz="2400" dirty="0">
              <a:solidFill>
                <a:schemeClr val="dk2"/>
              </a:solidFill>
            </a:endParaRPr>
          </a:p>
        </p:txBody>
      </p:sp>
      <p:sp>
        <p:nvSpPr>
          <p:cNvPr id="235" name="Google Shape;235;p6"/>
          <p:cNvSpPr txBox="1">
            <a:spLocks noGrp="1"/>
          </p:cNvSpPr>
          <p:nvPr>
            <p:ph type="body" idx="2"/>
          </p:nvPr>
        </p:nvSpPr>
        <p:spPr>
          <a:xfrm>
            <a:off x="6107335" y="2594572"/>
            <a:ext cx="5679610" cy="2351533"/>
          </a:xfrm>
          <a:prstGeom prst="rect">
            <a:avLst/>
          </a:prstGeom>
          <a:noFill/>
          <a:ln>
            <a:noFill/>
          </a:ln>
        </p:spPr>
        <p:txBody>
          <a:bodyPr spcFirstLastPara="1" wrap="square" lIns="91425" tIns="45700" rIns="91425" bIns="45700" anchor="t" anchorCtr="0">
            <a:normAutofit/>
          </a:bodyPr>
          <a:lstStyle/>
          <a:p>
            <a:pPr marL="457200" lvl="0" indent="-406400" algn="r" rtl="1">
              <a:lnSpc>
                <a:spcPct val="90000"/>
              </a:lnSpc>
              <a:spcBef>
                <a:spcPts val="1000"/>
              </a:spcBef>
              <a:spcAft>
                <a:spcPts val="0"/>
              </a:spcAft>
              <a:buSzPts val="2800"/>
              <a:buChar char="•"/>
            </a:pPr>
            <a:r>
              <a:rPr lang="ar-LB" dirty="0"/>
              <a:t>التحديد، والتحليل، والرصد، والاستجابة</a:t>
            </a:r>
          </a:p>
          <a:p>
            <a:pPr marL="457200" lvl="0" indent="-406400" algn="r" rtl="1">
              <a:lnSpc>
                <a:spcPct val="90000"/>
              </a:lnSpc>
              <a:spcBef>
                <a:spcPts val="1000"/>
              </a:spcBef>
              <a:spcAft>
                <a:spcPts val="0"/>
              </a:spcAft>
              <a:buSzPts val="2800"/>
              <a:buChar char="•"/>
            </a:pPr>
            <a:r>
              <a:rPr lang="ar-LB" dirty="0"/>
              <a:t>تحليل الأعراف الجندرية أو الثقافية</a:t>
            </a:r>
          </a:p>
          <a:p>
            <a:pPr lvl="0" algn="r" rtl="1"/>
            <a:r>
              <a:rPr lang="ar-SA" dirty="0">
                <a:solidFill>
                  <a:srgbClr val="000000"/>
                </a:solidFill>
                <a:ea typeface="Calibri" panose="020F0502020204030204" pitchFamily="34" charset="0"/>
                <a:cs typeface="Simplified Arabic" panose="02020603050405020304" pitchFamily="18" charset="-78"/>
              </a:rPr>
              <a:t>إنشاء مرجعيات تنسيق لحماية الطفل ضمن فرق سبل كسب الرزق</a:t>
            </a:r>
            <a:endParaRPr dirty="0"/>
          </a:p>
        </p:txBody>
      </p:sp>
      <p:sp>
        <p:nvSpPr>
          <p:cNvPr id="236" name="Google Shape;236;p6"/>
          <p:cNvSpPr txBox="1">
            <a:spLocks noGrp="1"/>
          </p:cNvSpPr>
          <p:nvPr>
            <p:ph type="title"/>
          </p:nvPr>
        </p:nvSpPr>
        <p:spPr>
          <a:xfrm>
            <a:off x="6372149" y="1269009"/>
            <a:ext cx="4727608" cy="1325563"/>
          </a:xfrm>
          <a:prstGeom prst="rect">
            <a:avLst/>
          </a:prstGeom>
          <a:noFill/>
          <a:ln>
            <a:noFill/>
          </a:ln>
        </p:spPr>
        <p:txBody>
          <a:bodyPr spcFirstLastPara="1" wrap="square" lIns="91425" tIns="45700" rIns="91425" bIns="45700" anchor="ctr" anchorCtr="0">
            <a:normAutofit/>
          </a:bodyPr>
          <a:lstStyle/>
          <a:p>
            <a:pPr lvl="0" algn="r" rtl="1"/>
            <a:r>
              <a:rPr lang="ar-LB" sz="3200" dirty="0"/>
              <a:t>إجراءات الوقاية المشتركة</a:t>
            </a:r>
            <a:endParaRPr sz="3200" dirty="0"/>
          </a:p>
        </p:txBody>
      </p:sp>
      <p:grpSp>
        <p:nvGrpSpPr>
          <p:cNvPr id="237" name="Google Shape;237;p6"/>
          <p:cNvGrpSpPr/>
          <p:nvPr/>
        </p:nvGrpSpPr>
        <p:grpSpPr>
          <a:xfrm rot="-2019763">
            <a:off x="339530" y="5579744"/>
            <a:ext cx="979340" cy="1040548"/>
            <a:chOff x="10883591" y="5571442"/>
            <a:chExt cx="979340" cy="1040548"/>
          </a:xfrm>
        </p:grpSpPr>
        <p:pic>
          <p:nvPicPr>
            <p:cNvPr id="238" name="Google Shape;238;p6"/>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39" name="Google Shape;239;p6"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sp>
        <p:nvSpPr>
          <p:cNvPr id="240" name="Google Shape;240;p6"/>
          <p:cNvSpPr txBox="1"/>
          <p:nvPr/>
        </p:nvSpPr>
        <p:spPr>
          <a:xfrm>
            <a:off x="1340663" y="5412086"/>
            <a:ext cx="4755300" cy="1200288"/>
          </a:xfrm>
          <a:prstGeom prst="rect">
            <a:avLst/>
          </a:prstGeom>
          <a:noFill/>
          <a:ln>
            <a:noFill/>
          </a:ln>
        </p:spPr>
        <p:txBody>
          <a:bodyPr spcFirstLastPara="1" wrap="square" lIns="91425" tIns="45700" rIns="91425" bIns="45700" anchor="t" anchorCtr="0">
            <a:spAutoFit/>
          </a:bodyPr>
          <a:lstStyle/>
          <a:p>
            <a:pPr lvl="0" algn="r" rtl="1"/>
            <a:r>
              <a:rPr lang="ar-LB" sz="2400" dirty="0"/>
              <a:t>هل يمكنكم التفكير في مواضيع عملية لتقوية قدرات الموظفين في مجال كسب سبل الرزق من أجل حماية الأطفال؟</a:t>
            </a:r>
            <a:endParaRPr dirty="0"/>
          </a:p>
        </p:txBody>
      </p:sp>
      <p:pic>
        <p:nvPicPr>
          <p:cNvPr id="241" name="Google Shape;241;p6"/>
          <p:cNvPicPr preferRelativeResize="0"/>
          <p:nvPr/>
        </p:nvPicPr>
        <p:blipFill rotWithShape="1">
          <a:blip r:embed="rId5">
            <a:alphaModFix/>
          </a:blip>
          <a:srcRect/>
          <a:stretch/>
        </p:blipFill>
        <p:spPr>
          <a:xfrm>
            <a:off x="7809062" y="288396"/>
            <a:ext cx="2082907" cy="1178971"/>
          </a:xfrm>
          <a:prstGeom prst="rect">
            <a:avLst/>
          </a:prstGeom>
          <a:noFill/>
          <a:ln>
            <a:noFill/>
          </a:ln>
        </p:spPr>
      </p:pic>
      <p:pic>
        <p:nvPicPr>
          <p:cNvPr id="244" name="Google Shape;244;p6"/>
          <p:cNvPicPr preferRelativeResize="0"/>
          <p:nvPr/>
        </p:nvPicPr>
        <p:blipFill rotWithShape="1">
          <a:blip r:embed="rId6">
            <a:alphaModFix/>
          </a:blip>
          <a:srcRect/>
          <a:stretch/>
        </p:blipFill>
        <p:spPr>
          <a:xfrm>
            <a:off x="9891969" y="5004761"/>
            <a:ext cx="1435174" cy="1168460"/>
          </a:xfrm>
          <a:prstGeom prst="rect">
            <a:avLst/>
          </a:prstGeom>
          <a:noFill/>
          <a:ln>
            <a:noFill/>
          </a:ln>
        </p:spPr>
      </p:pic>
      <p:pic>
        <p:nvPicPr>
          <p:cNvPr id="13" name="Picture 12">
            <a:extLst>
              <a:ext uri="{FF2B5EF4-FFF2-40B4-BE49-F238E27FC236}">
                <a16:creationId xmlns:a16="http://schemas.microsoft.com/office/drawing/2014/main" id="{AE6801A1-42AF-454A-8011-89F4736991B4}"/>
              </a:ext>
            </a:extLst>
          </p:cNvPr>
          <p:cNvPicPr>
            <a:picLocks noChangeAspect="1"/>
          </p:cNvPicPr>
          <p:nvPr/>
        </p:nvPicPr>
        <p:blipFill>
          <a:blip r:embed="rId7"/>
          <a:srcRect/>
          <a:stretch/>
        </p:blipFill>
        <p:spPr>
          <a:xfrm>
            <a:off x="1885170" y="2459221"/>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7"/>
          <p:cNvSpPr txBox="1">
            <a:spLocks noGrp="1"/>
          </p:cNvSpPr>
          <p:nvPr>
            <p:ph type="body" idx="1"/>
          </p:nvPr>
        </p:nvSpPr>
        <p:spPr>
          <a:xfrm>
            <a:off x="838200" y="1825625"/>
            <a:ext cx="5181600" cy="3284257"/>
          </a:xfrm>
          <a:prstGeom prst="rect">
            <a:avLst/>
          </a:prstGeom>
          <a:noFill/>
          <a:ln>
            <a:noFill/>
          </a:ln>
        </p:spPr>
        <p:txBody>
          <a:bodyPr spcFirstLastPara="1" wrap="square" lIns="91425" tIns="45700" rIns="91425" bIns="45700" anchor="t" anchorCtr="0">
            <a:normAutofit/>
          </a:bodyPr>
          <a:lstStyle/>
          <a:p>
            <a:pPr marL="457200" lvl="0" indent="-406400" algn="r" rtl="1">
              <a:lnSpc>
                <a:spcPct val="90000"/>
              </a:lnSpc>
              <a:spcBef>
                <a:spcPts val="1000"/>
              </a:spcBef>
              <a:spcAft>
                <a:spcPts val="0"/>
              </a:spcAft>
              <a:buSzPts val="2800"/>
              <a:buChar char="•"/>
            </a:pPr>
            <a:r>
              <a:rPr lang="ar-LB" dirty="0"/>
              <a:t>المساعدة النقدية وبالقسائم</a:t>
            </a:r>
          </a:p>
          <a:p>
            <a:pPr marL="457200" lvl="0" indent="-406400" algn="r" rtl="1">
              <a:lnSpc>
                <a:spcPct val="90000"/>
              </a:lnSpc>
              <a:spcBef>
                <a:spcPts val="1000"/>
              </a:spcBef>
              <a:spcAft>
                <a:spcPts val="0"/>
              </a:spcAft>
              <a:buSzPts val="2800"/>
              <a:buChar char="•"/>
            </a:pPr>
            <a:r>
              <a:rPr lang="ar-LB" dirty="0"/>
              <a:t>تدخلات ارستجابة</a:t>
            </a:r>
          </a:p>
          <a:p>
            <a:pPr marL="457200" lvl="0" indent="-406400" algn="r" rtl="1">
              <a:lnSpc>
                <a:spcPct val="90000"/>
              </a:lnSpc>
              <a:spcBef>
                <a:spcPts val="1000"/>
              </a:spcBef>
              <a:spcAft>
                <a:spcPts val="0"/>
              </a:spcAft>
              <a:buSzPts val="2800"/>
              <a:buChar char="•"/>
            </a:pPr>
            <a:r>
              <a:rPr lang="ar-LB" dirty="0"/>
              <a:t>المشاركة</a:t>
            </a:r>
          </a:p>
          <a:p>
            <a:pPr marL="457200" lvl="0" indent="-406400" algn="r" rtl="1">
              <a:lnSpc>
                <a:spcPct val="90000"/>
              </a:lnSpc>
              <a:spcBef>
                <a:spcPts val="1000"/>
              </a:spcBef>
              <a:spcAft>
                <a:spcPts val="0"/>
              </a:spcAft>
              <a:buSzPts val="2800"/>
              <a:buChar char="•"/>
            </a:pPr>
            <a:r>
              <a:rPr lang="ar-LB" dirty="0"/>
              <a:t>آليات التغذية الراجعة والإبلاغ؛ وبروتوكولات حماية البيانات؛ والإحالات</a:t>
            </a:r>
          </a:p>
        </p:txBody>
      </p:sp>
      <p:sp>
        <p:nvSpPr>
          <p:cNvPr id="251" name="Google Shape;251;p57"/>
          <p:cNvSpPr txBox="1">
            <a:spLocks noGrp="1"/>
          </p:cNvSpPr>
          <p:nvPr>
            <p:ph type="title"/>
          </p:nvPr>
        </p:nvSpPr>
        <p:spPr>
          <a:xfrm>
            <a:off x="838201" y="365125"/>
            <a:ext cx="4768620"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sz="3200" dirty="0"/>
              <a:t>إجراءات الاستجابة المشتركة</a:t>
            </a:r>
            <a:endParaRPr sz="3200" dirty="0"/>
          </a:p>
        </p:txBody>
      </p:sp>
      <p:sp>
        <p:nvSpPr>
          <p:cNvPr id="252" name="Google Shape;252;p57"/>
          <p:cNvSpPr txBox="1"/>
          <p:nvPr/>
        </p:nvSpPr>
        <p:spPr>
          <a:xfrm>
            <a:off x="6988845" y="3134897"/>
            <a:ext cx="5181600" cy="2800682"/>
          </a:xfrm>
          <a:prstGeom prst="rect">
            <a:avLst/>
          </a:prstGeom>
          <a:noFill/>
          <a:ln>
            <a:noFill/>
          </a:ln>
        </p:spPr>
        <p:txBody>
          <a:bodyPr spcFirstLastPara="1" wrap="square" lIns="91425" tIns="45700" rIns="91425" bIns="45700" anchor="t" anchorCtr="0">
            <a:normAutofit/>
          </a:bodyPr>
          <a:lstStyle/>
          <a:p>
            <a:pPr marL="457200" marR="0" lvl="0" indent="-406400" algn="r" rtl="1">
              <a:lnSpc>
                <a:spcPct val="90000"/>
              </a:lnSpc>
              <a:spcBef>
                <a:spcPts val="1000"/>
              </a:spcBef>
              <a:spcAft>
                <a:spcPts val="0"/>
              </a:spcAft>
              <a:buClr>
                <a:schemeClr val="dk1"/>
              </a:buClr>
              <a:buSzPts val="2800"/>
              <a:buFont typeface="Arial"/>
              <a:buChar char="•"/>
            </a:pPr>
            <a:r>
              <a:rPr lang="ar-LB" sz="2800" b="0" i="0" u="none" strike="noStrike" cap="none" dirty="0">
                <a:solidFill>
                  <a:schemeClr val="dk1"/>
                </a:solidFill>
                <a:latin typeface="Helvetica Neue"/>
                <a:ea typeface="Helvetica Neue"/>
                <a:cs typeface="Helvetica Neue"/>
                <a:sym typeface="Helvetica Neue"/>
              </a:rPr>
              <a:t>الأثر</a:t>
            </a:r>
          </a:p>
          <a:p>
            <a:pPr marL="457200" marR="0" lvl="0" indent="-406400" algn="r" rtl="1">
              <a:lnSpc>
                <a:spcPct val="90000"/>
              </a:lnSpc>
              <a:spcBef>
                <a:spcPts val="1000"/>
              </a:spcBef>
              <a:spcAft>
                <a:spcPts val="0"/>
              </a:spcAft>
              <a:buClr>
                <a:schemeClr val="dk1"/>
              </a:buClr>
              <a:buSzPts val="2800"/>
              <a:buFont typeface="Arial"/>
              <a:buChar char="•"/>
            </a:pPr>
            <a:r>
              <a:rPr lang="ar-LB" sz="2800" dirty="0">
                <a:solidFill>
                  <a:schemeClr val="dk1"/>
                </a:solidFill>
                <a:latin typeface="Helvetica Neue"/>
                <a:ea typeface="Helvetica Neue"/>
                <a:cs typeface="Helvetica Neue"/>
                <a:sym typeface="Helvetica Neue"/>
              </a:rPr>
              <a:t>عدم إلحاق الأذى</a:t>
            </a:r>
          </a:p>
          <a:p>
            <a:pPr marL="457200" lvl="0" indent="-406400" algn="r" rtl="1">
              <a:lnSpc>
                <a:spcPct val="90000"/>
              </a:lnSpc>
              <a:spcBef>
                <a:spcPts val="1000"/>
              </a:spcBef>
              <a:buClr>
                <a:schemeClr val="dk1"/>
              </a:buClr>
              <a:buSzPts val="2800"/>
              <a:buFont typeface="Arial"/>
              <a:buChar char="•"/>
            </a:pPr>
            <a:r>
              <a:rPr lang="ar-SA" sz="2800" dirty="0">
                <a:latin typeface="Noto Sans Symbols"/>
                <a:ea typeface="Noto Sans Symbols"/>
                <a:cs typeface="Simplified Arabic" panose="02020603050405020304" pitchFamily="18" charset="-78"/>
              </a:rPr>
              <a:t>الاحتياجات المتعلقة بالنوع الاجتماعي، والعمر، والإعاقة</a:t>
            </a:r>
            <a:endParaRPr lang="ar-LB" sz="2800" dirty="0">
              <a:latin typeface="Noto Sans Symbols"/>
              <a:ea typeface="Noto Sans Symbols"/>
              <a:cs typeface="Simplified Arabic" panose="02020603050405020304" pitchFamily="18" charset="-78"/>
            </a:endParaRPr>
          </a:p>
          <a:p>
            <a:pPr marL="457200" lvl="0" indent="-406400" algn="r" rtl="1">
              <a:lnSpc>
                <a:spcPct val="90000"/>
              </a:lnSpc>
              <a:spcBef>
                <a:spcPts val="1000"/>
              </a:spcBef>
              <a:buClr>
                <a:schemeClr val="dk1"/>
              </a:buClr>
              <a:buSzPts val="2800"/>
              <a:buFont typeface="Arial"/>
              <a:buChar char="•"/>
            </a:pPr>
            <a:r>
              <a:rPr lang="ar-LB" sz="2800" dirty="0">
                <a:ea typeface="Calibri" panose="020F0502020204030204" pitchFamily="34" charset="0"/>
                <a:cs typeface="Simplified Arabic" panose="02020603050405020304" pitchFamily="18" charset="-78"/>
              </a:rPr>
              <a:t>ال</a:t>
            </a:r>
            <a:r>
              <a:rPr lang="ar-SA" sz="2800" dirty="0">
                <a:ea typeface="Calibri" panose="020F0502020204030204" pitchFamily="34" charset="0"/>
                <a:cs typeface="Simplified Arabic" panose="02020603050405020304" pitchFamily="18" charset="-78"/>
              </a:rPr>
              <a:t>ثغرات و</a:t>
            </a:r>
            <a:r>
              <a:rPr lang="ar-LB" sz="2800" dirty="0">
                <a:ea typeface="Calibri" panose="020F0502020204030204" pitchFamily="34" charset="0"/>
                <a:cs typeface="Simplified Arabic" panose="02020603050405020304" pitchFamily="18" charset="-78"/>
              </a:rPr>
              <a:t>ال</a:t>
            </a:r>
            <a:r>
              <a:rPr lang="ar-SA" sz="2800" dirty="0">
                <a:ea typeface="Calibri" panose="020F0502020204030204" pitchFamily="34" charset="0"/>
                <a:cs typeface="Simplified Arabic" panose="02020603050405020304" pitchFamily="18" charset="-78"/>
              </a:rPr>
              <a:t>اختناقات </a:t>
            </a:r>
            <a:r>
              <a:rPr lang="ar-LB" sz="2800" dirty="0">
                <a:ea typeface="Calibri" panose="020F0502020204030204" pitchFamily="34" charset="0"/>
                <a:cs typeface="Simplified Arabic" panose="02020603050405020304" pitchFamily="18" charset="-78"/>
              </a:rPr>
              <a:t>والع</a:t>
            </a:r>
            <a:r>
              <a:rPr lang="ar-SA" sz="2800" dirty="0">
                <a:ea typeface="Calibri" panose="020F0502020204030204" pitchFamily="34" charset="0"/>
                <a:cs typeface="Simplified Arabic" panose="02020603050405020304" pitchFamily="18" charset="-78"/>
              </a:rPr>
              <a:t>وائق</a:t>
            </a:r>
            <a:endParaRPr lang="ar-LB" sz="2800" dirty="0">
              <a:latin typeface="Noto Sans Symbols"/>
              <a:ea typeface="Noto Sans Symbols"/>
              <a:cs typeface="Simplified Arabic" panose="02020603050405020304" pitchFamily="18" charset="-78"/>
            </a:endParaRPr>
          </a:p>
        </p:txBody>
      </p:sp>
      <p:sp>
        <p:nvSpPr>
          <p:cNvPr id="253" name="Google Shape;253;p57"/>
          <p:cNvSpPr txBox="1"/>
          <p:nvPr/>
        </p:nvSpPr>
        <p:spPr>
          <a:xfrm>
            <a:off x="8110768" y="2378431"/>
            <a:ext cx="2007957" cy="80017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LB" sz="3200" b="1" i="0" u="none" strike="noStrike" cap="none" dirty="0">
                <a:solidFill>
                  <a:srgbClr val="000000"/>
                </a:solidFill>
                <a:latin typeface="Helvetica Neue"/>
                <a:ea typeface="Helvetica Neue"/>
                <a:cs typeface="Helvetica Neue"/>
                <a:sym typeface="Helvetica Neue"/>
              </a:rPr>
              <a:t>تذكير</a:t>
            </a:r>
            <a:endParaRPr sz="3200" dirty="0"/>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p:txBody>
      </p:sp>
      <p:sp>
        <p:nvSpPr>
          <p:cNvPr id="254" name="Google Shape;254;p57"/>
          <p:cNvSpPr/>
          <p:nvPr/>
        </p:nvSpPr>
        <p:spPr>
          <a:xfrm>
            <a:off x="7579252" y="1896222"/>
            <a:ext cx="1063031" cy="830997"/>
          </a:xfrm>
          <a:prstGeom prst="cloudCallout">
            <a:avLst>
              <a:gd name="adj1" fmla="val 75749"/>
              <a:gd name="adj2" fmla="val 62500"/>
            </a:avLst>
          </a:prstGeom>
          <a:solidFill>
            <a:srgbClr val="C886B2"/>
          </a:solidFill>
          <a:ln w="25400" cap="flat" cmpd="sng">
            <a:solidFill>
              <a:srgbClr val="0147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55" name="Google Shape;255;p57"/>
          <p:cNvPicPr preferRelativeResize="0"/>
          <p:nvPr/>
        </p:nvPicPr>
        <p:blipFill rotWithShape="1">
          <a:blip r:embed="rId3">
            <a:alphaModFix/>
          </a:blip>
          <a:srcRect/>
          <a:stretch/>
        </p:blipFill>
        <p:spPr>
          <a:xfrm>
            <a:off x="762000" y="5109882"/>
            <a:ext cx="1435174" cy="11684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518172" y="147914"/>
            <a:ext cx="36758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22</a:t>
            </a:r>
            <a:endParaRPr lang="en-US" dirty="0"/>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22</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22</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2747</Words>
  <Application>Microsoft Macintosh PowerPoint</Application>
  <PresentationFormat>Panorámica</PresentationFormat>
  <Paragraphs>200</Paragraphs>
  <Slides>9</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Calibri</vt:lpstr>
      <vt:lpstr>Helvetica Neue</vt:lpstr>
      <vt:lpstr>Noto Sans Symbols</vt:lpstr>
      <vt:lpstr>Wingdings</vt:lpstr>
      <vt:lpstr>Office Theme</vt:lpstr>
      <vt:lpstr>المعايير الدنيا لحماية الطفل في العمل الإنساني  CPMS</vt:lpstr>
      <vt:lpstr>الهدف من المعايير </vt:lpstr>
      <vt:lpstr>Presentación de PowerPoint</vt:lpstr>
      <vt:lpstr>العمل معًا</vt:lpstr>
      <vt:lpstr>مقدمة عن المعيار 22</vt:lpstr>
      <vt:lpstr>إجراءات الوقاية المشتركة</vt:lpstr>
      <vt:lpstr>إجراءات الاستجابة المشتركة</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Standards for Child Protection in Humanitarian Action  CPMS</dc:title>
  <dc:creator>Colleen Fitzgerald</dc:creator>
  <cp:lastModifiedBy>CPMS Comms</cp:lastModifiedBy>
  <cp:revision>10</cp:revision>
  <dcterms:created xsi:type="dcterms:W3CDTF">2017-12-20T18:51:03Z</dcterms:created>
  <dcterms:modified xsi:type="dcterms:W3CDTF">2023-01-20T12:09:31Z</dcterms:modified>
</cp:coreProperties>
</file>