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1"/>
  </p:notesMasterIdLst>
  <p:sldIdLst>
    <p:sldId id="257" r:id="rId3"/>
    <p:sldId id="298" r:id="rId4"/>
    <p:sldId id="259" r:id="rId5"/>
    <p:sldId id="262" r:id="rId6"/>
    <p:sldId id="263" r:id="rId7"/>
    <p:sldId id="264" r:id="rId8"/>
    <p:sldId id="297" r:id="rId9"/>
    <p:sldId id="29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206"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C81F2-AD02-4A48-B76A-E35A81DABE5D}"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15C8C-033C-4FBD-BF03-E074C33AF799}" type="slidenum">
              <a:rPr lang="fr-FR" smtClean="0"/>
              <a:t>‹#›</a:t>
            </a:fld>
            <a:endParaRPr lang="fr-FR"/>
          </a:p>
        </p:txBody>
      </p:sp>
    </p:spTree>
    <p:extLst>
      <p:ext uri="{BB962C8B-B14F-4D97-AF65-F5344CB8AC3E}">
        <p14:creationId xmlns:p14="http://schemas.microsoft.com/office/powerpoint/2010/main" val="305482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21</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4 : Standards pour une collaboration accrue entre secteurs</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fr-FR" dirty="0"/>
              <a:t>Le CPMS comporte une section complète consacrée au personnel de la protection de l'enfance qui travaille avec d'autres acteurs humanitaires et apprend d'eux pour améliorer la protection et le bien-être des enfants.</a:t>
            </a:r>
          </a:p>
          <a:p>
            <a:pPr marL="171450" marR="0" lvl="0" indent="-171450" algn="l" rtl="0">
              <a:lnSpc>
                <a:spcPct val="100000"/>
              </a:lnSpc>
              <a:spcBef>
                <a:spcPts val="0"/>
              </a:spcBef>
              <a:spcAft>
                <a:spcPts val="0"/>
              </a:spcAft>
              <a:buClr>
                <a:schemeClr val="dk1"/>
              </a:buClr>
              <a:buSzPts val="1200"/>
              <a:buFont typeface="Arial"/>
              <a:buChar char="•"/>
            </a:pPr>
            <a:endParaRPr lang="fr-FR" dirty="0"/>
          </a:p>
          <a:p>
            <a:pPr marL="171450" marR="0" lvl="0" indent="-171450" algn="l" rtl="0">
              <a:lnSpc>
                <a:spcPct val="100000"/>
              </a:lnSpc>
              <a:spcBef>
                <a:spcPts val="0"/>
              </a:spcBef>
              <a:spcAft>
                <a:spcPts val="0"/>
              </a:spcAft>
              <a:buClr>
                <a:schemeClr val="dk1"/>
              </a:buClr>
              <a:buSzPts val="1200"/>
              <a:buFont typeface="Arial"/>
              <a:buChar char="•"/>
            </a:pPr>
            <a:r>
              <a:rPr lang="fr-FR" dirty="0"/>
              <a:t>CLICK : Les approches multisectorielles reflètent les besoins interconnectés des enfants et soulignent la responsabilité collective de tous les acteurs humanitaires pour protéger les enfants et leurs familles. </a:t>
            </a:r>
          </a:p>
          <a:p>
            <a:pPr marL="171450" marR="0" lvl="0" indent="-171450" algn="l" rtl="0">
              <a:lnSpc>
                <a:spcPct val="100000"/>
              </a:lnSpc>
              <a:spcBef>
                <a:spcPts val="0"/>
              </a:spcBef>
              <a:spcAft>
                <a:spcPts val="0"/>
              </a:spcAft>
              <a:buClr>
                <a:schemeClr val="dk1"/>
              </a:buClr>
              <a:buSzPts val="1200"/>
              <a:buFont typeface="Arial"/>
              <a:buChar char="•"/>
            </a:pPr>
            <a:r>
              <a:rPr lang="fr-FR" dirty="0"/>
              <a:t>CLIC : les approches multisectorielles reflètent les besoins interconnectés des enfants et soulignent la responsabilité collective de tous les acteurs humanitaires pour protéger les enfants et leurs familles. Les risques liés à la protection des enfants sont étroitement liés au travail des acteurs humanitaires car leurs besoins relèvent de tous les secteurs. </a:t>
            </a:r>
          </a:p>
          <a:p>
            <a:pPr marL="171450" marR="0" lvl="0" indent="-171450" algn="l" rtl="0">
              <a:lnSpc>
                <a:spcPct val="100000"/>
              </a:lnSpc>
              <a:spcBef>
                <a:spcPts val="0"/>
              </a:spcBef>
              <a:spcAft>
                <a:spcPts val="0"/>
              </a:spcAft>
              <a:buClr>
                <a:schemeClr val="dk1"/>
              </a:buClr>
              <a:buSzPts val="1200"/>
              <a:buFont typeface="Arial"/>
              <a:buChar char="•"/>
            </a:pPr>
            <a:endParaRPr lang="fr-FR" dirty="0"/>
          </a:p>
          <a:p>
            <a:pPr marL="171450" marR="0" lvl="0" indent="-171450" algn="l" rtl="0">
              <a:lnSpc>
                <a:spcPct val="100000"/>
              </a:lnSpc>
              <a:spcBef>
                <a:spcPts val="0"/>
              </a:spcBef>
              <a:spcAft>
                <a:spcPts val="0"/>
              </a:spcAft>
              <a:buClr>
                <a:schemeClr val="dk1"/>
              </a:buClr>
              <a:buSzPts val="1200"/>
              <a:buFont typeface="Arial"/>
              <a:buChar char="•"/>
            </a:pPr>
            <a:r>
              <a:rPr lang="fr-FR" dirty="0"/>
              <a:t>CLIQUEZ : La programmation multisectorielle - qui inclut et prend en compte les considérations de protection de l'enfant (telles que les risques particuliers, les vulnérabilités, les stades de développement, etc.) peut être un moyen efficace d'obtenir des résultats réels et de meilleure qualité pour les deux / tous les secteurs.</a:t>
            </a:r>
          </a:p>
          <a:p>
            <a:pPr marL="171450" marR="0" lvl="0" indent="-171450" algn="l" rtl="0">
              <a:lnSpc>
                <a:spcPct val="100000"/>
              </a:lnSpc>
              <a:spcBef>
                <a:spcPts val="0"/>
              </a:spcBef>
              <a:spcAft>
                <a:spcPts val="0"/>
              </a:spcAft>
              <a:buClr>
                <a:schemeClr val="dk1"/>
              </a:buClr>
              <a:buSzPts val="1200"/>
              <a:buFont typeface="Arial"/>
              <a:buChar char="•"/>
            </a:pPr>
            <a:endParaRPr lang="fr-FR" dirty="0"/>
          </a:p>
          <a:p>
            <a:pPr marL="171450" marR="0" lvl="0" indent="-171450" algn="l" rtl="0">
              <a:lnSpc>
                <a:spcPct val="100000"/>
              </a:lnSpc>
              <a:spcBef>
                <a:spcPts val="0"/>
              </a:spcBef>
              <a:spcAft>
                <a:spcPts val="0"/>
              </a:spcAft>
              <a:buClr>
                <a:schemeClr val="dk1"/>
              </a:buClr>
              <a:buSzPts val="1200"/>
              <a:buFont typeface="Arial"/>
              <a:buChar char="•"/>
            </a:pPr>
            <a:r>
              <a:rPr lang="fr-FR" dirty="0"/>
              <a:t>CLIQUEZ : </a:t>
            </a:r>
            <a:r>
              <a:rPr lang="fr-FR" dirty="0" err="1"/>
              <a:t>Working</a:t>
            </a:r>
            <a:r>
              <a:rPr lang="fr-FR" dirty="0"/>
              <a:t> </a:t>
            </a:r>
            <a:r>
              <a:rPr lang="fr-FR" dirty="0" err="1"/>
              <a:t>Together</a:t>
            </a:r>
            <a:r>
              <a:rPr lang="fr-FR" dirty="0"/>
              <a:t> (Travailler Ensemble) est un cadre intersectoriel visant à promouvoir la protection et le bien-être des enfants à l'aide de normes humanitaires. Il a été créé par un processus consultatif à grande échelle, et est mis à jour tous les 6 mois. Actuellement, les secteurs prioritaires sont : la santé, l'éducation, la sécurité alimentaire, la coordination et la gestion des camps.</a:t>
            </a:r>
          </a:p>
          <a:p>
            <a:pPr marL="171450" marR="0" lvl="0" indent="-171450" algn="l" rtl="0">
              <a:lnSpc>
                <a:spcPct val="100000"/>
              </a:lnSpc>
              <a:spcBef>
                <a:spcPts val="0"/>
              </a:spcBef>
              <a:spcAft>
                <a:spcPts val="0"/>
              </a:spcAft>
              <a:buClr>
                <a:schemeClr val="dk1"/>
              </a:buClr>
              <a:buSzPts val="1200"/>
              <a:buFont typeface="Arial"/>
              <a:buChar char="•"/>
            </a:pPr>
            <a:r>
              <a:rPr lang="fr-FR" dirty="0"/>
              <a:t>CLIQUEZ : Consultez le microsite de l'initiative mondiale "</a:t>
            </a:r>
            <a:r>
              <a:rPr lang="fr-FR" dirty="0" err="1"/>
              <a:t>Working</a:t>
            </a:r>
            <a:r>
              <a:rPr lang="fr-FR" dirty="0"/>
              <a:t> </a:t>
            </a:r>
            <a:r>
              <a:rPr lang="fr-FR" dirty="0" err="1"/>
              <a:t>across</a:t>
            </a:r>
            <a:r>
              <a:rPr lang="fr-FR" dirty="0"/>
              <a:t> </a:t>
            </a:r>
            <a:r>
              <a:rPr lang="fr-FR" dirty="0" err="1"/>
              <a:t>Sectors</a:t>
            </a:r>
            <a:r>
              <a:rPr lang="fr-FR" dirty="0"/>
              <a:t>" et les dossiers de ressources spécifiques aux secteurs.</a:t>
            </a:r>
          </a:p>
          <a:p>
            <a:pPr marL="0" marR="0" lvl="0" indent="0" algn="l" rtl="0">
              <a:lnSpc>
                <a:spcPct val="100000"/>
              </a:lnSpc>
              <a:spcBef>
                <a:spcPts val="0"/>
              </a:spcBef>
              <a:spcAft>
                <a:spcPts val="0"/>
              </a:spcAft>
              <a:buClr>
                <a:schemeClr val="dk1"/>
              </a:buClr>
              <a:buSzPts val="1200"/>
              <a:buFont typeface="Arial"/>
              <a:buNone/>
            </a:pP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b="0" dirty="0"/>
              <a:t>Ce Standard fait partie du quatrième pilier des standards relatifs au travail intersectoriel. </a:t>
            </a:r>
          </a:p>
          <a:p>
            <a:pPr marL="171450" lvl="0" indent="-171450" algn="l" rtl="0">
              <a:lnSpc>
                <a:spcPct val="100000"/>
              </a:lnSpc>
              <a:spcBef>
                <a:spcPts val="0"/>
              </a:spcBef>
              <a:spcAft>
                <a:spcPts val="0"/>
              </a:spcAft>
              <a:buSzPts val="1400"/>
              <a:buFont typeface="Arial"/>
              <a:buChar char="•"/>
            </a:pPr>
            <a:r>
              <a:rPr lang="fr-FR" b="0" dirty="0"/>
              <a:t>Les approches multisectorielles reflètent les besoins interconnectés des enfants et soulignent la responsabilité collective de tous les acteurs humanitaires pour protéger les enfants et leurs familles. Les risques liés à la protection des enfants sont étroitement liés au travail des autres secteurs, car les enfants ont des besoins qui relèvent de tous les secteurs. </a:t>
            </a:r>
          </a:p>
          <a:p>
            <a:pPr marL="171450" lvl="0" indent="-171450" algn="l" rtl="0">
              <a:lnSpc>
                <a:spcPct val="100000"/>
              </a:lnSpc>
              <a:spcBef>
                <a:spcPts val="0"/>
              </a:spcBef>
              <a:spcAft>
                <a:spcPts val="0"/>
              </a:spcAft>
              <a:buSzPts val="1400"/>
              <a:buFont typeface="Arial"/>
              <a:buChar char="•"/>
            </a:pPr>
            <a:r>
              <a:rPr lang="fr-FR" b="0" dirty="0"/>
              <a:t>Un moyen très efficace d'obtenir un impact réel et de meilleure qualité est la programmation multisectorielle qui inclut et prend en compte les considérations relatives à la protection de l'enfant (telles que les risques particuliers, les vulnérabilités, les stades de développement des enfants, etc.)</a:t>
            </a:r>
          </a:p>
          <a:p>
            <a:pPr marL="171450" lvl="0" indent="-171450" algn="l" rtl="0">
              <a:lnSpc>
                <a:spcPct val="100000"/>
              </a:lnSpc>
              <a:spcBef>
                <a:spcPts val="0"/>
              </a:spcBef>
              <a:spcAft>
                <a:spcPts val="0"/>
              </a:spcAft>
              <a:buSzPts val="1400"/>
              <a:buFont typeface="Arial"/>
              <a:buChar char="•"/>
            </a:pPr>
            <a:endParaRPr lang="fr-FR" b="0" dirty="0"/>
          </a:p>
          <a:p>
            <a:pPr marL="171450" lvl="0" indent="-171450" algn="l" rtl="0">
              <a:lnSpc>
                <a:spcPct val="100000"/>
              </a:lnSpc>
              <a:spcBef>
                <a:spcPts val="0"/>
              </a:spcBef>
              <a:spcAft>
                <a:spcPts val="0"/>
              </a:spcAft>
              <a:buSzPts val="1400"/>
              <a:buFont typeface="Arial"/>
              <a:buChar char="•"/>
            </a:pPr>
            <a:r>
              <a:rPr lang="fr-FR" b="0" dirty="0"/>
              <a:t>L'insécurité alimentaire augmente les risques liés à la protection de l'enfant et la possibilité de choisir des stratégies d'adaptation négatives telles que la négligence, le mariage des enfants et le travail des enfants. </a:t>
            </a:r>
          </a:p>
          <a:p>
            <a:pPr marL="171450" lvl="0" indent="-171450" algn="l" rtl="0">
              <a:lnSpc>
                <a:spcPct val="100000"/>
              </a:lnSpc>
              <a:spcBef>
                <a:spcPts val="0"/>
              </a:spcBef>
              <a:spcAft>
                <a:spcPts val="0"/>
              </a:spcAft>
              <a:buSzPts val="1400"/>
              <a:buFont typeface="Arial"/>
              <a:buChar char="•"/>
            </a:pPr>
            <a:r>
              <a:rPr lang="fr-FR" b="0" dirty="0"/>
              <a:t>Cette norme décrit une approche systématique et intégrée entre les secteurs de la sécurité alimentaire et de la protection de l'enfance, fondée sur la coordination et la complémentarité.</a:t>
            </a:r>
          </a:p>
          <a:p>
            <a:pPr marL="171450" lvl="0" indent="-171450" algn="l" rtl="0">
              <a:lnSpc>
                <a:spcPct val="100000"/>
              </a:lnSpc>
              <a:spcBef>
                <a:spcPts val="0"/>
              </a:spcBef>
              <a:spcAft>
                <a:spcPts val="0"/>
              </a:spcAft>
              <a:buSzPts val="1400"/>
              <a:buFont typeface="Arial"/>
              <a:buChar char="•"/>
            </a:pPr>
            <a:endParaRPr lang="fr-FR" b="0" dirty="0"/>
          </a:p>
          <a:p>
            <a:pPr marL="171450" lvl="0" indent="-171450" algn="l" rtl="0">
              <a:lnSpc>
                <a:spcPct val="100000"/>
              </a:lnSpc>
              <a:spcBef>
                <a:spcPts val="0"/>
              </a:spcBef>
              <a:spcAft>
                <a:spcPts val="0"/>
              </a:spcAft>
              <a:buSzPts val="1400"/>
              <a:buFont typeface="Arial"/>
              <a:buChar char="•"/>
            </a:pPr>
            <a:r>
              <a:rPr lang="fr-FR" b="1" dirty="0"/>
              <a:t>Sujet de discussion </a:t>
            </a:r>
            <a:r>
              <a:rPr lang="fr-FR" b="0" dirty="0"/>
              <a:t>: Pouvez-vous nommer les 4 piliers de la sécurité alimentaire ? </a:t>
            </a:r>
          </a:p>
          <a:p>
            <a:pPr marL="171450" lvl="0" indent="-171450" algn="l" rtl="0">
              <a:lnSpc>
                <a:spcPct val="100000"/>
              </a:lnSpc>
              <a:spcBef>
                <a:spcPts val="0"/>
              </a:spcBef>
              <a:spcAft>
                <a:spcPts val="0"/>
              </a:spcAft>
              <a:buSzPts val="1400"/>
              <a:buFont typeface="Arial"/>
              <a:buChar char="•"/>
            </a:pPr>
            <a:r>
              <a:rPr lang="fr-FR" b="0" dirty="0"/>
              <a:t>-&gt; disponibilité, accessibilité, stabilité et utilisation. </a:t>
            </a:r>
          </a:p>
          <a:p>
            <a:pPr marL="171450" lvl="0" indent="-171450" algn="l" rtl="0">
              <a:lnSpc>
                <a:spcPct val="100000"/>
              </a:lnSpc>
              <a:spcBef>
                <a:spcPts val="0"/>
              </a:spcBef>
              <a:spcAft>
                <a:spcPts val="0"/>
              </a:spcAft>
              <a:buSzPts val="1400"/>
              <a:buFont typeface="Arial"/>
              <a:buChar char="•"/>
            </a:pPr>
            <a:r>
              <a:rPr lang="fr-FR" b="0" dirty="0"/>
              <a:t>La protection de l'enfance peut être intégrée dans chacun des quatre piliers de la sécurité alimentaire - disponibilité, accessibilité, stabilité et utilisation - afin de soutenir le bien-être et la protection des enfants. </a:t>
            </a:r>
          </a:p>
          <a:p>
            <a:pPr marL="171450" lvl="0" indent="-171450" algn="l" rtl="0">
              <a:lnSpc>
                <a:spcPct val="100000"/>
              </a:lnSpc>
              <a:spcBef>
                <a:spcPts val="0"/>
              </a:spcBef>
              <a:spcAft>
                <a:spcPts val="0"/>
              </a:spcAft>
              <a:buSzPts val="1400"/>
              <a:buFont typeface="Arial"/>
              <a:buChar char="•"/>
            </a:pPr>
            <a:endParaRPr lang="fr-FR" b="0" dirty="0"/>
          </a:p>
          <a:p>
            <a:pPr marL="171450" lvl="0" indent="-171450" algn="l" rtl="0">
              <a:lnSpc>
                <a:spcPct val="100000"/>
              </a:lnSpc>
              <a:spcBef>
                <a:spcPts val="0"/>
              </a:spcBef>
              <a:spcAft>
                <a:spcPts val="0"/>
              </a:spcAft>
              <a:buSzPts val="1400"/>
              <a:buFont typeface="Arial"/>
              <a:buChar char="•"/>
            </a:pPr>
            <a:r>
              <a:rPr lang="fr-FR" b="0" dirty="0"/>
              <a:t>Icône : de nombreux liens avec la </a:t>
            </a:r>
            <a:r>
              <a:rPr lang="fr-FR" b="1" dirty="0"/>
              <a:t>Sauvegarde</a:t>
            </a:r>
            <a:r>
              <a:rPr lang="fr-FR" b="0" dirty="0"/>
              <a:t> : principes de </a:t>
            </a:r>
            <a:r>
              <a:rPr lang="fr-FR" b="1" dirty="0"/>
              <a:t>sauvegarde</a:t>
            </a:r>
            <a:r>
              <a:rPr lang="fr-FR" b="0" dirty="0"/>
              <a:t> à toutes les formes d'assistance ; formation sur les procédures de sauvegarde, les codes de conduite et les politiques de protection contre l'exploitation et les abus sexuels (PSEA) ; mécanismes de retour d'information et de signalement conjoints, adaptés aux enfants, accessibles et confidentiels pour les problèmes de protection de l'enfance dans le cadre de la responsabilité envers les populations affectées (AAP). [🡪 l'icône de sauvegarde] </a:t>
            </a:r>
            <a:endParaRPr b="0"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Le Standard 21 stipule : "Tous les enfants touchés par les crises humanitaires vivent dans des environnements de sécurité alimentaire qui atténuent et répondent aux risques liés à la protection de l'enfant." </a:t>
            </a:r>
            <a:endParaRPr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fr-FR" dirty="0"/>
              <a:t>Les acteurs de la protection de l'enfance et de la sécurité alimentaire doivent coordonner leurs efforts pour identifier les enfants à risque d'abus, de négligence, d'exploitation et de violence.</a:t>
            </a:r>
          </a:p>
          <a:p>
            <a:pPr marL="171450" marR="0" lvl="0" indent="-171450" algn="l" rtl="0">
              <a:lnSpc>
                <a:spcPct val="100000"/>
              </a:lnSpc>
              <a:spcBef>
                <a:spcPts val="0"/>
              </a:spcBef>
              <a:spcAft>
                <a:spcPts val="0"/>
              </a:spcAft>
              <a:buClr>
                <a:schemeClr val="dk1"/>
              </a:buClr>
              <a:buSzPts val="1200"/>
              <a:buFont typeface="Arial"/>
              <a:buChar char="•"/>
            </a:pPr>
            <a:r>
              <a:rPr lang="fr-FR" dirty="0"/>
              <a:t>Les acteurs de la sécurité alimentaire et de la protection de l'enfance doivent collaborer à l'élaboration d'indicateurs permettant d'identifier et d'aider les enfants à risque, afin d'offrir aux populations vulnérables des services appropriés.</a:t>
            </a:r>
          </a:p>
          <a:p>
            <a:pPr marL="171450" marR="0" lvl="0" indent="-171450" algn="l" rtl="0">
              <a:lnSpc>
                <a:spcPct val="100000"/>
              </a:lnSpc>
              <a:spcBef>
                <a:spcPts val="0"/>
              </a:spcBef>
              <a:spcAft>
                <a:spcPts val="0"/>
              </a:spcAft>
              <a:buClr>
                <a:schemeClr val="dk1"/>
              </a:buClr>
              <a:buSzPts val="1200"/>
              <a:buFont typeface="Arial"/>
              <a:buChar char="•"/>
            </a:pPr>
            <a:r>
              <a:rPr lang="fr-FR" dirty="0"/>
              <a:t>Identification et atténuation des risques liés à la protection de l'enfance</a:t>
            </a:r>
          </a:p>
          <a:p>
            <a:pPr marL="171450" marR="0" lvl="0" indent="-171450" algn="l" rtl="0">
              <a:lnSpc>
                <a:spcPct val="100000"/>
              </a:lnSpc>
              <a:spcBef>
                <a:spcPts val="0"/>
              </a:spcBef>
              <a:spcAft>
                <a:spcPts val="0"/>
              </a:spcAft>
              <a:buClr>
                <a:schemeClr val="dk1"/>
              </a:buClr>
              <a:buSzPts val="1200"/>
              <a:buFont typeface="Arial"/>
              <a:buChar char="•"/>
            </a:pPr>
            <a:r>
              <a:rPr lang="fr-FR" dirty="0"/>
              <a:t>La collaboration permet aux deux secteurs de développer des messages de plaidoyer communs lorsque l'accès aux populations touchées est restreint ou que les ressources sont limitées.</a:t>
            </a:r>
          </a:p>
          <a:p>
            <a:pPr marL="171450" marR="0" lvl="0" indent="-171450" algn="l" rtl="0">
              <a:lnSpc>
                <a:spcPct val="100000"/>
              </a:lnSpc>
              <a:spcBef>
                <a:spcPts val="0"/>
              </a:spcBef>
              <a:spcAft>
                <a:spcPts val="0"/>
              </a:spcAft>
              <a:buClr>
                <a:schemeClr val="dk1"/>
              </a:buClr>
              <a:buSzPts val="1200"/>
              <a:buFont typeface="Arial"/>
              <a:buChar char="•"/>
            </a:pPr>
            <a:r>
              <a:rPr lang="fr-FR" dirty="0"/>
              <a:t>Lorsque la réponse à la sécurité alimentaire implique des distributions de nourriture, assurez-vous que les sites et les processus sont sûrs pour les enfants.</a:t>
            </a:r>
          </a:p>
          <a:p>
            <a:pPr marL="171450" marR="0" lvl="0" indent="-171450" algn="l" rtl="0">
              <a:lnSpc>
                <a:spcPct val="100000"/>
              </a:lnSpc>
              <a:spcBef>
                <a:spcPts val="0"/>
              </a:spcBef>
              <a:spcAft>
                <a:spcPts val="0"/>
              </a:spcAft>
              <a:buClr>
                <a:schemeClr val="dk1"/>
              </a:buClr>
              <a:buSzPts val="1200"/>
              <a:buFont typeface="Arial"/>
              <a:buChar char="•"/>
            </a:pPr>
            <a:endParaRPr dirty="0"/>
          </a:p>
          <a:p>
            <a:pPr marL="0" marR="0" lvl="0" indent="0" algn="l" rtl="0">
              <a:lnSpc>
                <a:spcPct val="100000"/>
              </a:lnSpc>
              <a:spcBef>
                <a:spcPts val="0"/>
              </a:spcBef>
              <a:spcAft>
                <a:spcPts val="0"/>
              </a:spcAft>
              <a:buClr>
                <a:schemeClr val="dk1"/>
              </a:buClr>
              <a:buSzPts val="1200"/>
              <a:buFont typeface="Calibri"/>
              <a:buNone/>
            </a:pPr>
            <a:r>
              <a:rPr lang="en-US" b="1" dirty="0" err="1">
                <a:latin typeface="Arial"/>
                <a:ea typeface="Arial"/>
                <a:cs typeface="Arial"/>
                <a:sym typeface="Arial"/>
              </a:rPr>
              <a:t>Sujet</a:t>
            </a:r>
            <a:r>
              <a:rPr lang="en-US" b="1" dirty="0">
                <a:latin typeface="Arial"/>
                <a:ea typeface="Arial"/>
                <a:cs typeface="Arial"/>
                <a:sym typeface="Arial"/>
              </a:rPr>
              <a:t> de Discussion: </a:t>
            </a:r>
            <a:r>
              <a:rPr lang="en-US" sz="1200" dirty="0">
                <a:latin typeface="Arial"/>
                <a:ea typeface="Arial"/>
                <a:cs typeface="Arial"/>
                <a:sym typeface="Arial"/>
              </a:rPr>
              <a:t> </a:t>
            </a:r>
            <a:r>
              <a:rPr lang="fr-FR" sz="1200" dirty="0">
                <a:latin typeface="Arial"/>
                <a:ea typeface="Arial"/>
                <a:cs typeface="Arial"/>
                <a:sym typeface="Arial"/>
              </a:rPr>
              <a:t>Pouvez-vous penser à des actions pratiques pour une distribution sûre et adaptée ? </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latin typeface="Arial"/>
                <a:ea typeface="Arial"/>
                <a:cs typeface="Arial"/>
                <a:sym typeface="Arial"/>
              </a:rPr>
              <a:t>-&gt; </a:t>
            </a:r>
            <a:r>
              <a:rPr lang="fr-FR" sz="1200" dirty="0">
                <a:latin typeface="Arial"/>
                <a:ea typeface="Arial"/>
                <a:cs typeface="Arial"/>
                <a:sym typeface="Arial"/>
              </a:rPr>
              <a:t>Exemple d'actions pratiques pour une distribution sûre : </a:t>
            </a:r>
            <a:endParaRPr dirty="0"/>
          </a:p>
          <a:p>
            <a:pPr marL="628650" marR="0" lvl="1" indent="-171450" algn="l" rtl="0">
              <a:lnSpc>
                <a:spcPct val="100000"/>
              </a:lnSpc>
              <a:spcBef>
                <a:spcPts val="0"/>
              </a:spcBef>
              <a:spcAft>
                <a:spcPts val="0"/>
              </a:spcAft>
              <a:buClr>
                <a:schemeClr val="dk1"/>
              </a:buClr>
              <a:buSzPts val="1200"/>
              <a:buFont typeface="Noto Sans Symbols"/>
              <a:buChar char="✔"/>
            </a:pPr>
            <a:r>
              <a:rPr lang="fr-FR" sz="1200" dirty="0">
                <a:latin typeface="Arial"/>
                <a:ea typeface="Arial"/>
                <a:cs typeface="Arial"/>
                <a:sym typeface="Arial"/>
              </a:rPr>
              <a:t>des itinéraires sûrs, clairement indiqués et fréquemment utilisés, </a:t>
            </a:r>
          </a:p>
          <a:p>
            <a:pPr marL="628650" marR="0" lvl="1" indent="-171450" algn="l" rtl="0">
              <a:lnSpc>
                <a:spcPct val="100000"/>
              </a:lnSpc>
              <a:spcBef>
                <a:spcPts val="0"/>
              </a:spcBef>
              <a:spcAft>
                <a:spcPts val="0"/>
              </a:spcAft>
              <a:buClr>
                <a:schemeClr val="dk1"/>
              </a:buClr>
              <a:buSzPts val="1200"/>
              <a:buFont typeface="Noto Sans Symbols"/>
              <a:buChar char="✔"/>
            </a:pPr>
            <a:r>
              <a:rPr lang="fr-FR" sz="1200" dirty="0">
                <a:latin typeface="Arial"/>
                <a:ea typeface="Arial"/>
                <a:cs typeface="Arial"/>
                <a:sym typeface="Arial"/>
              </a:rPr>
              <a:t>des membres du personnel masculins et féminins, </a:t>
            </a:r>
          </a:p>
          <a:p>
            <a:pPr marL="628650" marR="0" lvl="1" indent="-171450" algn="l" rtl="0">
              <a:lnSpc>
                <a:spcPct val="100000"/>
              </a:lnSpc>
              <a:spcBef>
                <a:spcPts val="0"/>
              </a:spcBef>
              <a:spcAft>
                <a:spcPts val="0"/>
              </a:spcAft>
              <a:buClr>
                <a:schemeClr val="dk1"/>
              </a:buClr>
              <a:buSzPts val="1200"/>
              <a:buFont typeface="Noto Sans Symbols"/>
              <a:buChar char="✔"/>
            </a:pPr>
            <a:r>
              <a:rPr lang="fr-FR" sz="1200" dirty="0">
                <a:latin typeface="Arial"/>
                <a:ea typeface="Arial"/>
                <a:cs typeface="Arial"/>
                <a:sym typeface="Arial"/>
              </a:rPr>
              <a:t>des dispositions de file d'attente assurant l'unité de la famille, </a:t>
            </a:r>
          </a:p>
          <a:p>
            <a:pPr marL="628650" marR="0" lvl="1" indent="-171450" algn="l" rtl="0">
              <a:lnSpc>
                <a:spcPct val="100000"/>
              </a:lnSpc>
              <a:spcBef>
                <a:spcPts val="0"/>
              </a:spcBef>
              <a:spcAft>
                <a:spcPts val="0"/>
              </a:spcAft>
              <a:buClr>
                <a:schemeClr val="dk1"/>
              </a:buClr>
              <a:buSzPts val="1200"/>
              <a:buFont typeface="Noto Sans Symbols"/>
              <a:buChar char="✔"/>
            </a:pPr>
            <a:r>
              <a:rPr lang="fr-FR" sz="1200" dirty="0">
                <a:latin typeface="Arial"/>
                <a:ea typeface="Arial"/>
                <a:cs typeface="Arial"/>
                <a:sym typeface="Arial"/>
              </a:rPr>
              <a:t>sites de distribution pour les personnes s'occupant de bébés et de jeunes enfants, </a:t>
            </a:r>
          </a:p>
          <a:p>
            <a:pPr marL="628650" marR="0" lvl="1" indent="-171450" algn="l" rtl="0">
              <a:lnSpc>
                <a:spcPct val="100000"/>
              </a:lnSpc>
              <a:spcBef>
                <a:spcPts val="0"/>
              </a:spcBef>
              <a:spcAft>
                <a:spcPts val="0"/>
              </a:spcAft>
              <a:buClr>
                <a:schemeClr val="dk1"/>
              </a:buClr>
              <a:buSzPts val="1200"/>
              <a:buFont typeface="Noto Sans Symbols"/>
              <a:buChar char="✔"/>
            </a:pPr>
            <a:r>
              <a:rPr lang="fr-FR" sz="1200" dirty="0">
                <a:latin typeface="Arial"/>
                <a:ea typeface="Arial"/>
                <a:cs typeface="Arial"/>
                <a:sym typeface="Arial"/>
              </a:rPr>
              <a:t>zone d'aide aux enfants perdus, </a:t>
            </a:r>
          </a:p>
          <a:p>
            <a:pPr marL="628650" marR="0" lvl="1" indent="-171450" algn="l" rtl="0">
              <a:lnSpc>
                <a:spcPct val="100000"/>
              </a:lnSpc>
              <a:spcBef>
                <a:spcPts val="0"/>
              </a:spcBef>
              <a:spcAft>
                <a:spcPts val="0"/>
              </a:spcAft>
              <a:buClr>
                <a:schemeClr val="dk1"/>
              </a:buClr>
              <a:buSzPts val="1200"/>
              <a:buFont typeface="Noto Sans Symbols"/>
              <a:buChar char="✔"/>
            </a:pPr>
            <a:r>
              <a:rPr lang="fr-FR" sz="1200" dirty="0">
                <a:latin typeface="Arial"/>
                <a:ea typeface="Arial"/>
                <a:cs typeface="Arial"/>
                <a:sym typeface="Arial"/>
              </a:rPr>
              <a:t>articles spécifiques pour les enfants et pour les jeunes filles et femmes enceintes et allaitantes... </a:t>
            </a:r>
            <a:endParaRPr sz="1200"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fr-FR" dirty="0"/>
              <a:t>Des mécanismes de retour d'information et de signalement confidentiels, adaptés aux enfants et accessibles, qui reçoivent et traitent les allégations d'atteinte aux enfants, doivent être mis en place en collaboration avec les communautés.</a:t>
            </a:r>
            <a:endParaRPr b="1" dirty="0">
              <a:latin typeface="Arial"/>
              <a:ea typeface="Arial"/>
              <a:cs typeface="Arial"/>
              <a:sym typeface="Arial"/>
            </a:endParaRPr>
          </a:p>
        </p:txBody>
      </p:sp>
      <p:sp>
        <p:nvSpPr>
          <p:cNvPr id="232" name="Google Shape;2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2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6583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22826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743684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82" r:id="rId2"/>
    <p:sldLayoutId id="214748369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1" r:id="rId2"/>
    <p:sldLayoutId id="2147483691"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4541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err="1"/>
              <a:t>Travailler</a:t>
            </a:r>
            <a:r>
              <a:rPr lang="en-US" dirty="0"/>
              <a:t> Ensemble</a:t>
            </a:r>
            <a:endParaRPr dirty="0"/>
          </a:p>
        </p:txBody>
      </p:sp>
      <p:sp>
        <p:nvSpPr>
          <p:cNvPr id="209" name="Google Shape;209;g1351c3ce7f4_0_7"/>
          <p:cNvSpPr txBox="1">
            <a:spLocks noGrp="1"/>
          </p:cNvSpPr>
          <p:nvPr>
            <p:ph type="body" idx="1"/>
          </p:nvPr>
        </p:nvSpPr>
        <p:spPr>
          <a:xfrm>
            <a:off x="1787857" y="2325283"/>
            <a:ext cx="3905700" cy="2725500"/>
          </a:xfrm>
          <a:prstGeom prst="rect">
            <a:avLst/>
          </a:prstGeom>
          <a:noFill/>
          <a:ln>
            <a:noFill/>
          </a:ln>
        </p:spPr>
        <p:txBody>
          <a:bodyPr spcFirstLastPara="1" wrap="square" lIns="91425" tIns="45700" rIns="91425" bIns="45700" anchor="t" anchorCtr="0">
            <a:normAutofit fontScale="92500" lnSpcReduction="20000"/>
          </a:bodyPr>
          <a:lstStyle/>
          <a:p>
            <a:pPr lvl="0" indent="-391983">
              <a:buSzPct val="108108"/>
            </a:pPr>
            <a:r>
              <a:rPr lang="fr-FR" dirty="0">
                <a:solidFill>
                  <a:schemeClr val="dk2"/>
                </a:solidFill>
              </a:rPr>
              <a:t>Besoins interconnectés des enfants</a:t>
            </a:r>
          </a:p>
          <a:p>
            <a:pPr lvl="0" indent="-391983">
              <a:buSzPct val="108108"/>
            </a:pPr>
            <a:r>
              <a:rPr lang="fr-FR" dirty="0">
                <a:solidFill>
                  <a:schemeClr val="dk2"/>
                </a:solidFill>
              </a:rPr>
              <a:t>Responsabilité collective = centralité de la protection</a:t>
            </a:r>
          </a:p>
          <a:p>
            <a:pPr lvl="0" indent="-391983">
              <a:buSzPct val="108108"/>
            </a:pPr>
            <a:r>
              <a:rPr lang="fr-FR" dirty="0">
                <a:solidFill>
                  <a:schemeClr val="dk2"/>
                </a:solidFill>
              </a:rPr>
              <a:t>Impact de meilleure qualité</a:t>
            </a:r>
          </a:p>
          <a:p>
            <a:pPr marL="457200" lvl="0" indent="-391983" algn="l" rtl="0">
              <a:lnSpc>
                <a:spcPct val="90000"/>
              </a:lnSpc>
              <a:spcBef>
                <a:spcPts val="1000"/>
              </a:spcBef>
              <a:spcAft>
                <a:spcPts val="0"/>
              </a:spcAft>
              <a:buSzPct val="108108"/>
              <a:buChar char="•"/>
            </a:pPr>
            <a:endParaRPr dirty="0">
              <a:solidFill>
                <a:schemeClr val="dk2"/>
              </a:solidFill>
            </a:endParaRPr>
          </a:p>
          <a:p>
            <a:pPr marL="457200" lvl="0" indent="-228600" algn="l" rtl="0">
              <a:lnSpc>
                <a:spcPct val="90000"/>
              </a:lnSpc>
              <a:spcBef>
                <a:spcPts val="1000"/>
              </a:spcBef>
              <a:spcAft>
                <a:spcPts val="0"/>
              </a:spcAft>
              <a:buSzPct val="108108"/>
              <a:buNone/>
            </a:pPr>
            <a:endParaRPr dirty="0"/>
          </a:p>
        </p:txBody>
      </p:sp>
      <p:pic>
        <p:nvPicPr>
          <p:cNvPr id="212" name="Google Shape;212;g1351c3ce7f4_0_7" descr="Imagen de la pantalla de un celular en la mano&#10;&#10;Descripción generada automáticamente con confianza baja"/>
          <p:cNvPicPr preferRelativeResize="0"/>
          <p:nvPr/>
        </p:nvPicPr>
        <p:blipFill rotWithShape="1">
          <a:blip r:embed="rId3">
            <a:alphaModFix/>
          </a:blip>
          <a:srcRect t="13035" r="-50" b="-13075"/>
          <a:stretch/>
        </p:blipFill>
        <p:spPr>
          <a:xfrm>
            <a:off x="6498489" y="2202686"/>
            <a:ext cx="2757600" cy="1550343"/>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81209" y="237146"/>
            <a:ext cx="2519997" cy="3311714"/>
          </a:xfrm>
          <a:prstGeom prst="rect">
            <a:avLst/>
          </a:prstGeom>
          <a:noFill/>
          <a:ln>
            <a:noFill/>
          </a:ln>
        </p:spPr>
      </p:pic>
      <p:pic>
        <p:nvPicPr>
          <p:cNvPr id="3" name="Picture 2">
            <a:extLst>
              <a:ext uri="{FF2B5EF4-FFF2-40B4-BE49-F238E27FC236}">
                <a16:creationId xmlns:a16="http://schemas.microsoft.com/office/drawing/2014/main" id="{47A4C6D3-67DB-92B1-D042-BC3C8C4F1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697" y="5408262"/>
            <a:ext cx="4809660" cy="927775"/>
          </a:xfrm>
          <a:prstGeom prst="rect">
            <a:avLst/>
          </a:prstGeom>
        </p:spPr>
      </p:pic>
      <p:pic>
        <p:nvPicPr>
          <p:cNvPr id="5" name="Picture 4">
            <a:extLst>
              <a:ext uri="{FF2B5EF4-FFF2-40B4-BE49-F238E27FC236}">
                <a16:creationId xmlns:a16="http://schemas.microsoft.com/office/drawing/2014/main" id="{AFE5DE7F-0705-A13C-A0D5-0EB30729D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3369" y="254462"/>
            <a:ext cx="2757599" cy="1954819"/>
          </a:xfrm>
          <a:prstGeom prst="rect">
            <a:avLst/>
          </a:prstGeom>
        </p:spPr>
      </p:pic>
      <p:pic>
        <p:nvPicPr>
          <p:cNvPr id="7" name="Picture 6">
            <a:extLst>
              <a:ext uri="{FF2B5EF4-FFF2-40B4-BE49-F238E27FC236}">
                <a16:creationId xmlns:a16="http://schemas.microsoft.com/office/drawing/2014/main" id="{51D3FFA7-7184-94D5-9A65-BC6CBDDF7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8445" y="3753029"/>
            <a:ext cx="5302761" cy="3093542"/>
          </a:xfrm>
          <a:prstGeom prst="rect">
            <a:avLst/>
          </a:prstGeom>
        </p:spPr>
      </p:pic>
    </p:spTree>
    <p:extLst>
      <p:ext uri="{BB962C8B-B14F-4D97-AF65-F5344CB8AC3E}">
        <p14:creationId xmlns:p14="http://schemas.microsoft.com/office/powerpoint/2010/main" val="32257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additive="base">
                                        <p:cTn id="19" dur="500"/>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Une Introduction au Standard 21</a:t>
            </a:r>
            <a:endParaRPr dirty="0"/>
          </a:p>
        </p:txBody>
      </p:sp>
      <p:sp>
        <p:nvSpPr>
          <p:cNvPr id="221" name="Google Shape;221;p11"/>
          <p:cNvSpPr txBox="1"/>
          <p:nvPr/>
        </p:nvSpPr>
        <p:spPr>
          <a:xfrm>
            <a:off x="834187" y="1833299"/>
            <a:ext cx="10388109" cy="3159061"/>
          </a:xfrm>
          <a:prstGeom prst="rect">
            <a:avLst/>
          </a:prstGeom>
          <a:noFill/>
          <a:ln>
            <a:noFill/>
          </a:ln>
        </p:spPr>
        <p:txBody>
          <a:bodyPr spcFirstLastPara="1" wrap="square" lIns="91425" tIns="45700" rIns="91425" bIns="45700" anchor="t" anchorCtr="0">
            <a:normAutofit/>
          </a:bodyPr>
          <a:lstStyle/>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Besoins interconnectés des enfants</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Responsabilité collective = centralité de la protection</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Un impact de meilleure qualité</a:t>
            </a:r>
          </a:p>
          <a:p>
            <a:pPr marL="342900" lvl="0" indent="-342900">
              <a:lnSpc>
                <a:spcPct val="90000"/>
              </a:lnSpc>
              <a:buClr>
                <a:schemeClr val="accent3"/>
              </a:buClr>
              <a:buSzPts val="2800"/>
              <a:buFont typeface="Arial"/>
              <a:buChar char="•"/>
            </a:pPr>
            <a:endParaRPr lang="fr-FR" sz="2800" b="0" i="0" u="none" strike="noStrike" cap="none" dirty="0">
              <a:solidFill>
                <a:schemeClr val="dk2"/>
              </a:solidFill>
              <a:latin typeface="Helvetica Neue"/>
              <a:ea typeface="Helvetica Neue"/>
              <a:cs typeface="Helvetica Neue"/>
              <a:sym typeface="Helvetica Neue"/>
            </a:endParaRP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L'insécurité alimentaire augmente les risques de PC et les stratégies d'adaptation négatives</a:t>
            </a:r>
          </a:p>
          <a:p>
            <a:pPr marL="342900" lvl="0" indent="-342900">
              <a:lnSpc>
                <a:spcPct val="90000"/>
              </a:lnSpc>
              <a:buClr>
                <a:schemeClr val="accent3"/>
              </a:buClr>
              <a:buSzPts val="2800"/>
              <a:buFont typeface="Arial"/>
              <a:buChar char="•"/>
            </a:pPr>
            <a:r>
              <a:rPr lang="fr-FR" sz="2800" b="0" i="0" u="none" strike="noStrike" cap="none" dirty="0">
                <a:solidFill>
                  <a:schemeClr val="dk2"/>
                </a:solidFill>
                <a:latin typeface="Helvetica Neue"/>
                <a:ea typeface="Helvetica Neue"/>
                <a:cs typeface="Helvetica Neue"/>
                <a:sym typeface="Helvetica Neue"/>
              </a:rPr>
              <a:t>Coordination et complémentarité</a:t>
            </a: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grpSp>
        <p:nvGrpSpPr>
          <p:cNvPr id="222" name="Google Shape;222;p11"/>
          <p:cNvGrpSpPr/>
          <p:nvPr/>
        </p:nvGrpSpPr>
        <p:grpSpPr>
          <a:xfrm rot="1415781">
            <a:off x="11045341" y="5540250"/>
            <a:ext cx="979340" cy="1040548"/>
            <a:chOff x="10883591" y="5571442"/>
            <a:chExt cx="979340" cy="1040548"/>
          </a:xfrm>
        </p:grpSpPr>
        <p:pic>
          <p:nvPicPr>
            <p:cNvPr id="223" name="Google Shape;223;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4" name="Google Shape;224;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25" name="Google Shape;225;p11"/>
          <p:cNvSpPr txBox="1"/>
          <p:nvPr/>
        </p:nvSpPr>
        <p:spPr>
          <a:xfrm>
            <a:off x="6523718" y="5631457"/>
            <a:ext cx="4322432" cy="830956"/>
          </a:xfrm>
          <a:prstGeom prst="rect">
            <a:avLst/>
          </a:prstGeom>
          <a:noFill/>
          <a:ln>
            <a:noFill/>
          </a:ln>
        </p:spPr>
        <p:txBody>
          <a:bodyPr spcFirstLastPara="1" wrap="square" lIns="91425" tIns="45700" rIns="91425" bIns="45700" anchor="t" anchorCtr="0">
            <a:spAutoFit/>
          </a:bodyPr>
          <a:lstStyle/>
          <a:p>
            <a:pPr lvl="0" algn="r"/>
            <a:r>
              <a:rPr lang="fr-FR" sz="2400" dirty="0">
                <a:solidFill>
                  <a:srgbClr val="000000"/>
                </a:solidFill>
                <a:ea typeface="Arial"/>
                <a:cs typeface="Arial"/>
                <a:sym typeface="Arial"/>
              </a:rPr>
              <a:t>Pouvez-vous citer les 4 piliers de la sécurité alimentaire ? </a:t>
            </a:r>
            <a:r>
              <a:rPr lang="en-US" sz="2400" b="0" i="0" u="none" strike="noStrike" cap="none" dirty="0">
                <a:solidFill>
                  <a:srgbClr val="000000"/>
                </a:solidFill>
                <a:latin typeface="Arial"/>
                <a:ea typeface="Arial"/>
                <a:cs typeface="Arial"/>
                <a:sym typeface="Arial"/>
              </a:rPr>
              <a:t> </a:t>
            </a:r>
            <a:endParaRPr dirty="0"/>
          </a:p>
        </p:txBody>
      </p:sp>
      <p:pic>
        <p:nvPicPr>
          <p:cNvPr id="226" name="Google Shape;226;p11"/>
          <p:cNvPicPr preferRelativeResize="0"/>
          <p:nvPr/>
        </p:nvPicPr>
        <p:blipFill rotWithShape="1">
          <a:blip r:embed="rId5">
            <a:alphaModFix/>
          </a:blip>
          <a:srcRect/>
          <a:stretch/>
        </p:blipFill>
        <p:spPr>
          <a:xfrm>
            <a:off x="8823159" y="1226543"/>
            <a:ext cx="1563802" cy="928290"/>
          </a:xfrm>
          <a:prstGeom prst="rect">
            <a:avLst/>
          </a:prstGeom>
          <a:noFill/>
          <a:ln>
            <a:noFill/>
          </a:ln>
        </p:spPr>
      </p:pic>
      <p:pic>
        <p:nvPicPr>
          <p:cNvPr id="227" name="Google Shape;227;p11"/>
          <p:cNvPicPr preferRelativeResize="0"/>
          <p:nvPr/>
        </p:nvPicPr>
        <p:blipFill rotWithShape="1">
          <a:blip r:embed="rId6">
            <a:alphaModFix/>
          </a:blip>
          <a:srcRect/>
          <a:stretch/>
        </p:blipFill>
        <p:spPr>
          <a:xfrm>
            <a:off x="3850105" y="5088343"/>
            <a:ext cx="947332" cy="1227529"/>
          </a:xfrm>
          <a:prstGeom prst="rect">
            <a:avLst/>
          </a:prstGeom>
          <a:noFill/>
          <a:ln>
            <a:noFill/>
          </a:ln>
        </p:spPr>
      </p:pic>
      <p:pic>
        <p:nvPicPr>
          <p:cNvPr id="228" name="Google Shape;228;p11"/>
          <p:cNvPicPr preferRelativeResize="0"/>
          <p:nvPr/>
        </p:nvPicPr>
        <p:blipFill rotWithShape="1">
          <a:blip r:embed="rId7">
            <a:alphaModFix/>
          </a:blip>
          <a:srcRect/>
          <a:stretch/>
        </p:blipFill>
        <p:spPr>
          <a:xfrm>
            <a:off x="177200" y="5512064"/>
            <a:ext cx="1313975" cy="1069775"/>
          </a:xfrm>
          <a:prstGeom prst="rect">
            <a:avLst/>
          </a:prstGeom>
          <a:noFill/>
          <a:ln>
            <a:noFill/>
          </a:ln>
        </p:spPr>
      </p:pic>
    </p:spTree>
    <p:extLst>
      <p:ext uri="{BB962C8B-B14F-4D97-AF65-F5344CB8AC3E}">
        <p14:creationId xmlns:p14="http://schemas.microsoft.com/office/powerpoint/2010/main" val="29829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body" idx="1"/>
          </p:nvPr>
        </p:nvSpPr>
        <p:spPr>
          <a:xfrm>
            <a:off x="252422" y="1353592"/>
            <a:ext cx="6076521" cy="4228646"/>
          </a:xfrm>
          <a:prstGeom prst="rect">
            <a:avLst/>
          </a:prstGeom>
          <a:noFill/>
          <a:ln>
            <a:noFill/>
          </a:ln>
        </p:spPr>
        <p:txBody>
          <a:bodyPr spcFirstLastPara="1" wrap="square" lIns="91425" tIns="45700" rIns="91425" bIns="45700" anchor="t" anchorCtr="0">
            <a:normAutofit/>
          </a:bodyPr>
          <a:lstStyle/>
          <a:p>
            <a:pPr marL="50800" lvl="0" indent="0" algn="ctr">
              <a:buSzPct val="126126"/>
              <a:buNone/>
            </a:pPr>
            <a:r>
              <a:rPr lang="fr-FR" sz="2400" dirty="0"/>
              <a:t>"Tous les enfants touchés par les crises humanitaires vivent dans des environnements de sécurité alimentaire qui atténuent et répondent aux risques liés à la protection de l'enfant."</a:t>
            </a:r>
          </a:p>
          <a:p>
            <a:pPr marL="50800" lvl="0" indent="0" algn="ctr" rtl="0">
              <a:lnSpc>
                <a:spcPct val="90000"/>
              </a:lnSpc>
              <a:spcBef>
                <a:spcPts val="1000"/>
              </a:spcBef>
              <a:spcAft>
                <a:spcPts val="0"/>
              </a:spcAft>
              <a:buSzPct val="126126"/>
              <a:buNone/>
            </a:pPr>
            <a:endParaRPr sz="2400" dirty="0">
              <a:solidFill>
                <a:schemeClr val="dk2"/>
              </a:solidFill>
            </a:endParaRPr>
          </a:p>
        </p:txBody>
      </p:sp>
      <p:sp>
        <p:nvSpPr>
          <p:cNvPr id="235" name="Google Shape;235;p6"/>
          <p:cNvSpPr txBox="1">
            <a:spLocks noGrp="1"/>
          </p:cNvSpPr>
          <p:nvPr>
            <p:ph type="body" idx="2"/>
          </p:nvPr>
        </p:nvSpPr>
        <p:spPr>
          <a:xfrm>
            <a:off x="6594010" y="2918811"/>
            <a:ext cx="5181600" cy="3626408"/>
          </a:xfrm>
          <a:prstGeom prst="rect">
            <a:avLst/>
          </a:prstGeom>
          <a:noFill/>
          <a:ln>
            <a:noFill/>
          </a:ln>
        </p:spPr>
        <p:txBody>
          <a:bodyPr spcFirstLastPara="1" wrap="square" lIns="91425" tIns="45700" rIns="91425" bIns="45700" anchor="t" anchorCtr="0">
            <a:normAutofit fontScale="85000" lnSpcReduction="20000"/>
          </a:bodyPr>
          <a:lstStyle/>
          <a:p>
            <a:pPr lvl="0">
              <a:buSzPct val="108108"/>
            </a:pPr>
            <a:r>
              <a:rPr lang="fr-FR" dirty="0"/>
              <a:t>Identification des enfants à risque</a:t>
            </a:r>
          </a:p>
          <a:p>
            <a:pPr lvl="0">
              <a:buSzPct val="108108"/>
            </a:pPr>
            <a:r>
              <a:rPr lang="fr-FR" dirty="0"/>
              <a:t>Assistance ciblée</a:t>
            </a:r>
          </a:p>
          <a:p>
            <a:pPr lvl="0">
              <a:buSzPct val="108108"/>
            </a:pPr>
            <a:r>
              <a:rPr lang="fr-FR" dirty="0"/>
              <a:t>Identification et atténuation des risques liés à la protection de l'enfant</a:t>
            </a:r>
          </a:p>
          <a:p>
            <a:pPr lvl="0">
              <a:buSzPct val="108108"/>
            </a:pPr>
            <a:r>
              <a:rPr lang="fr-FR" dirty="0"/>
              <a:t>Plaidoyer</a:t>
            </a:r>
          </a:p>
          <a:p>
            <a:pPr lvl="0">
              <a:buSzPct val="108108"/>
            </a:pPr>
            <a:r>
              <a:rPr lang="fr-FR" dirty="0"/>
              <a:t>Distribution sûre et adaptée</a:t>
            </a:r>
          </a:p>
          <a:p>
            <a:pPr lvl="0">
              <a:buSzPct val="108108"/>
            </a:pPr>
            <a:r>
              <a:rPr lang="fr-FR" dirty="0"/>
              <a:t>Mécanismes de retour d'information et de signalement</a:t>
            </a:r>
            <a:endParaRPr dirty="0"/>
          </a:p>
        </p:txBody>
      </p:sp>
      <p:sp>
        <p:nvSpPr>
          <p:cNvPr id="236" name="Google Shape;236;p6"/>
          <p:cNvSpPr txBox="1">
            <a:spLocks noGrp="1"/>
          </p:cNvSpPr>
          <p:nvPr>
            <p:ph type="title"/>
          </p:nvPr>
        </p:nvSpPr>
        <p:spPr>
          <a:xfrm>
            <a:off x="6594010" y="1553569"/>
            <a:ext cx="463215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Actions Communes</a:t>
            </a:r>
            <a:endParaRPr sz="3200" dirty="0"/>
          </a:p>
        </p:txBody>
      </p:sp>
      <p:pic>
        <p:nvPicPr>
          <p:cNvPr id="237" name="Google Shape;237;p6"/>
          <p:cNvPicPr preferRelativeResize="0"/>
          <p:nvPr/>
        </p:nvPicPr>
        <p:blipFill rotWithShape="1">
          <a:blip r:embed="rId3">
            <a:alphaModFix/>
          </a:blip>
          <a:srcRect/>
          <a:stretch/>
        </p:blipFill>
        <p:spPr>
          <a:xfrm>
            <a:off x="7534537" y="312781"/>
            <a:ext cx="2092742" cy="1297233"/>
          </a:xfrm>
          <a:prstGeom prst="rect">
            <a:avLst/>
          </a:prstGeom>
          <a:noFill/>
          <a:ln>
            <a:noFill/>
          </a:ln>
        </p:spPr>
      </p:pic>
      <p:pic>
        <p:nvPicPr>
          <p:cNvPr id="238" name="Google Shape;238;p6"/>
          <p:cNvPicPr preferRelativeResize="0"/>
          <p:nvPr/>
        </p:nvPicPr>
        <p:blipFill rotWithShape="1">
          <a:blip r:embed="rId4">
            <a:alphaModFix/>
          </a:blip>
          <a:srcRect/>
          <a:stretch/>
        </p:blipFill>
        <p:spPr>
          <a:xfrm>
            <a:off x="2197732" y="419906"/>
            <a:ext cx="2082907" cy="603281"/>
          </a:xfrm>
          <a:prstGeom prst="rect">
            <a:avLst/>
          </a:prstGeom>
          <a:noFill/>
          <a:ln>
            <a:noFill/>
          </a:ln>
        </p:spPr>
      </p:pic>
      <p:grpSp>
        <p:nvGrpSpPr>
          <p:cNvPr id="239" name="Google Shape;239;p6"/>
          <p:cNvGrpSpPr/>
          <p:nvPr/>
        </p:nvGrpSpPr>
        <p:grpSpPr>
          <a:xfrm rot="-2019763">
            <a:off x="339530" y="5579744"/>
            <a:ext cx="979340" cy="1040548"/>
            <a:chOff x="10883591" y="5571442"/>
            <a:chExt cx="979340" cy="1040548"/>
          </a:xfrm>
        </p:grpSpPr>
        <p:pic>
          <p:nvPicPr>
            <p:cNvPr id="240" name="Google Shape;240;p6"/>
            <p:cNvPicPr preferRelativeResize="0"/>
            <p:nvPr/>
          </p:nvPicPr>
          <p:blipFill rotWithShape="1">
            <a:blip r:embed="rId5">
              <a:alphaModFix/>
            </a:blip>
            <a:srcRect/>
            <a:stretch/>
          </p:blipFill>
          <p:spPr>
            <a:xfrm>
              <a:off x="10883591" y="5571442"/>
              <a:ext cx="979340" cy="1040548"/>
            </a:xfrm>
            <a:prstGeom prst="rect">
              <a:avLst/>
            </a:prstGeom>
            <a:noFill/>
            <a:ln>
              <a:noFill/>
            </a:ln>
          </p:spPr>
        </p:pic>
        <p:pic>
          <p:nvPicPr>
            <p:cNvPr id="241" name="Google Shape;241;p6" descr="Point d’interrogation"/>
            <p:cNvPicPr preferRelativeResize="0"/>
            <p:nvPr/>
          </p:nvPicPr>
          <p:blipFill rotWithShape="1">
            <a:blip r:embed="rId6">
              <a:alphaModFix/>
            </a:blip>
            <a:srcRect/>
            <a:stretch/>
          </p:blipFill>
          <p:spPr>
            <a:xfrm>
              <a:off x="11005748" y="5727562"/>
              <a:ext cx="735026" cy="735026"/>
            </a:xfrm>
            <a:prstGeom prst="rect">
              <a:avLst/>
            </a:prstGeom>
            <a:noFill/>
            <a:ln>
              <a:noFill/>
            </a:ln>
          </p:spPr>
        </p:pic>
      </p:grpSp>
      <p:sp>
        <p:nvSpPr>
          <p:cNvPr id="242" name="Google Shape;242;p6"/>
          <p:cNvSpPr txBox="1"/>
          <p:nvPr/>
        </p:nvSpPr>
        <p:spPr>
          <a:xfrm>
            <a:off x="1259879" y="5593213"/>
            <a:ext cx="5599402" cy="1200288"/>
          </a:xfrm>
          <a:prstGeom prst="rect">
            <a:avLst/>
          </a:prstGeom>
          <a:noFill/>
          <a:ln>
            <a:noFill/>
          </a:ln>
        </p:spPr>
        <p:txBody>
          <a:bodyPr spcFirstLastPara="1" wrap="square" lIns="91425" tIns="45700" rIns="91425" bIns="45700" anchor="t" anchorCtr="0">
            <a:spAutoFit/>
          </a:bodyPr>
          <a:lstStyle/>
          <a:p>
            <a:pPr lvl="0"/>
            <a:r>
              <a:rPr lang="fr-FR" sz="2400" dirty="0">
                <a:solidFill>
                  <a:srgbClr val="000000"/>
                </a:solidFill>
                <a:ea typeface="Arial"/>
                <a:cs typeface="Arial"/>
                <a:sym typeface="Arial"/>
              </a:rPr>
              <a:t>Pouvez-vous penser à des actions pratiques pour une distribution sûre et adaptée ? </a:t>
            </a:r>
            <a:endParaRPr dirty="0"/>
          </a:p>
        </p:txBody>
      </p:sp>
      <p:pic>
        <p:nvPicPr>
          <p:cNvPr id="244" name="Google Shape;244;p6"/>
          <p:cNvPicPr preferRelativeResize="0"/>
          <p:nvPr/>
        </p:nvPicPr>
        <p:blipFill rotWithShape="1">
          <a:blip r:embed="rId7">
            <a:alphaModFix/>
          </a:blip>
          <a:srcRect/>
          <a:stretch/>
        </p:blipFill>
        <p:spPr>
          <a:xfrm>
            <a:off x="4784650" y="3946901"/>
            <a:ext cx="1435174" cy="1168460"/>
          </a:xfrm>
          <a:prstGeom prst="rect">
            <a:avLst/>
          </a:prstGeom>
          <a:noFill/>
          <a:ln>
            <a:noFill/>
          </a:ln>
        </p:spPr>
      </p:pic>
      <p:pic>
        <p:nvPicPr>
          <p:cNvPr id="2" name="Image 6">
            <a:extLst>
              <a:ext uri="{FF2B5EF4-FFF2-40B4-BE49-F238E27FC236}">
                <a16:creationId xmlns:a16="http://schemas.microsoft.com/office/drawing/2014/main" id="{C09C3457-0ABB-B2D6-3674-653EF7F9339D}"/>
              </a:ext>
            </a:extLst>
          </p:cNvPr>
          <p:cNvPicPr>
            <a:picLocks noChangeAspect="1"/>
          </p:cNvPicPr>
          <p:nvPr/>
        </p:nvPicPr>
        <p:blipFill>
          <a:blip r:embed="rId8"/>
          <a:stretch>
            <a:fillRect/>
          </a:stretch>
        </p:blipFill>
        <p:spPr>
          <a:xfrm>
            <a:off x="2046515" y="3217400"/>
            <a:ext cx="1723460" cy="23960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53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533191" y="2983455"/>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87419" y="1354872"/>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81069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44220" y="1269406"/>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63967" y="342900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755556" y="333620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la version papier ?</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E04CE0E7-C2F6-EEFF-7603-38A88072F517}"/>
              </a:ext>
            </a:extLst>
          </p:cNvPr>
          <p:cNvPicPr preferRelativeResize="0"/>
          <p:nvPr/>
        </p:nvPicPr>
        <p:blipFill>
          <a:blip r:embed="rId6">
            <a:alphaModFix/>
          </a:blip>
          <a:stretch>
            <a:fillRect/>
          </a:stretch>
        </p:blipFill>
        <p:spPr>
          <a:xfrm>
            <a:off x="9433096" y="2757055"/>
            <a:ext cx="3103774" cy="2410162"/>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2532</Words>
  <Application>Microsoft Office PowerPoint</Application>
  <PresentationFormat>Widescreen</PresentationFormat>
  <Paragraphs>171</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Helvetica Neue</vt:lpstr>
      <vt:lpstr>Noto Sans Symbols</vt:lpstr>
      <vt:lpstr>Symbol</vt:lpstr>
      <vt:lpstr>Times New Roman</vt:lpstr>
      <vt:lpstr>Wingdings</vt:lpstr>
      <vt:lpstr>Office Theme</vt:lpstr>
      <vt:lpstr>Office Theme</vt:lpstr>
      <vt:lpstr>Standards Minimums pour la Protection de l’Enfance dans l’Action Humanitaire. - SMPE -</vt:lpstr>
      <vt:lpstr>But des Standards </vt:lpstr>
      <vt:lpstr>PowerPoint Presentation</vt:lpstr>
      <vt:lpstr>Travailler Ensemble</vt:lpstr>
      <vt:lpstr>Une Introduction au Standard 21</vt:lpstr>
      <vt:lpstr>Actions Communes</vt:lpstr>
      <vt:lpstr>Exemples de la Région</vt:lpstr>
      <vt:lpstr>Vous avez besoin de plus que la version papier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Minimums pour la Protection de l’Enfance dans l’Action Humanitaire. - SMPE -</dc:title>
  <dc:creator>BA, Binta</dc:creator>
  <cp:lastModifiedBy>Joanna Wedge</cp:lastModifiedBy>
  <cp:revision>5</cp:revision>
  <dcterms:created xsi:type="dcterms:W3CDTF">2022-08-15T10:48:23Z</dcterms:created>
  <dcterms:modified xsi:type="dcterms:W3CDTF">2022-12-06T05:57:45Z</dcterms:modified>
</cp:coreProperties>
</file>