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91" r:id="rId2"/>
    <p:sldId id="296" r:id="rId3"/>
    <p:sldId id="293" r:id="rId4"/>
    <p:sldId id="288" r:id="rId5"/>
    <p:sldId id="261" r:id="rId6"/>
    <p:sldId id="290" r:id="rId7"/>
    <p:sldId id="294" r:id="rId8"/>
    <p:sldId id="297"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8233" autoAdjust="0"/>
  </p:normalViewPr>
  <p:slideViewPr>
    <p:cSldViewPr snapToGrid="0">
      <p:cViewPr varScale="1">
        <p:scale>
          <a:sx n="46" d="100"/>
          <a:sy n="46" d="100"/>
        </p:scale>
        <p:origin x="1240" y="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fr/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20</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fait partie du pilier 3 des SMPE, qui est axé sur les Standards qui visent à renforcer des stratégies, approches et interventions adaptées pour prévenir les risques liés à la protection de l’enfance présentés dans le </a:t>
            </a:r>
            <a:r>
              <a:rPr lang="fr-FR" sz="12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pilier 2</a:t>
            </a:r>
            <a:r>
              <a:rPr lang="fr-FR" sz="1200" dirty="0">
                <a:effectLst/>
                <a:latin typeface="Calibri" panose="020F0502020204030204" pitchFamily="34" charset="0"/>
                <a:ea typeface="Calibri" panose="020F0502020204030204" pitchFamily="34" charset="0"/>
                <a:cs typeface="Arial" panose="020B0604020202020204" pitchFamily="34" charset="0"/>
              </a:rPr>
              <a:t>. Sa structure repose sur le modèle </a:t>
            </a:r>
            <a:r>
              <a:rPr lang="fr-FR" sz="12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200" dirty="0">
                <a:effectLst/>
                <a:latin typeface="Calibri" panose="020F0502020204030204" pitchFamily="34" charset="0"/>
                <a:ea typeface="Calibri" panose="020F0502020204030204" pitchFamily="34" charset="0"/>
                <a:cs typeface="Arial" panose="020B0604020202020204" pitchFamily="34" charset="0"/>
              </a:rPr>
              <a:t>, et il est aligné sur le kit INSPIRE, le cas échéant, et s’appuie sur ses stratégies fondées sur des données probantes pour prévenir la violence envers les enfants, d’où l’ICÔNE dans l’angle. Le kit INSPIRE a un objectif similaire : des stratégies fondées sur des données probantes pour prévenir la violence envers les enfants. Vous trouverez plus d’informations sur les stratégies INSPIRE à l’adresse suivante : http://inspire-strategies.org/.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rtl="0">
              <a:lnSpc>
                <a:spcPct val="100000"/>
              </a:lnSpc>
              <a:spcBef>
                <a:spcPts val="0"/>
              </a:spcBef>
              <a:spcAft>
                <a:spcPts val="0"/>
              </a:spcAft>
              <a:buClr>
                <a:schemeClr val="dk1"/>
              </a:buClr>
              <a:buSzPts val="1200"/>
              <a:buFont typeface="Arial" panose="020B0604020202020204" pitchFamily="34" charset="0"/>
              <a:buChar char="•"/>
            </a:pPr>
            <a:r>
              <a:rPr lang="fr-FR" sz="1800" dirty="0"/>
              <a:t>L’objectif est de veiller à ce que tous les enfants et adolescents en contact avec les systèmes de justice formels et informels soient traités de manière amicale et non discriminatoire et reçoivent des services adaptés à leurs besoins et à leur intérêt supérieur </a:t>
            </a:r>
          </a:p>
          <a:p>
            <a:pPr marL="285750" indent="-285750" algn="l">
              <a:buFont typeface="Arial" panose="020B0604020202020204" pitchFamily="34" charset="0"/>
              <a:buChar char="•"/>
            </a:pPr>
            <a:r>
              <a:rPr lang="fr-FR" sz="1200" b="0" i="0" u="none" strike="noStrike" baseline="0" dirty="0">
                <a:latin typeface="HelveticaNeue-Light-Identity-H"/>
              </a:rPr>
              <a:t>En utilisant le cadre socio-écologique, les acteurs de la protection de l’enfance peuvent collaborer avec l’ensemble des acteurs pour (a) évaluer la manière dont les systèmes juridiques et judiciaires assurent la protection ou présentent des risques et (b) mettre au point des interventions pour renforcer la protection et surmonter les risques.</a:t>
            </a:r>
          </a:p>
          <a:p>
            <a:pPr marL="285750" indent="-285750" algn="l">
              <a:buFont typeface="Arial" panose="020B0604020202020204" pitchFamily="34" charset="0"/>
              <a:buChar char="•"/>
            </a:pPr>
            <a:endParaRPr lang="fr-FR" sz="1200" b="0" i="0" u="none" strike="noStrike" baseline="0" dirty="0">
              <a:latin typeface="HelveticaNeue-Light-Identity-H"/>
            </a:endParaRPr>
          </a:p>
          <a:p>
            <a:pPr marL="285750" indent="-285750" algn="l">
              <a:buFont typeface="Arial" panose="020B0604020202020204" pitchFamily="34" charset="0"/>
              <a:buChar char="•"/>
            </a:pPr>
            <a:r>
              <a:rPr lang="fr-FR" sz="1000" dirty="0"/>
              <a:t>Icônes : s'aligne sur les stratégies INSPIRE : Services d’intervention et de soutien + </a:t>
            </a:r>
            <a:r>
              <a:rPr lang="es-ES" sz="1200" b="0" i="0" u="none" strike="noStrike" baseline="0" dirty="0">
                <a:solidFill>
                  <a:srgbClr val="FFFFFF"/>
                </a:solidFill>
                <a:latin typeface="HelveticaNeue-Roman-Identity-H"/>
              </a:rPr>
              <a:t>Mise en </a:t>
            </a:r>
            <a:r>
              <a:rPr lang="es-ES" sz="1200" b="0" i="0" u="none" strike="noStrike" baseline="0" dirty="0" err="1">
                <a:solidFill>
                  <a:srgbClr val="FFFFFF"/>
                </a:solidFill>
                <a:latin typeface="HelveticaNeue-Roman-Identity-H"/>
              </a:rPr>
              <a:t>oeuvre</a:t>
            </a:r>
            <a:r>
              <a:rPr lang="es-ES" sz="1200" b="0" i="0" u="none" strike="noStrike" baseline="0" dirty="0">
                <a:solidFill>
                  <a:srgbClr val="FFFFFF"/>
                </a:solidFill>
                <a:latin typeface="HelveticaNeue-Roman-Identity-H"/>
              </a:rPr>
              <a:t> et </a:t>
            </a:r>
            <a:r>
              <a:rPr lang="es-ES" sz="1200" b="0" i="0" u="none" strike="noStrike" baseline="0" dirty="0" err="1">
                <a:solidFill>
                  <a:srgbClr val="FFFFFF"/>
                </a:solidFill>
                <a:latin typeface="HelveticaNeue-Roman-Identity-H"/>
              </a:rPr>
              <a:t>exécution</a:t>
            </a:r>
            <a:r>
              <a:rPr lang="es-ES" sz="1200" b="0" i="0" u="none" strike="noStrike" baseline="0" dirty="0">
                <a:solidFill>
                  <a:srgbClr val="FFFFFF"/>
                </a:solidFill>
                <a:latin typeface="HelveticaNeue-Roman-Identity-H"/>
              </a:rPr>
              <a:t> des </a:t>
            </a:r>
            <a:r>
              <a:rPr lang="es-ES" sz="1200" b="0" i="0" u="none" strike="noStrike" baseline="0" dirty="0" err="1">
                <a:solidFill>
                  <a:srgbClr val="FFFFFF"/>
                </a:solidFill>
                <a:latin typeface="HelveticaNeue-Roman-Identity-H"/>
              </a:rPr>
              <a:t>lois</a:t>
            </a:r>
            <a:endParaRPr lang="es-ES" sz="1000" b="0" i="0" u="none" strike="noStrike" baseline="0" dirty="0">
              <a:latin typeface="HelveticaNeue-Light-Identity-H"/>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err="1">
                <a:latin typeface="Arial"/>
                <a:ea typeface="Arial"/>
                <a:cs typeface="Arial"/>
                <a:sym typeface="Arial"/>
              </a:rPr>
              <a:t>Sujet</a:t>
            </a:r>
            <a:r>
              <a:rPr lang="en-US" b="1" dirty="0">
                <a:latin typeface="Arial"/>
                <a:ea typeface="Arial"/>
                <a:cs typeface="Arial"/>
                <a:sym typeface="Arial"/>
              </a:rPr>
              <a:t> de discussion : </a:t>
            </a:r>
            <a:r>
              <a:rPr lang="fr-FR" b="1" dirty="0">
                <a:latin typeface="Arial"/>
                <a:ea typeface="Arial"/>
                <a:cs typeface="Arial"/>
                <a:sym typeface="Arial"/>
              </a:rPr>
              <a:t>En </a:t>
            </a:r>
            <a:r>
              <a:rPr lang="fr-FR" dirty="0"/>
              <a:t>qualité de quoi les enfants peuvent-ils interagir avec les systèmes judiciaires ?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latin typeface="Arial"/>
                <a:ea typeface="Arial"/>
                <a:cs typeface="Arial"/>
                <a:sym typeface="Arial"/>
              </a:rPr>
              <a:t>-&gt; </a:t>
            </a:r>
            <a:r>
              <a:rPr lang="fr-FR" dirty="0"/>
              <a:t>Les enfants peuvent interagir avec les systèmes judiciaires en tant que témoins, victimes (survivants), accusés, délinquants potentiels, délinquants condamnés ou une combinaison de ceux-ci.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20 </a:t>
            </a:r>
            <a:r>
              <a:rPr lang="fr-FR" dirty="0"/>
              <a:t>énonce exactement ce qui suit: </a:t>
            </a:r>
            <a:r>
              <a:rPr lang="en-US" dirty="0"/>
              <a:t>“</a:t>
            </a:r>
            <a:r>
              <a:rPr lang="fr-FR" sz="1800" b="0" i="0" u="none" strike="noStrike" baseline="0" dirty="0">
                <a:solidFill>
                  <a:srgbClr val="FFFFFF"/>
                </a:solidFill>
                <a:latin typeface="HelveticaNeue-Roman-Identity-H"/>
              </a:rPr>
              <a:t>Tous les enfants en contact avec les systèmes judiciaires formels ou informels pendant une crise humanitaire reçoivent un traitement qui leur soit adapté, non discriminatoire et conforme aux normes et standards internationaux et reçoivent des services adaptés à leurs </a:t>
            </a:r>
            <a:r>
              <a:rPr lang="es-ES" sz="1800" b="0" i="0" u="none" strike="noStrike" baseline="0" dirty="0" err="1">
                <a:solidFill>
                  <a:srgbClr val="FFFFFF"/>
                </a:solidFill>
                <a:latin typeface="HelveticaNeue-Roman-Identity-H"/>
              </a:rPr>
              <a:t>besoins</a:t>
            </a:r>
            <a:r>
              <a:rPr lang="en-US" dirty="0"/>
              <a:t>.” </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800" b="0" i="0" u="none" strike="noStrike" baseline="0" dirty="0">
                <a:latin typeface="HelveticaNeue-Light-Identity-H"/>
              </a:rPr>
              <a:t>Dès le début de l’urgence, il est important de documenter (a) les types de violations commises à l’encontre d’enfants en contact avec la loi et (b) les situations qui ont conduit à ce contact. Cela fournit une base pour un plaidoyer basé sur des preuves en faveur d’une réponse efficace aux niveaux national et </a:t>
            </a:r>
            <a:r>
              <a:rPr lang="es-ES" sz="1800" b="0" i="0" u="none" strike="noStrike" baseline="0" dirty="0" err="1">
                <a:latin typeface="HelveticaNeue-Light-Identity-H"/>
              </a:rPr>
              <a:t>international</a:t>
            </a:r>
            <a:r>
              <a:rPr lang="es-ES" sz="1800" b="0" i="0" u="none" strike="noStrike" baseline="0" dirty="0">
                <a:latin typeface="HelveticaNeue-Light-Identity-H"/>
              </a:rPr>
              <a: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800" b="0" i="0" u="none" strike="noStrike" baseline="0" dirty="0">
                <a:latin typeface="HelveticaNeue-Light-Identity-H"/>
              </a:rPr>
              <a:t>Le plaidoyer doit se concentrer sur (a) le renforcement des lois qui protègent les enfants, (b) l’arrêt des violations actuelles (en commençant par celles qui ont les effets les plus graves sur les enfants) et (c) la prévention des violations futures (y compris par le biais d’une réforme juridique). Le plaidoyer doit être étayé par des preuves recueillies au cours des activités de suivi et de documentation.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Renforcement des capacités sur le traitement approprié des cas d'enfants (cas d'enfants anciennement associés aux forces ou groupes armés et victimes d'exploitation sexuelle ou de traite) ; sur les procédures et processus adaptés aux enfants ; sur les dispositions relatives aux frontières et à la réception (qui doivent être adaptées aux enfants ; respecter les normes internationales ; et utiliser des alternatives à la détention)… </a:t>
            </a:r>
            <a:endParaRPr lang="fr-FR" sz="1800" b="0" i="0" u="none" strike="noStrike" baseline="0" dirty="0">
              <a:latin typeface="HelveticaNeue-Light-Identity-H"/>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2800" dirty="0"/>
              <a:t>Activités de sensibilisation aux mécanismes de signalement au niveau communautaire pour les enfants victimes et témoins d'actes criminels ; sur les normes internationales ; et les alternatives à la détention </a:t>
            </a:r>
            <a:r>
              <a:rPr lang="fr-FR" sz="4000" dirty="0"/>
              <a:t>(y compris la détention d'immigrants de tous les enfants réfugiés ou migrants….) </a:t>
            </a:r>
            <a:endParaRPr lang="fr-FR" sz="2800" b="0" i="0" u="none" strike="noStrike" baseline="0" dirty="0">
              <a:latin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800" b="0" i="0" u="none" strike="noStrike" baseline="0" dirty="0">
                <a:latin typeface="HelveticaNeue-Light-Identity-H"/>
              </a:rPr>
              <a:t>Dès le début d’une crise, il est important de former ou de renforcer une plate-forme de coordination pour les professionnels et les personnes ayant la charge des enfants (tel que la justice, la sécurité, les soins médicaux, sociaux, communautaires, la famille, etc.) qui se base sur toutes les ressources et les </a:t>
            </a:r>
            <a:r>
              <a:rPr lang="es-ES" sz="1800" b="0" i="0" u="none" strike="noStrike" baseline="0" dirty="0" err="1">
                <a:latin typeface="HelveticaNeue-Light-Identity-H"/>
              </a:rPr>
              <a:t>structures</a:t>
            </a:r>
            <a:r>
              <a:rPr lang="es-ES" sz="1800" b="0" i="0" u="none" strike="noStrike" baseline="0" dirty="0">
                <a:latin typeface="HelveticaNeue-Light-Identity-H"/>
              </a:rPr>
              <a:t> </a:t>
            </a:r>
            <a:r>
              <a:rPr lang="es-ES" sz="1800" b="0" i="0" u="none" strike="noStrike" baseline="0" dirty="0" err="1">
                <a:latin typeface="HelveticaNeue-Light-Identity-H"/>
              </a:rPr>
              <a:t>déjà</a:t>
            </a:r>
            <a:r>
              <a:rPr lang="es-ES" sz="1800" b="0" i="0" u="none" strike="noStrike" baseline="0" dirty="0">
                <a:latin typeface="HelveticaNeue-Light-Identity-H"/>
              </a:rPr>
              <a:t> disponibles.</a:t>
            </a:r>
            <a:r>
              <a:rPr lang="en-US" dirty="0"/>
              <a: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latin typeface="Arial"/>
              <a:ea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pPr algn="l"/>
            <a:r>
              <a:rPr lang="fr-FR" sz="1800" b="0" i="0" u="none" strike="noStrike" baseline="0" dirty="0">
                <a:solidFill>
                  <a:srgbClr val="000000"/>
                </a:solidFill>
                <a:latin typeface="HelveticaNeue-Light-Identity-H"/>
              </a:rPr>
              <a:t>La justice pour enfants peut être protectrice. Elle peut contribuer à renforcer ou établir les droits de l’enfant ou à renforcer les instruments juridiques qui le font. Les mesures dans ce domaine comprennent: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 renforcement de la mise en œuvre et de la sensibilisation aux lois existantes en matière de protection de l’enfance;</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Faciliter l’alignement et les liens entre les systèmes juridiques coutumiers et nationaux et les lois internationales;</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Militer pour ou soutenir l’élaboration de nouvelles lois qui criminalisent la maltraitance, la négligence, l’exploitation et la violence contre les enfants.</a:t>
            </a:r>
          </a:p>
          <a:p>
            <a:pPr marL="228600" indent="0" algn="l">
              <a:buFont typeface="Arial" panose="020B0604020202020204" pitchFamily="34" charset="0"/>
              <a:buNone/>
            </a:pPr>
            <a:endParaRPr lang="en-US" dirty="0"/>
          </a:p>
          <a:p>
            <a:pPr marL="228600" indent="0" algn="l">
              <a:buFont typeface="Arial" panose="020B0604020202020204" pitchFamily="34" charset="0"/>
              <a:buNone/>
            </a:pPr>
            <a:r>
              <a:rPr lang="fr-FR" sz="1800" b="0" i="0" u="none" strike="noStrike" baseline="0" dirty="0">
                <a:latin typeface="HelveticaNeue-Light-Identity-H"/>
              </a:rPr>
              <a:t>Malheureusement, ce contact peut entraîner des risques de protection supplémentaires causés par des acteurs formels et informels de la justice. Les</a:t>
            </a:r>
            <a:r>
              <a:rPr lang="en-US" sz="1800" b="0" i="0" u="none" strike="noStrike" baseline="0" dirty="0">
                <a:latin typeface="HelveticaNeue-Light-Identity-H"/>
              </a:rPr>
              <a:t> </a:t>
            </a:r>
            <a:r>
              <a:rPr lang="fr-FR" sz="1800" b="0" i="0" u="none" strike="noStrike" baseline="0" dirty="0">
                <a:solidFill>
                  <a:srgbClr val="000000"/>
                </a:solidFill>
                <a:latin typeface="HelveticaNeue-Light-Identity-H"/>
              </a:rPr>
              <a:t>acteurs humanitaires peuvent aider à atténuer ces risques et aider les enfants à faire valoir leurs droits lorsqu’ils interagissent avec les systèmes judiciaires. Les stratégies permettant de surmonter les risques que peuvent présenter les systèmes de justice formels et informels comprennent: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La formation des prestataires de services aux droits et aux meilleurs intérêts des enfants en contact avec la loi;</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La formation des acteurs de la justice aux méthodes de communication avec les enfants adaptées à leur développement et à leur âge;</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 soutien aux approches de la justice juvénile qui permettent aux enfants de rendre des comptes à la société sans être formellement traités comme </a:t>
            </a:r>
            <a:r>
              <a:rPr lang="es-ES" sz="1800" b="0" i="0" u="none" strike="noStrike" baseline="0" dirty="0">
                <a:solidFill>
                  <a:srgbClr val="000000"/>
                </a:solidFill>
                <a:latin typeface="HelveticaNeue-Light-Identity-H"/>
              </a:rPr>
              <a:t>des </a:t>
            </a:r>
            <a:r>
              <a:rPr lang="es-ES" sz="1800" b="0" i="0" u="none" strike="noStrike" baseline="0" dirty="0" err="1">
                <a:solidFill>
                  <a:srgbClr val="000000"/>
                </a:solidFill>
                <a:latin typeface="HelveticaNeue-Light-Identity-H"/>
              </a:rPr>
              <a:t>criminels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 travail avec les États pour créer des alternatives pratiques pouvant mettre fin à la rétention d’immigrants de tous les enfants réfugiés ou </a:t>
            </a:r>
            <a:r>
              <a:rPr lang="es-ES" sz="1800" b="0" i="0" u="none" strike="noStrike" baseline="0" dirty="0" err="1">
                <a:solidFill>
                  <a:srgbClr val="000000"/>
                </a:solidFill>
                <a:latin typeface="HelveticaNeue-Light-Identity-H"/>
              </a:rPr>
              <a:t>migrants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Détenir les enfants uniquement en dernier recours et pour une durée aussi courte que possible dans des établissements séparés selon les âges et le </a:t>
            </a:r>
            <a:r>
              <a:rPr lang="es-ES" sz="1800" b="0" i="0" u="none" strike="noStrike" baseline="0" dirty="0">
                <a:solidFill>
                  <a:srgbClr val="000000"/>
                </a:solidFill>
                <a:latin typeface="HelveticaNeue-Light-Identity-H"/>
              </a:rPr>
              <a:t>sexe;</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Une communication claire avec les enfants de manière adaptée à leur développement et à leur âge à tous les stades de la procédure judiciaire.</a:t>
            </a:r>
            <a:endParaRPr lang="en-US" dirty="0"/>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01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4527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83" r:id="rId2"/>
    <p:sldLayoutId id="2147483682" r:id="rId3"/>
    <p:sldLayoutId id="214748365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 id="2147483674" r:id="rId15"/>
    <p:sldLayoutId id="2147483675" r:id="rId16"/>
    <p:sldLayoutId id="2147483676" r:id="rId17"/>
    <p:sldLayoutId id="2147483677" r:id="rId18"/>
    <p:sldLayoutId id="2147483678" r:id="rId19"/>
    <p:sldLayoutId id="2147483684" r:id="rId20"/>
    <p:sldLayoutId id="214748369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a:t>
            </a:r>
            <a:r>
              <a:rPr lang="en-US" dirty="0" err="1"/>
              <a:t>générale</a:t>
            </a:r>
            <a:r>
              <a:rPr lang="en-US" dirty="0"/>
              <a:t> au Standard 20</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01945" y="1544107"/>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Stratégies, approches et interventions clé</a:t>
            </a:r>
          </a:p>
          <a:p>
            <a:r>
              <a:rPr lang="es-ES" dirty="0" err="1"/>
              <a:t>Prévention</a:t>
            </a:r>
            <a:r>
              <a:rPr lang="es-ES" dirty="0"/>
              <a:t> et </a:t>
            </a:r>
            <a:r>
              <a:rPr lang="es-ES" dirty="0" err="1"/>
              <a:t>réponse</a:t>
            </a:r>
            <a:r>
              <a:rPr lang="es-ES" dirty="0"/>
              <a:t> </a:t>
            </a:r>
            <a:r>
              <a:rPr lang="es-ES" dirty="0" err="1"/>
              <a:t>pour</a:t>
            </a:r>
            <a:r>
              <a:rPr lang="es-ES" dirty="0"/>
              <a:t> la PE </a:t>
            </a:r>
          </a:p>
          <a:p>
            <a:endParaRPr lang="en-US" dirty="0"/>
          </a:p>
          <a:p>
            <a:pPr marL="228600" lvl="0" indent="-228600">
              <a:buClr>
                <a:schemeClr val="accent5"/>
              </a:buClr>
              <a:buSzPct val="100000"/>
            </a:pPr>
            <a:r>
              <a:rPr lang="fr-FR" dirty="0"/>
              <a:t>Contact avec les systèmes de justice formels et informels, non discriminatoire &amp; services sur mesure</a:t>
            </a:r>
            <a:endParaRPr lang="en-US" dirty="0"/>
          </a:p>
          <a:p>
            <a:pPr marL="685800" lvl="1" indent="-228600">
              <a:buClr>
                <a:schemeClr val="accent5"/>
              </a:buClr>
              <a:buSzPct val="100000"/>
            </a:pPr>
            <a:r>
              <a:rPr lang="fr-FR" dirty="0">
                <a:latin typeface="HelveticaNeue-Light-Identity-H"/>
              </a:rPr>
              <a:t>Evaluer les systèmes juridiques et judiciaires </a:t>
            </a:r>
            <a:endParaRPr lang="en-US" dirty="0"/>
          </a:p>
          <a:p>
            <a:pPr marL="685800" lvl="1" indent="-228600">
              <a:buClr>
                <a:schemeClr val="accent5"/>
              </a:buClr>
              <a:buSzPct val="100000"/>
            </a:pPr>
            <a:r>
              <a:rPr lang="fr-FR" dirty="0">
                <a:latin typeface="HelveticaNeue-Light-Identity-H"/>
              </a:rPr>
              <a:t>Renforcer la protection et surmonter les risques </a:t>
            </a:r>
          </a:p>
          <a:p>
            <a:pPr marL="685800" lvl="1" indent="-228600">
              <a:buClr>
                <a:schemeClr val="accent5"/>
              </a:buClr>
              <a:buSzPct val="100000"/>
            </a:pPr>
            <a:r>
              <a:rPr lang="fr-FR" dirty="0"/>
              <a:t>Protéger par les lois formelles et coutumières</a:t>
            </a:r>
            <a:endParaRPr lang="fr-FR" dirty="0">
              <a:latin typeface="HelveticaNeue-Light-Identity-H"/>
            </a:endParaRPr>
          </a:p>
          <a:p>
            <a:endParaRPr lang="en-US" dirty="0"/>
          </a:p>
          <a:p>
            <a:pPr marL="342900" lvl="1" indent="-342900">
              <a:buFont typeface="Arial" panose="020B0604020202020204" pitchFamily="34" charset="0"/>
              <a:buChar char="•"/>
            </a:pPr>
            <a:endParaRPr lang="en-GB" sz="2800" dirty="0"/>
          </a:p>
          <a:p>
            <a:endParaRPr lang="en-GB" dirty="0"/>
          </a:p>
          <a:p>
            <a:pPr marL="50800" indent="0">
              <a:buNone/>
            </a:pPr>
            <a:endParaRPr lang="en-US" dirty="0"/>
          </a:p>
        </p:txBody>
      </p:sp>
      <p:grpSp>
        <p:nvGrpSpPr>
          <p:cNvPr id="21" name="Groupe 20">
            <a:extLst>
              <a:ext uri="{FF2B5EF4-FFF2-40B4-BE49-F238E27FC236}">
                <a16:creationId xmlns:a16="http://schemas.microsoft.com/office/drawing/2014/main" id="{14189278-D0D2-4A88-89C6-04D9645D40E1}"/>
              </a:ext>
            </a:extLst>
          </p:cNvPr>
          <p:cNvGrpSpPr/>
          <p:nvPr/>
        </p:nvGrpSpPr>
        <p:grpSpPr>
          <a:xfrm rot="1415781">
            <a:off x="11045341" y="5664942"/>
            <a:ext cx="979340" cy="1040548"/>
            <a:chOff x="10883591" y="5571442"/>
            <a:chExt cx="979340" cy="1040548"/>
          </a:xfrm>
        </p:grpSpPr>
        <p:pic>
          <p:nvPicPr>
            <p:cNvPr id="22" name="Image 21">
              <a:extLst>
                <a:ext uri="{FF2B5EF4-FFF2-40B4-BE49-F238E27FC236}">
                  <a16:creationId xmlns:a16="http://schemas.microsoft.com/office/drawing/2014/main" id="{AB87E249-0055-4B0D-BB29-E5CB34028C32}"/>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23" name="Graphique 22" descr="Point d’interrogation">
              <a:extLst>
                <a:ext uri="{FF2B5EF4-FFF2-40B4-BE49-F238E27FC236}">
                  <a16:creationId xmlns:a16="http://schemas.microsoft.com/office/drawing/2014/main" id="{500606E1-CDFB-4070-BB0B-7259285660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
        <p:nvSpPr>
          <p:cNvPr id="24" name="ZoneTexte 23">
            <a:extLst>
              <a:ext uri="{FF2B5EF4-FFF2-40B4-BE49-F238E27FC236}">
                <a16:creationId xmlns:a16="http://schemas.microsoft.com/office/drawing/2014/main" id="{CDB64372-ED64-46B0-9D62-A296C613C491}"/>
              </a:ext>
            </a:extLst>
          </p:cNvPr>
          <p:cNvSpPr txBox="1"/>
          <p:nvPr/>
        </p:nvSpPr>
        <p:spPr>
          <a:xfrm>
            <a:off x="6641464" y="5679601"/>
            <a:ext cx="4322432" cy="1200329"/>
          </a:xfrm>
          <a:prstGeom prst="rect">
            <a:avLst/>
          </a:prstGeom>
          <a:noFill/>
        </p:spPr>
        <p:txBody>
          <a:bodyPr wrap="square">
            <a:spAutoFit/>
          </a:bodyPr>
          <a:lstStyle/>
          <a:p>
            <a:pPr algn="r"/>
            <a:r>
              <a:rPr lang="fr-FR" sz="2400" dirty="0">
                <a:latin typeface="Ink Free" panose="03080402000500000000" pitchFamily="66" charset="0"/>
              </a:rPr>
              <a:t>En</a:t>
            </a:r>
            <a:r>
              <a:rPr lang="fr-FR" sz="2400" b="1" dirty="0">
                <a:latin typeface="Ink Free" panose="03080402000500000000" pitchFamily="66" charset="0"/>
              </a:rPr>
              <a:t> </a:t>
            </a:r>
            <a:r>
              <a:rPr lang="fr-FR" sz="2400" dirty="0">
                <a:latin typeface="Ink Free" panose="03080402000500000000" pitchFamily="66" charset="0"/>
              </a:rPr>
              <a:t>qualité de quoi les enfants peuvent-ils interagir avec les systèmes judiciaires ? </a:t>
            </a:r>
            <a:r>
              <a:rPr lang="en-US" sz="2400" dirty="0">
                <a:latin typeface="Ink Free" panose="03080402000500000000" pitchFamily="66" charset="0"/>
              </a:rPr>
              <a:t> </a:t>
            </a:r>
          </a:p>
        </p:txBody>
      </p:sp>
      <p:pic>
        <p:nvPicPr>
          <p:cNvPr id="11" name="Image 10">
            <a:extLst>
              <a:ext uri="{FF2B5EF4-FFF2-40B4-BE49-F238E27FC236}">
                <a16:creationId xmlns:a16="http://schemas.microsoft.com/office/drawing/2014/main" id="{74149B6C-35B7-4D88-902B-5346BA2D969A}"/>
              </a:ext>
            </a:extLst>
          </p:cNvPr>
          <p:cNvPicPr>
            <a:picLocks noChangeAspect="1"/>
          </p:cNvPicPr>
          <p:nvPr/>
        </p:nvPicPr>
        <p:blipFill>
          <a:blip r:embed="rId6"/>
          <a:stretch>
            <a:fillRect/>
          </a:stretch>
        </p:blipFill>
        <p:spPr>
          <a:xfrm>
            <a:off x="3841347" y="5678840"/>
            <a:ext cx="932531" cy="873008"/>
          </a:xfrm>
          <a:prstGeom prst="rect">
            <a:avLst/>
          </a:prstGeom>
        </p:spPr>
      </p:pic>
      <p:pic>
        <p:nvPicPr>
          <p:cNvPr id="12" name="Image 11">
            <a:extLst>
              <a:ext uri="{FF2B5EF4-FFF2-40B4-BE49-F238E27FC236}">
                <a16:creationId xmlns:a16="http://schemas.microsoft.com/office/drawing/2014/main" id="{836A0A3C-6172-40E5-BDAF-26F405449B94}"/>
              </a:ext>
            </a:extLst>
          </p:cNvPr>
          <p:cNvPicPr>
            <a:picLocks noChangeAspect="1"/>
          </p:cNvPicPr>
          <p:nvPr/>
        </p:nvPicPr>
        <p:blipFill>
          <a:blip r:embed="rId7"/>
          <a:stretch>
            <a:fillRect/>
          </a:stretch>
        </p:blipFill>
        <p:spPr>
          <a:xfrm>
            <a:off x="2769532" y="5594175"/>
            <a:ext cx="1044279" cy="991539"/>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a:bodyPr>
          <a:lstStyle/>
          <a:p>
            <a:pPr marL="50800" indent="0" algn="ctr">
              <a:buNone/>
            </a:pPr>
            <a:r>
              <a:rPr lang="en-US" sz="2400" dirty="0">
                <a:solidFill>
                  <a:schemeClr val="bg2"/>
                </a:solidFill>
              </a:rPr>
              <a:t>“</a:t>
            </a:r>
            <a:r>
              <a:rPr lang="fr-FR" sz="2400" dirty="0">
                <a:solidFill>
                  <a:schemeClr val="bg2"/>
                </a:solidFill>
                <a:latin typeface="HelveticaNeue-Roman-Identity-H"/>
              </a:rPr>
              <a:t>Tous les enfants en contact avec les systèmes judiciaires formels ou informels pendant une crise humanitaire reçoivent un traitement qui leur soit adapté, non discriminatoire et conforme aux normes et standards internationaux et reçoivent des services adaptés à leurs </a:t>
            </a:r>
            <a:r>
              <a:rPr lang="es-ES" sz="2400" dirty="0" err="1">
                <a:solidFill>
                  <a:schemeClr val="bg2"/>
                </a:solidFill>
                <a:latin typeface="HelveticaNeue-Roman-Identity-H"/>
              </a:rPr>
              <a:t>besoins</a:t>
            </a:r>
            <a:r>
              <a:rPr lang="en-US" sz="2400" dirty="0"/>
              <a:t>.”</a:t>
            </a:r>
            <a:endParaRPr lang="fr-FR" sz="2400" dirty="0">
              <a:solidFill>
                <a:schemeClr val="bg2"/>
              </a:solidFill>
            </a:endParaRPr>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594010" y="2824951"/>
            <a:ext cx="5181600" cy="3144807"/>
          </a:xfrm>
        </p:spPr>
        <p:txBody>
          <a:bodyPr>
            <a:normAutofit/>
          </a:bodyPr>
          <a:lstStyle/>
          <a:p>
            <a:r>
              <a:rPr lang="fr-FR" dirty="0"/>
              <a:t>Activités de suivi et  documentation</a:t>
            </a:r>
          </a:p>
          <a:p>
            <a:r>
              <a:rPr lang="en-US" dirty="0"/>
              <a:t>Plaidoyer</a:t>
            </a:r>
          </a:p>
          <a:p>
            <a:r>
              <a:rPr lang="fr-FR" dirty="0">
                <a:latin typeface="HelveticaNeue-Light-Identity-H"/>
              </a:rPr>
              <a:t>Renforcement de capacités </a:t>
            </a:r>
          </a:p>
          <a:p>
            <a:r>
              <a:rPr lang="fr-FR" dirty="0"/>
              <a:t>Activités de sensibilisation </a:t>
            </a:r>
          </a:p>
          <a:p>
            <a:r>
              <a:rPr lang="en-US" dirty="0"/>
              <a:t>Coordination</a:t>
            </a:r>
            <a:endParaRPr lang="en-GB" dirty="0"/>
          </a:p>
        </p:txBody>
      </p:sp>
      <p:pic>
        <p:nvPicPr>
          <p:cNvPr id="4" name="Image 3">
            <a:extLst>
              <a:ext uri="{FF2B5EF4-FFF2-40B4-BE49-F238E27FC236}">
                <a16:creationId xmlns:a16="http://schemas.microsoft.com/office/drawing/2014/main" id="{ED8E8DCF-D59F-4646-816C-FBF7FCC51213}"/>
              </a:ext>
            </a:extLst>
          </p:cNvPr>
          <p:cNvPicPr>
            <a:picLocks noChangeAspect="1"/>
          </p:cNvPicPr>
          <p:nvPr/>
        </p:nvPicPr>
        <p:blipFill>
          <a:blip r:embed="rId3"/>
          <a:stretch>
            <a:fillRect/>
          </a:stretch>
        </p:blipFill>
        <p:spPr>
          <a:xfrm>
            <a:off x="2041640" y="430500"/>
            <a:ext cx="2298929" cy="628279"/>
          </a:xfrm>
          <a:prstGeom prst="rect">
            <a:avLst/>
          </a:prstGeom>
        </p:spPr>
      </p:pic>
      <p:sp>
        <p:nvSpPr>
          <p:cNvPr id="13" name="Titre 1">
            <a:extLst>
              <a:ext uri="{FF2B5EF4-FFF2-40B4-BE49-F238E27FC236}">
                <a16:creationId xmlns:a16="http://schemas.microsoft.com/office/drawing/2014/main" id="{4E4E24C0-35FF-4B77-ABE6-3131F78C4F3E}"/>
              </a:ext>
            </a:extLst>
          </p:cNvPr>
          <p:cNvSpPr>
            <a:spLocks noGrp="1"/>
          </p:cNvSpPr>
          <p:nvPr>
            <p:ph type="title"/>
          </p:nvPr>
        </p:nvSpPr>
        <p:spPr>
          <a:xfrm>
            <a:off x="6594010" y="1353592"/>
            <a:ext cx="4632158" cy="1325563"/>
          </a:xfrm>
        </p:spPr>
        <p:txBody>
          <a:bodyPr>
            <a:normAutofit/>
          </a:bodyPr>
          <a:lstStyle/>
          <a:p>
            <a:r>
              <a:rPr lang="en-US" sz="3200" dirty="0"/>
              <a:t>Actions</a:t>
            </a:r>
            <a:endParaRPr lang="fr-FR" sz="3200" dirty="0"/>
          </a:p>
        </p:txBody>
      </p:sp>
      <p:pic>
        <p:nvPicPr>
          <p:cNvPr id="7" name="Image 6">
            <a:extLst>
              <a:ext uri="{FF2B5EF4-FFF2-40B4-BE49-F238E27FC236}">
                <a16:creationId xmlns:a16="http://schemas.microsoft.com/office/drawing/2014/main" id="{455B4AAD-7ACA-4254-868F-70ECB5EDF3C4}"/>
              </a:ext>
            </a:extLst>
          </p:cNvPr>
          <p:cNvPicPr>
            <a:picLocks noChangeAspect="1"/>
          </p:cNvPicPr>
          <p:nvPr/>
        </p:nvPicPr>
        <p:blipFill>
          <a:blip r:embed="rId4"/>
          <a:stretch>
            <a:fillRect/>
          </a:stretch>
        </p:blipFill>
        <p:spPr>
          <a:xfrm>
            <a:off x="2570480" y="4179056"/>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9508B-D73D-4661-B084-4282EBAB6E10}"/>
              </a:ext>
            </a:extLst>
          </p:cNvPr>
          <p:cNvSpPr>
            <a:spLocks noGrp="1"/>
          </p:cNvSpPr>
          <p:nvPr>
            <p:ph type="title"/>
          </p:nvPr>
        </p:nvSpPr>
        <p:spPr>
          <a:xfrm>
            <a:off x="838200" y="798265"/>
            <a:ext cx="4632158" cy="1325563"/>
          </a:xfrm>
        </p:spPr>
        <p:txBody>
          <a:bodyPr>
            <a:normAutofit/>
          </a:bodyPr>
          <a:lstStyle/>
          <a:p>
            <a:r>
              <a:rPr lang="en-US" sz="2400" dirty="0" err="1"/>
              <a:t>Stratégies</a:t>
            </a:r>
            <a:r>
              <a:rPr lang="en-US" sz="2400" dirty="0"/>
              <a:t> </a:t>
            </a:r>
            <a:r>
              <a:rPr lang="fr-FR" sz="2400" dirty="0"/>
              <a:t>renforcer ou établir les droits de l’enfant </a:t>
            </a:r>
          </a:p>
        </p:txBody>
      </p:sp>
      <p:sp>
        <p:nvSpPr>
          <p:cNvPr id="3" name="Espace réservé du contenu 2">
            <a:extLst>
              <a:ext uri="{FF2B5EF4-FFF2-40B4-BE49-F238E27FC236}">
                <a16:creationId xmlns:a16="http://schemas.microsoft.com/office/drawing/2014/main" id="{BDE5580A-E6F4-4F02-ABFD-A97EE0FF54FF}"/>
              </a:ext>
            </a:extLst>
          </p:cNvPr>
          <p:cNvSpPr>
            <a:spLocks noGrp="1"/>
          </p:cNvSpPr>
          <p:nvPr>
            <p:ph sz="half" idx="1"/>
          </p:nvPr>
        </p:nvSpPr>
        <p:spPr>
          <a:xfrm>
            <a:off x="838200" y="2258765"/>
            <a:ext cx="5181600" cy="4351338"/>
          </a:xfrm>
        </p:spPr>
        <p:txBody>
          <a:bodyPr>
            <a:normAutofit fontScale="92500" lnSpcReduction="10000"/>
          </a:bodyPr>
          <a:lstStyle/>
          <a:p>
            <a:r>
              <a:rPr lang="fr-FR" dirty="0"/>
              <a:t>Mise en œuvre des lois de PE</a:t>
            </a:r>
          </a:p>
          <a:p>
            <a:r>
              <a:rPr lang="fr-FR" dirty="0"/>
              <a:t>Criminaliser la maltraitance, la négligence, l’exploitation et la violence </a:t>
            </a:r>
          </a:p>
          <a:p>
            <a:r>
              <a:rPr lang="fr-FR" dirty="0"/>
              <a:t>Alignement entre les systèmes juridiques/ coutumiers / nationaux et les lois internationales</a:t>
            </a:r>
            <a:endParaRPr lang="en-US" dirty="0"/>
          </a:p>
          <a:p>
            <a:endParaRPr lang="fr-FR" dirty="0"/>
          </a:p>
        </p:txBody>
      </p:sp>
      <p:sp>
        <p:nvSpPr>
          <p:cNvPr id="4" name="Espace réservé du contenu 3">
            <a:extLst>
              <a:ext uri="{FF2B5EF4-FFF2-40B4-BE49-F238E27FC236}">
                <a16:creationId xmlns:a16="http://schemas.microsoft.com/office/drawing/2014/main" id="{003C17DE-C448-4C5E-B0A3-542F6F952EF2}"/>
              </a:ext>
            </a:extLst>
          </p:cNvPr>
          <p:cNvSpPr>
            <a:spLocks noGrp="1"/>
          </p:cNvSpPr>
          <p:nvPr>
            <p:ph sz="half" idx="2"/>
          </p:nvPr>
        </p:nvSpPr>
        <p:spPr>
          <a:xfrm>
            <a:off x="6172200" y="2258765"/>
            <a:ext cx="5181600" cy="4351338"/>
          </a:xfrm>
        </p:spPr>
        <p:txBody>
          <a:bodyPr>
            <a:normAutofit fontScale="92500" lnSpcReduction="10000"/>
          </a:bodyPr>
          <a:lstStyle/>
          <a:p>
            <a:r>
              <a:rPr lang="fr-FR" dirty="0"/>
              <a:t>Formation BIC &amp; droits</a:t>
            </a:r>
          </a:p>
          <a:p>
            <a:r>
              <a:rPr lang="en-US" dirty="0"/>
              <a:t>Formation à la </a:t>
            </a:r>
            <a:r>
              <a:rPr lang="fr-FR" dirty="0"/>
              <a:t>communication avec les enfants (adaptées développement et âge)</a:t>
            </a:r>
            <a:endParaRPr lang="en-US" dirty="0"/>
          </a:p>
          <a:p>
            <a:r>
              <a:rPr lang="fr-FR" dirty="0"/>
              <a:t>Approches de la justice juvénile </a:t>
            </a:r>
          </a:p>
          <a:p>
            <a:r>
              <a:rPr lang="fr-FR" dirty="0"/>
              <a:t>Alternatives pratiques à la détention &amp; détention comme dernier recours </a:t>
            </a:r>
          </a:p>
          <a:p>
            <a:r>
              <a:rPr lang="en-US" dirty="0" err="1"/>
              <a:t>Amélioration</a:t>
            </a:r>
            <a:r>
              <a:rPr lang="en-US" dirty="0"/>
              <a:t> des </a:t>
            </a:r>
            <a:r>
              <a:rPr lang="fr-FR" dirty="0"/>
              <a:t>établissements</a:t>
            </a:r>
          </a:p>
        </p:txBody>
      </p:sp>
      <p:sp>
        <p:nvSpPr>
          <p:cNvPr id="5" name="Titre 1">
            <a:extLst>
              <a:ext uri="{FF2B5EF4-FFF2-40B4-BE49-F238E27FC236}">
                <a16:creationId xmlns:a16="http://schemas.microsoft.com/office/drawing/2014/main" id="{FC67C653-4619-4EC8-8636-0E35CA3EF0DA}"/>
              </a:ext>
            </a:extLst>
          </p:cNvPr>
          <p:cNvSpPr txBox="1">
            <a:spLocks/>
          </p:cNvSpPr>
          <p:nvPr/>
        </p:nvSpPr>
        <p:spPr>
          <a:xfrm>
            <a:off x="6096000" y="933202"/>
            <a:ext cx="4632158"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2400" dirty="0"/>
              <a:t>Stratégies pour surmonter les risques des systèmes de justice formels et informels </a:t>
            </a:r>
          </a:p>
        </p:txBody>
      </p:sp>
    </p:spTree>
    <p:extLst>
      <p:ext uri="{BB962C8B-B14F-4D97-AF65-F5344CB8AC3E}">
        <p14:creationId xmlns:p14="http://schemas.microsoft.com/office/powerpoint/2010/main" val="4257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4074A13-F6F6-F2EC-81BC-3C5971FAED50}"/>
              </a:ext>
            </a:extLst>
          </p:cNvPr>
          <p:cNvPicPr preferRelativeResize="0"/>
          <p:nvPr/>
        </p:nvPicPr>
        <p:blipFill>
          <a:blip r:embed="rId6">
            <a:alphaModFix/>
          </a:blip>
          <a:stretch>
            <a:fillRect/>
          </a:stretch>
        </p:blipFill>
        <p:spPr>
          <a:xfrm>
            <a:off x="9433096" y="2757055"/>
            <a:ext cx="3103774" cy="2410162"/>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2683</Words>
  <Application>Microsoft Office PowerPoint</Application>
  <PresentationFormat>Widescreen</PresentationFormat>
  <Paragraphs>169</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Helvetica Neue</vt:lpstr>
      <vt:lpstr>Arial</vt:lpstr>
      <vt:lpstr>HelveticaNeue-Roman-Identity-H</vt:lpstr>
      <vt:lpstr>Symbol</vt:lpstr>
      <vt:lpstr>Calibri</vt:lpstr>
      <vt:lpstr>HelveticaNeue-Light-Identity-H</vt:lpstr>
      <vt:lpstr>CMSY9</vt:lpstr>
      <vt:lpstr>Times New Roman</vt:lpstr>
      <vt:lpstr>Wingdings</vt:lpstr>
      <vt:lpstr>Ink Free</vt:lpstr>
      <vt:lpstr>Office Theme</vt:lpstr>
      <vt:lpstr>Standards Minimums pour la Protection de l’Enfance dans l’Action Humanitaire. - SMPE -</vt:lpstr>
      <vt:lpstr>But des Standards </vt:lpstr>
      <vt:lpstr>PowerPoint Presentation</vt:lpstr>
      <vt:lpstr>Intro générale au Standard 20</vt:lpstr>
      <vt:lpstr>Actions</vt:lpstr>
      <vt:lpstr>Stratégies renforcer ou établir les droits de l’enfant </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181</cp:revision>
  <dcterms:created xsi:type="dcterms:W3CDTF">2017-12-20T18:51:03Z</dcterms:created>
  <dcterms:modified xsi:type="dcterms:W3CDTF">2022-12-06T05:58:03Z</dcterms:modified>
</cp:coreProperties>
</file>