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7" r:id="rId2"/>
    <p:sldId id="262" r:id="rId3"/>
    <p:sldId id="265" r:id="rId4"/>
    <p:sldId id="288" r:id="rId5"/>
    <p:sldId id="261" r:id="rId6"/>
    <p:sldId id="284"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0"/>
    <p:restoredTop sz="46720" autoAdjust="0"/>
  </p:normalViewPr>
  <p:slideViewPr>
    <p:cSldViewPr snapToGrid="0">
      <p:cViewPr varScale="1">
        <p:scale>
          <a:sx n="33" d="100"/>
          <a:sy n="33" d="100"/>
        </p:scale>
        <p:origin x="352" y="4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the-standar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1</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0" lvl="0" indent="0" algn="l" rtl="0">
              <a:spcBef>
                <a:spcPts val="0"/>
              </a:spcBef>
              <a:spcAft>
                <a:spcPts val="0"/>
              </a:spcAft>
              <a:buNone/>
            </a:pPr>
            <a:endParaRPr lang="en-U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8</a:t>
            </a:r>
          </a:p>
          <a:p>
            <a:endParaRPr lang="fr-FR"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are our benchmark. They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t>
            </a:r>
            <a:r>
              <a:rPr lang="en-US" dirty="0" err="1"/>
              <a:t>aligne</a:t>
            </a:r>
            <a:r>
              <a:rPr lang="en-US" dirty="0"/>
              <a:t>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short contextualization video on the Alliance’s </a:t>
            </a:r>
            <a:r>
              <a:rPr lang="en-US" dirty="0" err="1"/>
              <a:t>youtube</a:t>
            </a:r>
            <a:r>
              <a:rPr lang="en-US" dirty="0"/>
              <a:t> channel.</a:t>
            </a:r>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internal displacement and refugee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1: Coordination</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first Pillar of Standards related to quality response, which are common across all areas of child protection programming, applicable in all situations and contexts, during </a:t>
            </a:r>
            <a:r>
              <a:rPr lang="fr-FR" dirty="0" err="1"/>
              <a:t>preparedness</a:t>
            </a:r>
            <a:r>
              <a:rPr lang="fr-FR" dirty="0"/>
              <a:t> and </a:t>
            </a:r>
            <a:r>
              <a:rPr lang="fr-FR" dirty="0" err="1"/>
              <a:t>response</a:t>
            </a:r>
            <a:r>
              <a:rPr lang="fr-FR" dirty="0"/>
              <a:t> phases. </a:t>
            </a:r>
            <a:r>
              <a:rPr lang="fr-FR" dirty="0" err="1"/>
              <a:t>They</a:t>
            </a:r>
            <a:r>
              <a:rPr lang="fr-FR" dirty="0"/>
              <a:t> are ALL </a:t>
            </a:r>
            <a:r>
              <a:rPr lang="fr-FR" dirty="0" err="1"/>
              <a:t>fundamental</a:t>
            </a:r>
            <a:r>
              <a:rPr lang="fr-FR" dirty="0"/>
              <a:t> to </a:t>
            </a:r>
            <a:r>
              <a:rPr lang="fr-FR" dirty="0" err="1"/>
              <a:t>reach</a:t>
            </a:r>
            <a:r>
              <a:rPr lang="fr-FR" dirty="0"/>
              <a:t> the </a:t>
            </a:r>
            <a:r>
              <a:rPr lang="fr-FR" dirty="0" err="1"/>
              <a:t>quality</a:t>
            </a:r>
            <a:r>
              <a:rPr lang="fr-FR" dirty="0"/>
              <a:t> </a:t>
            </a:r>
            <a:r>
              <a:rPr lang="fr-FR" dirty="0" err="1"/>
              <a:t>we</a:t>
            </a:r>
            <a:r>
              <a:rPr lang="fr-FR" dirty="0"/>
              <a:t> as </a:t>
            </a:r>
            <a:r>
              <a:rPr lang="fr-FR" dirty="0" err="1"/>
              <a:t>practitioners</a:t>
            </a:r>
            <a:r>
              <a:rPr lang="fr-FR" dirty="0"/>
              <a:t> are </a:t>
            </a:r>
            <a:r>
              <a:rPr lang="fr-FR" dirty="0" err="1"/>
              <a:t>aiming</a:t>
            </a:r>
            <a:r>
              <a:rPr lang="fr-FR" dirty="0"/>
              <a:t>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Quality standards should be used in conjunction with all the rest of the Standards (7–28) &amp; </a:t>
            </a:r>
            <a:r>
              <a:rPr lang="fr-FR" dirty="0"/>
              <a:t>the </a:t>
            </a:r>
            <a:r>
              <a:rPr lang="fr-FR" i="1" dirty="0"/>
              <a:t>CPMS</a:t>
            </a:r>
            <a:r>
              <a:rPr lang="fr-FR" dirty="0"/>
              <a:t> </a:t>
            </a:r>
            <a:r>
              <a:rPr lang="fr-FR" dirty="0" err="1"/>
              <a:t>principles</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This Standard </a:t>
            </a:r>
            <a:r>
              <a:rPr lang="fr-FR" dirty="0" err="1"/>
              <a:t>is</a:t>
            </a:r>
            <a:r>
              <a:rPr lang="fr-FR" dirty="0"/>
              <a:t> </a:t>
            </a:r>
            <a:r>
              <a:rPr lang="en-US" dirty="0"/>
              <a:t>complementary to the </a:t>
            </a:r>
            <a:r>
              <a:rPr lang="en-US" i="1" dirty="0">
                <a:hlinkClick r:id="rId3"/>
              </a:rPr>
              <a:t>Core Humanitarian Standard on Quality and Accountability (CHS)</a:t>
            </a:r>
            <a:r>
              <a:rPr lang="en-US" i="1" dirty="0"/>
              <a:t>, </a:t>
            </a:r>
            <a:r>
              <a:rPr lang="en-US" dirty="0"/>
              <a:t>and should be used with it. More specifically, it links with Commitment Six: </a:t>
            </a:r>
            <a:r>
              <a:rPr lang="en-US" i="1" dirty="0">
                <a:effectLst/>
                <a:latin typeface="Arial" panose="020B0604020202020204" pitchFamily="34" charset="0"/>
              </a:rPr>
              <a:t>Communities and people affected by crisis receive coordinated, complementary assistance.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Quality Criterion: Humanitarian response is coordinated and complementary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Calls for everyone involved in child protection to agree on a shared set of objectives and division of </a:t>
            </a:r>
            <a:r>
              <a:rPr lang="en-US" dirty="0" err="1">
                <a:latin typeface="Arial"/>
                <a:ea typeface="Arial"/>
                <a:cs typeface="Arial"/>
                <a:sym typeface="Arial"/>
              </a:rPr>
              <a:t>labour</a:t>
            </a:r>
            <a:r>
              <a:rPr lang="en-US" dirty="0">
                <a:latin typeface="Arial"/>
                <a:ea typeface="Arial"/>
                <a:cs typeface="Arial"/>
                <a:sym typeface="Arial"/>
              </a:rPr>
              <a:t>, and to </a:t>
            </a:r>
            <a:r>
              <a:rPr lang="en-US" dirty="0"/>
              <a:t>coordinate actions to protect all affected children in a timely, efficient manner, to guarantee </a:t>
            </a:r>
            <a:r>
              <a:rPr lang="en-US" dirty="0">
                <a:solidFill>
                  <a:schemeClr val="bg2"/>
                </a:solidFill>
              </a:rPr>
              <a:t>effectiveness and efficiency.</a:t>
            </a:r>
          </a:p>
          <a:p>
            <a:pPr marL="171450" lvl="0" indent="-171450" algn="l" rtl="0">
              <a:spcBef>
                <a:spcPts val="0"/>
              </a:spcBef>
              <a:spcAft>
                <a:spcPts val="0"/>
              </a:spcAft>
              <a:buFont typeface="Arial" panose="020B0604020202020204" pitchFamily="34" charset="0"/>
              <a:buChar char="•"/>
            </a:pPr>
            <a:endParaRPr lang="en-US" dirty="0">
              <a:latin typeface="Arial"/>
              <a:ea typeface="Arial"/>
              <a:cs typeface="Arial"/>
              <a:sym typeface="Arial"/>
            </a:endParaRPr>
          </a:p>
          <a:p>
            <a:pPr marL="171450" lvl="0" indent="-171450" algn="l" rtl="0">
              <a:spcBef>
                <a:spcPts val="0"/>
              </a:spcBef>
              <a:spcAft>
                <a:spcPts val="0"/>
              </a:spcAft>
              <a:buFont typeface="Arial" panose="020B0604020202020204" pitchFamily="34" charset="0"/>
              <a:buChar char="•"/>
            </a:pPr>
            <a:r>
              <a:rPr lang="en-US" b="1" dirty="0">
                <a:latin typeface="Arial"/>
                <a:ea typeface="Arial"/>
                <a:cs typeface="Arial"/>
                <a:sym typeface="Arial"/>
              </a:rPr>
              <a:t>Discussion Prompt: </a:t>
            </a:r>
            <a:r>
              <a:rPr lang="en-US" dirty="0">
                <a:latin typeface="Arial"/>
                <a:ea typeface="Arial"/>
                <a:cs typeface="Arial"/>
                <a:sym typeface="Arial"/>
              </a:rPr>
              <a:t>who is concerned by coordination? </a:t>
            </a:r>
          </a:p>
          <a:p>
            <a:pPr algn="l"/>
            <a:r>
              <a:rPr lang="en-US" sz="1200" b="0" i="0" u="none" strike="noStrike" baseline="0" dirty="0">
                <a:latin typeface="+mn-lt"/>
              </a:rPr>
              <a:t>Government (its leadership ensures the sustainability of coordination)</a:t>
            </a:r>
          </a:p>
          <a:p>
            <a:r>
              <a:rPr lang="en-US" sz="1200" dirty="0">
                <a:latin typeface="+mn-lt"/>
              </a:rPr>
              <a:t>National and local actors</a:t>
            </a:r>
            <a:endParaRPr lang="en-US" sz="1200" b="0" i="0" u="none" strike="noStrike" baseline="0" dirty="0">
              <a:latin typeface="+mn-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mn-lt"/>
              </a:rPr>
              <a:t>UN </a:t>
            </a:r>
            <a:r>
              <a:rPr lang="en-US" sz="1200" b="0" i="0" u="none" strike="noStrike" baseline="0" dirty="0">
                <a:latin typeface="+mn-lt"/>
              </a:rPr>
              <a:t>agencies (Specific United Nations agencies may act as co-chairs, i.e. UNICEF for CP, Education and WASH; </a:t>
            </a:r>
            <a:r>
              <a:rPr lang="en-US" sz="1200" b="0" i="0" u="none" strike="noStrike" baseline="0" dirty="0">
                <a:solidFill>
                  <a:srgbClr val="0070C0"/>
                </a:solidFill>
                <a:highlight>
                  <a:srgbClr val="FFFF00"/>
                </a:highlight>
                <a:latin typeface="+mn-lt"/>
              </a:rPr>
              <a:t>UNHCR for child protection in refugee settings</a:t>
            </a:r>
            <a:r>
              <a:rPr lang="en-US" sz="1200" b="0" i="0" u="none" strike="noStrike" baseline="0" dirty="0">
                <a:latin typeface="+mn-lt"/>
              </a:rPr>
              <a:t>) </a:t>
            </a:r>
          </a:p>
          <a:p>
            <a:r>
              <a:rPr lang="en-US" sz="1200" dirty="0">
                <a:latin typeface="+mn-lt"/>
              </a:rPr>
              <a:t>INGOs, </a:t>
            </a:r>
          </a:p>
          <a:p>
            <a:r>
              <a:rPr lang="en-US" sz="1200" dirty="0">
                <a:latin typeface="+mn-lt"/>
              </a:rPr>
              <a:t>other stakeholders involved in CP (a</a:t>
            </a:r>
            <a:r>
              <a:rPr lang="fr-FR" sz="1200" b="0" i="0" u="none" strike="noStrike" baseline="0" dirty="0" err="1">
                <a:latin typeface="+mn-lt"/>
              </a:rPr>
              <a:t>ny</a:t>
            </a:r>
            <a:r>
              <a:rPr lang="fr-FR" sz="1200" b="0" i="0" u="none" strike="noStrike" baseline="0" dirty="0">
                <a:latin typeface="+mn-lt"/>
              </a:rPr>
              <a:t> organisation / </a:t>
            </a:r>
            <a:r>
              <a:rPr lang="fr-FR" sz="1200" b="0" i="0" u="none" strike="noStrike" baseline="0" dirty="0" err="1">
                <a:latin typeface="+mn-lt"/>
              </a:rPr>
              <a:t>actor</a:t>
            </a:r>
            <a:r>
              <a:rPr lang="fr-FR" sz="1200" b="0" i="0" u="none" strike="noStrike" baseline="0" dirty="0">
                <a:latin typeface="+mn-lt"/>
              </a:rPr>
              <a:t> / stakeholder / </a:t>
            </a:r>
            <a:r>
              <a:rPr lang="fr-FR" sz="1200" b="0" i="0" u="none" strike="noStrike" baseline="0" dirty="0" err="1">
                <a:latin typeface="+mn-lt"/>
              </a:rPr>
              <a:t>mechanism</a:t>
            </a:r>
            <a:r>
              <a:rPr lang="fr-FR" sz="1200" b="0" i="0" u="none" strike="noStrike" baseline="0" dirty="0">
                <a:latin typeface="+mn-lt"/>
              </a:rPr>
              <a:t>, </a:t>
            </a:r>
            <a:r>
              <a:rPr lang="fr-FR" sz="1200" b="0" i="0" u="none" strike="noStrike" baseline="0" dirty="0" err="1">
                <a:latin typeface="+mn-lt"/>
              </a:rPr>
              <a:t>either</a:t>
            </a:r>
            <a:r>
              <a:rPr lang="fr-FR" sz="1200" b="0" i="0" u="none" strike="noStrike" baseline="0" dirty="0">
                <a:latin typeface="+mn-lt"/>
              </a:rPr>
              <a:t> </a:t>
            </a:r>
            <a:r>
              <a:rPr lang="en-US" sz="1200" b="0" i="0" u="none" strike="noStrike" baseline="0" dirty="0">
                <a:latin typeface="+mn-lt"/>
              </a:rPr>
              <a:t>formal and informal; private, non-profit and public </a:t>
            </a:r>
            <a:r>
              <a:rPr lang="fr-FR" sz="1200" b="0" i="0" u="none" strike="noStrike" baseline="0" dirty="0">
                <a:latin typeface="+mn-lt"/>
              </a:rPr>
              <a:t>can </a:t>
            </a:r>
            <a:r>
              <a:rPr lang="fr-FR" sz="1200" b="0" i="0" u="none" strike="noStrike" baseline="0" dirty="0" err="1">
                <a:latin typeface="+mn-lt"/>
              </a:rPr>
              <a:t>be</a:t>
            </a:r>
            <a:r>
              <a:rPr lang="fr-FR" sz="1200" b="0" i="0" u="none" strike="noStrike" baseline="0" dirty="0">
                <a:latin typeface="+mn-lt"/>
              </a:rPr>
              <a:t> </a:t>
            </a:r>
            <a:r>
              <a:rPr lang="fr-FR" sz="1200" b="0" i="0" u="none" strike="noStrike" baseline="0" dirty="0" err="1">
                <a:latin typeface="+mn-lt"/>
              </a:rPr>
              <a:t>member</a:t>
            </a:r>
            <a:r>
              <a:rPr lang="fr-FR" sz="1200" b="0" i="0" u="none" strike="noStrike" baseline="0" dirty="0">
                <a:latin typeface="+mn-lt"/>
              </a:rPr>
              <a:t> of coordination groups)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err="1"/>
              <a:t>Neighboring</a:t>
            </a:r>
            <a:r>
              <a:rPr lang="fr-FR" dirty="0"/>
              <a:t> states, in the case of </a:t>
            </a:r>
            <a:r>
              <a:rPr lang="fr-FR" sz="1800" b="0" i="0" u="none" strike="noStrike" baseline="0" dirty="0">
                <a:latin typeface="HelveticaNeue-Light-Identity-H"/>
              </a:rPr>
              <a:t>cross-border coordination </a:t>
            </a:r>
            <a:r>
              <a:rPr lang="fr-FR" sz="1800" b="0" i="0" u="none" strike="noStrike" baseline="0" dirty="0" err="1">
                <a:latin typeface="HelveticaNeue-Light-Identity-H"/>
              </a:rPr>
              <a:t>mechanisms</a:t>
            </a:r>
            <a:r>
              <a:rPr lang="fr-FR" sz="1800" b="0" i="0" u="none" strike="noStrike" baseline="0" dirty="0">
                <a:latin typeface="HelveticaNeue-Light-Identity-H"/>
              </a:rPr>
              <a:t> (</a:t>
            </a:r>
            <a:r>
              <a:rPr lang="fr-FR" sz="1800" b="0" i="0" u="none" strike="noStrike" baseline="0" dirty="0" err="1">
                <a:latin typeface="HelveticaNeue-Light-Identity-H"/>
              </a:rPr>
              <a:t>particularly</a:t>
            </a:r>
            <a:r>
              <a:rPr lang="fr-FR" sz="1800" b="0" i="0" u="none" strike="noStrike" baseline="0" dirty="0">
                <a:latin typeface="HelveticaNeue-Light-Identity-H"/>
              </a:rPr>
              <a:t> relevant for migrants). </a:t>
            </a:r>
            <a:r>
              <a:rPr lang="en-US" sz="1200" b="0" i="0" u="none" strike="noStrike" baseline="0" dirty="0">
                <a:latin typeface="HelveticaNeue-Light-Identity-H"/>
              </a:rPr>
              <a:t>In refugee situations, cross-border coordination is carried out at the regional level with other countries </a:t>
            </a:r>
            <a:r>
              <a:rPr lang="en-US" sz="1200" b="1" i="0" u="none" strike="noStrike" baseline="0" dirty="0">
                <a:latin typeface="HelveticaNeue-Light-Identity-H"/>
              </a:rPr>
              <a:t>hosting</a:t>
            </a:r>
            <a:r>
              <a:rPr lang="en-US" sz="1200" b="0" i="0" u="none" strike="noStrike" baseline="0" dirty="0">
                <a:latin typeface="HelveticaNeue-Light-Identity-H"/>
              </a:rPr>
              <a:t> refugees from the same country/</a:t>
            </a:r>
            <a:r>
              <a:rPr lang="en-US" sz="1200" b="0" i="0" u="none" strike="noStrike" baseline="0" dirty="0" err="1">
                <a:latin typeface="HelveticaNeue-Light-Identity-H"/>
              </a:rPr>
              <a:t>ies</a:t>
            </a:r>
            <a:r>
              <a:rPr lang="en-US" sz="1200" b="0" i="0" u="none" strike="noStrike" baseline="0" dirty="0">
                <a:latin typeface="HelveticaNeue-Light-Identity-H"/>
              </a:rPr>
              <a:t>. Usually, coordination doesn’t take place with country from which the refugees fled because they faced violence, </a:t>
            </a:r>
            <a:r>
              <a:rPr lang="en-US" sz="1800" b="0" i="0" u="none" dirty="0">
                <a:solidFill>
                  <a:srgbClr val="4D5156"/>
                </a:solidFill>
                <a:effectLst/>
                <a:latin typeface="arial" panose="020B0604020202020204" pitchFamily="34" charset="0"/>
              </a:rPr>
              <a:t>persecution or </a:t>
            </a:r>
            <a:r>
              <a:rPr lang="en-US" sz="1800" b="0" i="0" u="none" dirty="0">
                <a:solidFill>
                  <a:srgbClr val="5F6368"/>
                </a:solidFill>
                <a:effectLst/>
                <a:latin typeface="arial" panose="020B0604020202020204" pitchFamily="34" charset="0"/>
              </a:rPr>
              <a:t>human rights</a:t>
            </a:r>
            <a:r>
              <a:rPr lang="en-US" sz="1800" b="0" i="0" u="none" dirty="0">
                <a:solidFill>
                  <a:srgbClr val="4D5156"/>
                </a:solidFill>
                <a:effectLst/>
                <a:latin typeface="arial" panose="020B0604020202020204" pitchFamily="34" charset="0"/>
              </a:rPr>
              <a:t> violations </a:t>
            </a:r>
            <a:r>
              <a:rPr lang="en-US" sz="1200" b="0" i="0" u="none" strike="noStrike" baseline="0" dirty="0">
                <a:latin typeface="HelveticaNeue-Light-Identity-H"/>
              </a:rPr>
              <a:t>as it may put refugees at further risks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baseline="0" dirty="0">
                <a:latin typeface="HelveticaNeue-Light-Identity-H"/>
              </a:rPr>
              <a:t>Affected persons and communities </a:t>
            </a:r>
            <a:endParaRPr lang="en-US" sz="1200" dirty="0">
              <a:latin typeface="+mn-lt"/>
            </a:endParaRPr>
          </a:p>
          <a:p>
            <a:endParaRPr lang="en-US" sz="1200" dirty="0">
              <a:latin typeface="+mn-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baseline="0" dirty="0">
                <a:latin typeface="+mn-lt"/>
              </a:rPr>
              <a:t>Government leadership is paramount, but t</a:t>
            </a:r>
            <a:r>
              <a:rPr lang="en-US" sz="1200" dirty="0">
                <a:latin typeface="+mn-lt"/>
              </a:rPr>
              <a:t>here are situations in which government is not able or willing to coordinate a response. </a:t>
            </a:r>
            <a:r>
              <a:rPr lang="en-US" sz="1200" b="0" i="0" u="none" strike="noStrike" baseline="0" dirty="0">
                <a:latin typeface="+mn-lt"/>
              </a:rPr>
              <a:t>In those cases, and in support of the government, UNICEF and UNHCR, in accordance with their specific mandates, will take on the leadership role and invite experienced organizations to co-coordinate the child protection.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mn-lt"/>
              </a:rPr>
              <a:t>National and local actors also have a critical role to play into coordination, to </a:t>
            </a:r>
            <a:r>
              <a:rPr lang="en-US" dirty="0">
                <a:effectLst/>
                <a:latin typeface="Arial" panose="020B0604020202020204" pitchFamily="34" charset="0"/>
              </a:rPr>
              <a:t>link with, build on, or support existing coordination and response mechanisms, and strengthen national and local ownership and capacities.</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1 states : </a:t>
            </a:r>
            <a:r>
              <a:rPr lang="en-US" dirty="0"/>
              <a:t>“Authorities, humanitarian agencies, civil society </a:t>
            </a:r>
            <a:r>
              <a:rPr lang="en-US" dirty="0" err="1"/>
              <a:t>organisations</a:t>
            </a:r>
            <a:r>
              <a:rPr lang="en-US" dirty="0"/>
              <a:t> and affected populations coordinate actions to protect all affected children in a timely, efficient manner.”</a:t>
            </a:r>
            <a:endParaRPr lang="fr-FR" dirty="0"/>
          </a:p>
          <a:p>
            <a:pPr marL="0" marR="0" lvl="0" indent="0" algn="l" rtl="0">
              <a:lnSpc>
                <a:spcPct val="100000"/>
              </a:lnSpc>
              <a:spcBef>
                <a:spcPts val="0"/>
              </a:spcBef>
              <a:spcAft>
                <a:spcPts val="0"/>
              </a:spcAft>
              <a:buClr>
                <a:schemeClr val="dk1"/>
              </a:buClr>
              <a:buSzPts val="1200"/>
              <a:buFont typeface="Calibri"/>
              <a:buNone/>
            </a:pPr>
            <a:endParaRPr lang="en-US" sz="1200" b="0" i="0" u="none" strike="noStrike" baseline="0" dirty="0">
              <a:latin typeface="+mn-lt"/>
            </a:endParaRPr>
          </a:p>
          <a:p>
            <a:pPr marL="0" marR="0" lvl="0" indent="0" algn="l" rtl="0">
              <a:lnSpc>
                <a:spcPct val="100000"/>
              </a:lnSpc>
              <a:spcBef>
                <a:spcPts val="0"/>
              </a:spcBef>
              <a:spcAft>
                <a:spcPts val="0"/>
              </a:spcAft>
              <a:buClr>
                <a:schemeClr val="dk1"/>
              </a:buClr>
              <a:buSzPts val="1200"/>
              <a:buFont typeface="Calibri"/>
              <a:buNone/>
            </a:pPr>
            <a:r>
              <a:rPr lang="en-US" dirty="0"/>
              <a:t>Effective coordination serves many roles in humanitarian action. These are </a:t>
            </a:r>
            <a:r>
              <a:rPr lang="en-US" dirty="0" err="1"/>
              <a:t>summarised</a:t>
            </a:r>
            <a:r>
              <a:rPr lang="en-US" dirty="0"/>
              <a:t> in the diagram on the right.</a:t>
            </a:r>
            <a:endParaRPr lang="en-US" sz="1200" b="0" i="0" u="none" strike="noStrike" baseline="0" dirty="0">
              <a:latin typeface="+mn-lt"/>
            </a:endParaRPr>
          </a:p>
          <a:p>
            <a:pPr marL="0" lvl="0" indent="0" algn="l" rtl="0">
              <a:spcBef>
                <a:spcPts val="0"/>
              </a:spcBef>
              <a:spcAft>
                <a:spcPts val="0"/>
              </a:spcAft>
              <a:buNone/>
            </a:pPr>
            <a:endParaRPr b="1"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It exists different coordination structures in different contexts (</a:t>
            </a:r>
            <a:r>
              <a:rPr lang="en-US" b="1" dirty="0">
                <a:latin typeface="Arial"/>
                <a:ea typeface="Arial"/>
                <a:cs typeface="Arial"/>
                <a:sym typeface="Arial"/>
              </a:rPr>
              <a:t>refugees</a:t>
            </a:r>
            <a:r>
              <a:rPr lang="en-US" dirty="0">
                <a:latin typeface="Arial"/>
                <a:ea typeface="Arial"/>
                <a:cs typeface="Arial"/>
                <a:sym typeface="Arial"/>
              </a:rPr>
              <a:t> and IDP or mixed situations) </a:t>
            </a:r>
          </a:p>
          <a:p>
            <a:pPr marL="0" lvl="0" indent="0" algn="l" rtl="0">
              <a:spcBef>
                <a:spcPts val="0"/>
              </a:spcBef>
              <a:spcAft>
                <a:spcPts val="0"/>
              </a:spcAft>
              <a:buNone/>
            </a:pP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displacement icon</a:t>
            </a:r>
            <a:r>
              <a:rPr lang="en-US" i="1" dirty="0"/>
              <a:t>]</a:t>
            </a:r>
          </a:p>
          <a:p>
            <a:endParaRPr lang="en-GB" dirty="0"/>
          </a:p>
          <a:p>
            <a:r>
              <a:rPr lang="en-GB" u="none" dirty="0"/>
              <a:t>The coordination structure is defined based on the following scenarios:</a:t>
            </a: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en-US" sz="1200" b="0" i="0" u="none" strike="noStrike" baseline="0" dirty="0">
                <a:solidFill>
                  <a:srgbClr val="B366B3"/>
                </a:solidFill>
                <a:latin typeface="HelveticaNeue-BoldCond-Identity-H"/>
              </a:rPr>
              <a:t>Situations under leadership of a Humanitarian Coordinator and early warning contexts (internally displaced persons settings:  Child Protection is coordinated by the Child Protection Area of Responsibility, within the Global Protection Cluster. </a:t>
            </a:r>
            <a:r>
              <a:rPr lang="en-GB" sz="1200" b="0" i="0" u="none" strike="noStrike" baseline="0" dirty="0">
                <a:latin typeface="HelveticaNeue-Light-Identity-H"/>
              </a:rPr>
              <a:t>As the </a:t>
            </a:r>
            <a:r>
              <a:rPr lang="en-US" sz="1200" b="0" i="0" u="none" strike="noStrike" baseline="0" dirty="0">
                <a:latin typeface="HelveticaNeue-Light-Identity-H"/>
              </a:rPr>
              <a:t>designated global lead agency for child protection coordination, UNICEF is responsible at country level for supporting existing humanitarian coordination, setting-up and staffing a new coordination group or working with another </a:t>
            </a:r>
            <a:r>
              <a:rPr lang="en-GB" sz="1200" b="0" i="0" u="none" strike="noStrike" baseline="0" dirty="0">
                <a:latin typeface="HelveticaNeue-Light-Identity-H"/>
              </a:rPr>
              <a:t>organisation to do so.</a:t>
            </a: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en-US" sz="1200" b="0" i="0" u="none" strike="noStrike" baseline="0" dirty="0">
                <a:solidFill>
                  <a:srgbClr val="B366B3"/>
                </a:solidFill>
                <a:latin typeface="HelveticaNeue-BoldCond-Identity-H"/>
              </a:rPr>
              <a:t>Situations of asylum seekers, refugees, stateless persons and refugee returnees: </a:t>
            </a:r>
            <a:r>
              <a:rPr lang="en-US" sz="1200" b="0" i="0" u="none" strike="noStrike" baseline="0" dirty="0">
                <a:latin typeface="HelveticaNeue-Light-Identity-H"/>
              </a:rPr>
              <a:t>UNHCR is responsible for supporting governments to seek solutions and provide international </a:t>
            </a:r>
            <a:r>
              <a:rPr lang="en-GB" sz="1200" b="0" i="0" u="none" strike="noStrike" baseline="0" dirty="0">
                <a:latin typeface="HelveticaNeue-Light-Identity-H"/>
              </a:rPr>
              <a:t>protection and assistance for asylum-seekers and refugees and coordinate the refugee operations, including child protection. </a:t>
            </a:r>
            <a:r>
              <a:rPr lang="en-US" sz="1200" b="0" i="0" u="none" strike="noStrike" cap="none" baseline="0" dirty="0">
                <a:solidFill>
                  <a:schemeClr val="dk1"/>
                </a:solidFill>
                <a:latin typeface="HelveticaNeue-Light-Identity-H"/>
                <a:cs typeface="Calibri"/>
                <a:sym typeface="Calibri"/>
              </a:rPr>
              <a:t>UNHCR establishes the Refugee Protection Working Group and leads with the host government, where feasible. In consultation with partners, UNHCR establish child protection coordination mechanism based on coordination needs, as it varies from sub-working group on child protection to standing agenda item on the Refugee Protection Working Group. </a:t>
            </a: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en-US" sz="1200" b="0" i="0" u="none" strike="noStrike" cap="none" baseline="0" dirty="0">
                <a:solidFill>
                  <a:schemeClr val="dk1"/>
                </a:solidFill>
                <a:latin typeface="HelveticaNeue-Light-Identity-H"/>
                <a:cs typeface="Calibri"/>
                <a:sym typeface="Calibri"/>
              </a:rPr>
              <a:t>Mixed situations (where affected population includes both refugee and IDPs): </a:t>
            </a:r>
            <a:r>
              <a:rPr lang="en-US" sz="1200" b="0" i="0" u="none" strike="noStrike" baseline="0" dirty="0">
                <a:latin typeface="HelveticaNeue-Light-Identity-H"/>
              </a:rPr>
              <a:t>Where refugees and internally displaced persons reside in the same geographical location, the High Commissioner for Refugees and the Emergency Relief Coordinator jointly decide whether to use refugee sectors or the Cluster Approach</a:t>
            </a: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en-US" sz="1200" b="0" i="0" u="none" strike="noStrike" cap="none" baseline="0" dirty="0">
                <a:solidFill>
                  <a:srgbClr val="B366B3"/>
                </a:solidFill>
                <a:latin typeface="HelveticaNeue-BoldCond-Identity-H"/>
                <a:cs typeface="Calibri"/>
                <a:sym typeface="Calibri"/>
              </a:rPr>
              <a:t>Humanitarian response to infectious disease outbreaks In a humanitarian response to an infectious disease outbreak, it may be that neither the cluster approach nor the refugee coordination model is used. It may therefore be necessary to engage with multiple other coordination groups or systems to seek ways to incorporate child protection response actions.</a:t>
            </a:r>
          </a:p>
          <a:p>
            <a:endParaRPr lang="en-US" dirty="0">
              <a:effectLst/>
              <a:latin typeface="Arial" panose="020B0604020202020204" pitchFamily="34" charset="0"/>
            </a:endParaRPr>
          </a:p>
          <a:p>
            <a:r>
              <a:rPr lang="en-US" dirty="0"/>
              <a:t>In all scenarios, linking with and strengthening existing national systems and coordination mechanisms rather than creating new ones is fundamental.</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17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t>
            </a:r>
            <a:r>
              <a:rPr lang="en-US" i="1" dirty="0"/>
              <a:t>about a specific guidance/ tools/ activity undertaken by the </a:t>
            </a:r>
            <a:r>
              <a:rPr lang="en-US" i="1" dirty="0" err="1"/>
              <a:t>cooordination</a:t>
            </a:r>
            <a:r>
              <a:rPr lang="en-US" i="1" dirty="0"/>
              <a:t> group</a:t>
            </a:r>
          </a:p>
          <a:p>
            <a:pPr marL="285750" indent="-285750">
              <a:buFont typeface="Arial" panose="020B0604020202020204" pitchFamily="34" charset="0"/>
              <a:buChar char="•"/>
            </a:pPr>
            <a:r>
              <a:rPr lang="en-GB" i="1" dirty="0"/>
              <a:t>Add practical lessons learnt, key actions, message or numbers, that will attract interest of your audience (numbers of children reached; of partners involved; of beneficiaries trained etc?)</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a larger </a:t>
            </a:r>
            <a:r>
              <a:rPr lang="en-US" i="1" dirty="0"/>
              <a:t>facilitation span (and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is very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1"/>
        <p:cNvGrpSpPr/>
        <p:nvPr/>
      </p:nvGrpSpPr>
      <p:grpSpPr>
        <a:xfrm>
          <a:off x="0" y="0"/>
          <a:ext cx="0" cy="0"/>
          <a:chOff x="0" y="0"/>
          <a:chExt cx="0" cy="0"/>
        </a:xfrm>
      </p:grpSpPr>
      <p:sp>
        <p:nvSpPr>
          <p:cNvPr id="142" name="Google Shape;142;p48"/>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3" name="Google Shape;143;p48"/>
          <p:cNvGrpSpPr/>
          <p:nvPr/>
        </p:nvGrpSpPr>
        <p:grpSpPr>
          <a:xfrm>
            <a:off x="-208788" y="0"/>
            <a:ext cx="12609576" cy="2174490"/>
            <a:chOff x="0" y="5043119"/>
            <a:chExt cx="12192000" cy="1814883"/>
          </a:xfrm>
        </p:grpSpPr>
        <p:pic>
          <p:nvPicPr>
            <p:cNvPr id="144" name="Google Shape;144;p4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5" name="Google Shape;145;p4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6" name="Google Shape;146;p4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7" name="Google Shape;147;p4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4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4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4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4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4"/>
        <p:cNvGrpSpPr/>
        <p:nvPr/>
      </p:nvGrpSpPr>
      <p:grpSpPr>
        <a:xfrm>
          <a:off x="0" y="0"/>
          <a:ext cx="0" cy="0"/>
          <a:chOff x="0" y="0"/>
          <a:chExt cx="0" cy="0"/>
        </a:xfrm>
      </p:grpSpPr>
      <p:sp>
        <p:nvSpPr>
          <p:cNvPr id="155" name="Google Shape;155;p49"/>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6" name="Google Shape;156;p49"/>
          <p:cNvGrpSpPr/>
          <p:nvPr/>
        </p:nvGrpSpPr>
        <p:grpSpPr>
          <a:xfrm>
            <a:off x="-208788" y="0"/>
            <a:ext cx="12609576" cy="2174490"/>
            <a:chOff x="0" y="5043119"/>
            <a:chExt cx="12192000" cy="1814883"/>
          </a:xfrm>
        </p:grpSpPr>
        <p:pic>
          <p:nvPicPr>
            <p:cNvPr id="157" name="Google Shape;157;p4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8" name="Google Shape;158;p4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9" name="Google Shape;159;p4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0" name="Google Shape;160;p4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4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4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4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4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4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7"/>
        <p:cNvGrpSpPr/>
        <p:nvPr/>
      </p:nvGrpSpPr>
      <p:grpSpPr>
        <a:xfrm>
          <a:off x="0" y="0"/>
          <a:ext cx="0" cy="0"/>
          <a:chOff x="0" y="0"/>
          <a:chExt cx="0" cy="0"/>
        </a:xfrm>
      </p:grpSpPr>
      <p:sp>
        <p:nvSpPr>
          <p:cNvPr id="168" name="Google Shape;168;p50"/>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9" name="Google Shape;169;p50"/>
          <p:cNvGrpSpPr/>
          <p:nvPr/>
        </p:nvGrpSpPr>
        <p:grpSpPr>
          <a:xfrm>
            <a:off x="-208788" y="0"/>
            <a:ext cx="12609576" cy="2174490"/>
            <a:chOff x="0" y="5043119"/>
            <a:chExt cx="12192000" cy="1814883"/>
          </a:xfrm>
        </p:grpSpPr>
        <p:pic>
          <p:nvPicPr>
            <p:cNvPr id="170" name="Google Shape;170;p5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1" name="Google Shape;171;p50"/>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2" name="Google Shape;172;p5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3" name="Google Shape;173;p5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5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76012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202599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3" r:id="rId23"/>
    <p:sldLayoutId id="214748368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30.jpeg"/><Relationship Id="rId4" Type="http://schemas.openxmlformats.org/officeDocument/2006/relationships/image" Target="../media/image29.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3933552" y="1282099"/>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 to Standard 1</a:t>
            </a:r>
            <a:endParaRPr dirty="0"/>
          </a:p>
        </p:txBody>
      </p:sp>
      <p:sp>
        <p:nvSpPr>
          <p:cNvPr id="3" name="Espace réservé du contenu 2">
            <a:extLst>
              <a:ext uri="{FF2B5EF4-FFF2-40B4-BE49-F238E27FC236}">
                <a16:creationId xmlns:a16="http://schemas.microsoft.com/office/drawing/2014/main" id="{FECB170E-5E91-4829-A799-A8F8405480B9}"/>
              </a:ext>
            </a:extLst>
          </p:cNvPr>
          <p:cNvSpPr>
            <a:spLocks noGrp="1"/>
          </p:cNvSpPr>
          <p:nvPr>
            <p:ph sz="half" idx="1"/>
          </p:nvPr>
        </p:nvSpPr>
        <p:spPr>
          <a:xfrm>
            <a:off x="1472913" y="1870222"/>
            <a:ext cx="8823885" cy="4351338"/>
          </a:xfrm>
        </p:spPr>
        <p:txBody>
          <a:bodyPr>
            <a:normAutofit/>
          </a:bodyPr>
          <a:lstStyle/>
          <a:p>
            <a:pPr marL="342900" indent="-342900">
              <a:spcBef>
                <a:spcPts val="0"/>
              </a:spcBef>
              <a:buClr>
                <a:schemeClr val="accent3"/>
              </a:buClr>
            </a:pPr>
            <a:r>
              <a:rPr lang="en-US" dirty="0">
                <a:solidFill>
                  <a:schemeClr val="bg2"/>
                </a:solidFill>
                <a:latin typeface="Helvetica Neue" panose="020B0604020202020204" charset="0"/>
              </a:rPr>
              <a:t>Part of Pillar 1 related to quality response</a:t>
            </a:r>
          </a:p>
          <a:p>
            <a:pPr marL="342900" indent="-342900">
              <a:spcBef>
                <a:spcPts val="0"/>
              </a:spcBef>
              <a:buClr>
                <a:schemeClr val="accent3"/>
              </a:buClr>
            </a:pPr>
            <a:r>
              <a:rPr lang="en-US" dirty="0">
                <a:solidFill>
                  <a:schemeClr val="bg2"/>
                </a:solidFill>
                <a:latin typeface="Helvetica Neue" panose="020B0604020202020204" charset="0"/>
              </a:rPr>
              <a:t>To be used w/ Standards </a:t>
            </a:r>
            <a:r>
              <a:rPr lang="en-US" dirty="0"/>
              <a:t>(7–28) </a:t>
            </a:r>
            <a:r>
              <a:rPr lang="en-US" dirty="0">
                <a:solidFill>
                  <a:schemeClr val="bg2"/>
                </a:solidFill>
                <a:latin typeface="Helvetica Neue" panose="020B0604020202020204" charset="0"/>
              </a:rPr>
              <a:t>&amp; </a:t>
            </a:r>
            <a:r>
              <a:rPr lang="fr-FR" dirty="0">
                <a:solidFill>
                  <a:schemeClr val="bg2"/>
                </a:solidFill>
                <a:latin typeface="Helvetica Neue" panose="020B0604020202020204" charset="0"/>
              </a:rPr>
              <a:t>the </a:t>
            </a:r>
            <a:r>
              <a:rPr lang="fr-FR" i="1" dirty="0">
                <a:solidFill>
                  <a:schemeClr val="bg2"/>
                </a:solidFill>
                <a:latin typeface="Helvetica Neue" panose="020B0604020202020204" charset="0"/>
              </a:rPr>
              <a:t>CPMS</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principles</a:t>
            </a:r>
            <a:endParaRPr lang="fr-FR">
              <a:solidFill>
                <a:schemeClr val="bg2"/>
              </a:solidFill>
              <a:latin typeface="Helvetica Neue" panose="020B0604020202020204" charset="0"/>
            </a:endParaRPr>
          </a:p>
          <a:p>
            <a:pPr marL="342900" indent="-342900">
              <a:spcBef>
                <a:spcPts val="0"/>
              </a:spcBef>
              <a:buClr>
                <a:schemeClr val="accent3"/>
              </a:buClr>
            </a:pPr>
            <a:endParaRPr lang="fr-FR" dirty="0">
              <a:solidFill>
                <a:schemeClr val="bg2"/>
              </a:solidFill>
            </a:endParaRPr>
          </a:p>
          <a:p>
            <a:pPr marL="342900" indent="-342900">
              <a:spcBef>
                <a:spcPts val="0"/>
              </a:spcBef>
              <a:buClr>
                <a:schemeClr val="accent3"/>
              </a:buClr>
            </a:pPr>
            <a:r>
              <a:rPr lang="fr-FR" dirty="0" err="1">
                <a:solidFill>
                  <a:schemeClr val="bg2"/>
                </a:solidFill>
              </a:rPr>
              <a:t>Commitment</a:t>
            </a:r>
            <a:r>
              <a:rPr lang="fr-FR" dirty="0">
                <a:solidFill>
                  <a:schemeClr val="bg2"/>
                </a:solidFill>
              </a:rPr>
              <a:t> 6 of the CHS</a:t>
            </a:r>
            <a:endParaRPr lang="en-US" dirty="0">
              <a:solidFill>
                <a:schemeClr val="bg2"/>
              </a:solidFill>
            </a:endParaRPr>
          </a:p>
          <a:p>
            <a:pPr marL="342900" indent="-342900">
              <a:spcBef>
                <a:spcPts val="0"/>
              </a:spcBef>
              <a:buClr>
                <a:schemeClr val="accent3"/>
              </a:buClr>
            </a:pPr>
            <a:endParaRPr lang="en-US" dirty="0">
              <a:solidFill>
                <a:schemeClr val="bg2"/>
              </a:solidFill>
            </a:endParaRPr>
          </a:p>
          <a:p>
            <a:pPr marL="342900" indent="-342900">
              <a:spcBef>
                <a:spcPts val="0"/>
              </a:spcBef>
              <a:buClr>
                <a:schemeClr val="accent3"/>
              </a:buClr>
            </a:pPr>
            <a:r>
              <a:rPr lang="en-US" dirty="0">
                <a:solidFill>
                  <a:schemeClr val="bg2"/>
                </a:solidFill>
              </a:rPr>
              <a:t>Shared responsibility</a:t>
            </a:r>
          </a:p>
          <a:p>
            <a:pPr marL="342900" indent="-342900">
              <a:spcBef>
                <a:spcPts val="0"/>
              </a:spcBef>
              <a:buClr>
                <a:schemeClr val="accent3"/>
              </a:buClr>
            </a:pPr>
            <a:r>
              <a:rPr lang="en-US" dirty="0">
                <a:solidFill>
                  <a:schemeClr val="bg2"/>
                </a:solidFill>
              </a:rPr>
              <a:t>Effectiveness and efficiency of humanitarian responses</a:t>
            </a:r>
          </a:p>
          <a:p>
            <a:pPr marL="342900" indent="-342900">
              <a:spcBef>
                <a:spcPts val="0"/>
              </a:spcBef>
              <a:buClr>
                <a:schemeClr val="accent3"/>
              </a:buClr>
            </a:pPr>
            <a:r>
              <a:rPr lang="en-US" dirty="0">
                <a:solidFill>
                  <a:schemeClr val="bg2"/>
                </a:solidFill>
              </a:rPr>
              <a:t>Do no harm</a:t>
            </a:r>
          </a:p>
        </p:txBody>
      </p:sp>
      <p:pic>
        <p:nvPicPr>
          <p:cNvPr id="8" name="Image 7">
            <a:extLst>
              <a:ext uri="{FF2B5EF4-FFF2-40B4-BE49-F238E27FC236}">
                <a16:creationId xmlns:a16="http://schemas.microsoft.com/office/drawing/2014/main" id="{160BA124-F6CE-4B29-B994-89839B16EBF4}"/>
              </a:ext>
            </a:extLst>
          </p:cNvPr>
          <p:cNvPicPr>
            <a:picLocks noChangeAspect="1"/>
          </p:cNvPicPr>
          <p:nvPr/>
        </p:nvPicPr>
        <p:blipFill>
          <a:blip r:embed="rId3"/>
          <a:stretch>
            <a:fillRect/>
          </a:stretch>
        </p:blipFill>
        <p:spPr>
          <a:xfrm>
            <a:off x="6159761" y="3054713"/>
            <a:ext cx="729380" cy="748573"/>
          </a:xfrm>
          <a:prstGeom prst="rect">
            <a:avLst/>
          </a:prstGeom>
        </p:spPr>
      </p:pic>
      <p:sp>
        <p:nvSpPr>
          <p:cNvPr id="11" name="ZoneTexte 10">
            <a:extLst>
              <a:ext uri="{FF2B5EF4-FFF2-40B4-BE49-F238E27FC236}">
                <a16:creationId xmlns:a16="http://schemas.microsoft.com/office/drawing/2014/main" id="{B6CC2423-9312-4A58-81EF-5A7DC91FF32F}"/>
              </a:ext>
            </a:extLst>
          </p:cNvPr>
          <p:cNvSpPr txBox="1"/>
          <p:nvPr/>
        </p:nvSpPr>
        <p:spPr>
          <a:xfrm>
            <a:off x="8005292" y="5744507"/>
            <a:ext cx="3259300" cy="954107"/>
          </a:xfrm>
          <a:prstGeom prst="rect">
            <a:avLst/>
          </a:prstGeom>
          <a:noFill/>
        </p:spPr>
        <p:txBody>
          <a:bodyPr wrap="square">
            <a:spAutoFit/>
          </a:bodyPr>
          <a:lstStyle/>
          <a:p>
            <a:r>
              <a:rPr lang="en-US" sz="2800" dirty="0">
                <a:latin typeface="Ink Free" panose="03080402000500000000" pitchFamily="66" charset="0"/>
                <a:ea typeface="Arial"/>
                <a:cs typeface="Arial"/>
                <a:sym typeface="Arial"/>
              </a:rPr>
              <a:t>Who is concerned by coordination? </a:t>
            </a:r>
          </a:p>
        </p:txBody>
      </p:sp>
      <p:grpSp>
        <p:nvGrpSpPr>
          <p:cNvPr id="20" name="Groupe 19">
            <a:extLst>
              <a:ext uri="{FF2B5EF4-FFF2-40B4-BE49-F238E27FC236}">
                <a16:creationId xmlns:a16="http://schemas.microsoft.com/office/drawing/2014/main" id="{EC31F832-2C0C-446B-8658-F3F4BC3FB9B1}"/>
              </a:ext>
            </a:extLst>
          </p:cNvPr>
          <p:cNvGrpSpPr/>
          <p:nvPr/>
        </p:nvGrpSpPr>
        <p:grpSpPr>
          <a:xfrm rot="1415781">
            <a:off x="11062009" y="5170001"/>
            <a:ext cx="979340" cy="1040548"/>
            <a:chOff x="10883591" y="5571442"/>
            <a:chExt cx="979340" cy="1040548"/>
          </a:xfrm>
        </p:grpSpPr>
        <p:pic>
          <p:nvPicPr>
            <p:cNvPr id="18" name="Image 17">
              <a:extLst>
                <a:ext uri="{FF2B5EF4-FFF2-40B4-BE49-F238E27FC236}">
                  <a16:creationId xmlns:a16="http://schemas.microsoft.com/office/drawing/2014/main" id="{E2015640-A8E5-49BE-B4E4-60C22FD5F0FD}"/>
                </a:ext>
              </a:extLst>
            </p:cNvPr>
            <p:cNvPicPr>
              <a:picLocks noChangeAspect="1"/>
            </p:cNvPicPr>
            <p:nvPr/>
          </p:nvPicPr>
          <p:blipFill>
            <a:blip r:embed="rId4"/>
            <a:stretch>
              <a:fillRect/>
            </a:stretch>
          </p:blipFill>
          <p:spPr>
            <a:xfrm>
              <a:off x="10883591" y="5571442"/>
              <a:ext cx="979340" cy="1040548"/>
            </a:xfrm>
            <a:prstGeom prst="rect">
              <a:avLst/>
            </a:prstGeom>
          </p:spPr>
        </p:pic>
        <p:pic>
          <p:nvPicPr>
            <p:cNvPr id="13" name="Graphique 12" descr="Point d’interrogation">
              <a:extLst>
                <a:ext uri="{FF2B5EF4-FFF2-40B4-BE49-F238E27FC236}">
                  <a16:creationId xmlns:a16="http://schemas.microsoft.com/office/drawing/2014/main" id="{9816AEA9-CB5D-46C9-94A4-3BB455CF2A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5748" y="5727562"/>
              <a:ext cx="735026" cy="735026"/>
            </a:xfrm>
            <a:prstGeom prst="rect">
              <a:avLst/>
            </a:prstGeom>
          </p:spPr>
        </p:pic>
      </p:grpSp>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362379" y="1516188"/>
            <a:ext cx="5181600" cy="2662868"/>
          </a:xfrm>
        </p:spPr>
        <p:txBody>
          <a:bodyPr/>
          <a:lstStyle/>
          <a:p>
            <a:pPr marL="50800" indent="0" algn="ctr">
              <a:buNone/>
            </a:pPr>
            <a:r>
              <a:rPr lang="en-US" dirty="0"/>
              <a:t>“Authorities, humanitarian agencies, civil society </a:t>
            </a:r>
            <a:r>
              <a:rPr lang="en-US" dirty="0" err="1"/>
              <a:t>organisations</a:t>
            </a:r>
            <a:r>
              <a:rPr lang="en-US" dirty="0"/>
              <a:t> and affected populations coordinate actions to protect all affected children in a timely, efficient manner.”</a:t>
            </a:r>
            <a:endParaRPr lang="fr-FR" dirty="0"/>
          </a:p>
        </p:txBody>
      </p:sp>
      <p:pic>
        <p:nvPicPr>
          <p:cNvPr id="14" name="Image 13">
            <a:extLst>
              <a:ext uri="{FF2B5EF4-FFF2-40B4-BE49-F238E27FC236}">
                <a16:creationId xmlns:a16="http://schemas.microsoft.com/office/drawing/2014/main" id="{A24A09A6-E76F-42C8-8DCA-90F033A08144}"/>
              </a:ext>
            </a:extLst>
          </p:cNvPr>
          <p:cNvPicPr>
            <a:picLocks noChangeAspect="1"/>
          </p:cNvPicPr>
          <p:nvPr/>
        </p:nvPicPr>
        <p:blipFill>
          <a:blip r:embed="rId3"/>
          <a:stretch>
            <a:fillRect/>
          </a:stretch>
        </p:blipFill>
        <p:spPr>
          <a:xfrm>
            <a:off x="5890471" y="2144756"/>
            <a:ext cx="5723846" cy="4373647"/>
          </a:xfrm>
          <a:prstGeom prst="rect">
            <a:avLst/>
          </a:prstGeom>
        </p:spPr>
      </p:pic>
      <p:pic>
        <p:nvPicPr>
          <p:cNvPr id="17" name="Image 16">
            <a:extLst>
              <a:ext uri="{FF2B5EF4-FFF2-40B4-BE49-F238E27FC236}">
                <a16:creationId xmlns:a16="http://schemas.microsoft.com/office/drawing/2014/main" id="{99E128B0-ED16-4B27-B612-BE52707F1DC9}"/>
              </a:ext>
            </a:extLst>
          </p:cNvPr>
          <p:cNvPicPr>
            <a:picLocks noChangeAspect="1"/>
          </p:cNvPicPr>
          <p:nvPr/>
        </p:nvPicPr>
        <p:blipFill>
          <a:blip r:embed="rId4"/>
          <a:stretch>
            <a:fillRect/>
          </a:stretch>
        </p:blipFill>
        <p:spPr>
          <a:xfrm>
            <a:off x="1427041" y="554390"/>
            <a:ext cx="3172569" cy="861282"/>
          </a:xfrm>
          <a:prstGeom prst="rect">
            <a:avLst/>
          </a:prstGeom>
        </p:spPr>
      </p:pic>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5">
            <a:alphaModFix/>
          </a:blip>
          <a:srcRect/>
          <a:stretch/>
        </p:blipFill>
        <p:spPr>
          <a:xfrm>
            <a:off x="2264000" y="4467766"/>
            <a:ext cx="1498650" cy="17480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9C28ABAF-F769-411A-B802-4FEC07C43C19}"/>
              </a:ext>
            </a:extLst>
          </p:cNvPr>
          <p:cNvSpPr>
            <a:spLocks noGrp="1"/>
          </p:cNvSpPr>
          <p:nvPr>
            <p:ph type="title"/>
          </p:nvPr>
        </p:nvSpPr>
        <p:spPr/>
        <p:txBody>
          <a:bodyPr/>
          <a:lstStyle/>
          <a:p>
            <a:r>
              <a:rPr lang="fr-FR" dirty="0"/>
              <a:t>Coordination structures </a:t>
            </a:r>
          </a:p>
        </p:txBody>
      </p:sp>
      <p:pic>
        <p:nvPicPr>
          <p:cNvPr id="24" name="Image 23">
            <a:extLst>
              <a:ext uri="{FF2B5EF4-FFF2-40B4-BE49-F238E27FC236}">
                <a16:creationId xmlns:a16="http://schemas.microsoft.com/office/drawing/2014/main" id="{48ADA93D-FA07-42B9-B3B4-ED5366452EFF}"/>
              </a:ext>
            </a:extLst>
          </p:cNvPr>
          <p:cNvPicPr>
            <a:picLocks noChangeAspect="1"/>
          </p:cNvPicPr>
          <p:nvPr/>
        </p:nvPicPr>
        <p:blipFill>
          <a:blip r:embed="rId3"/>
          <a:stretch>
            <a:fillRect/>
          </a:stretch>
        </p:blipFill>
        <p:spPr>
          <a:xfrm>
            <a:off x="365819" y="5608263"/>
            <a:ext cx="3854648" cy="850944"/>
          </a:xfrm>
          <a:prstGeom prst="rect">
            <a:avLst/>
          </a:prstGeom>
        </p:spPr>
      </p:pic>
      <p:pic>
        <p:nvPicPr>
          <p:cNvPr id="33" name="Image 32">
            <a:extLst>
              <a:ext uri="{FF2B5EF4-FFF2-40B4-BE49-F238E27FC236}">
                <a16:creationId xmlns:a16="http://schemas.microsoft.com/office/drawing/2014/main" id="{FDF5FA5D-B7EF-47ED-BBB5-5BA1B7D11158}"/>
              </a:ext>
            </a:extLst>
          </p:cNvPr>
          <p:cNvPicPr>
            <a:picLocks noChangeAspect="1"/>
          </p:cNvPicPr>
          <p:nvPr/>
        </p:nvPicPr>
        <p:blipFill>
          <a:blip r:embed="rId4"/>
          <a:stretch>
            <a:fillRect/>
          </a:stretch>
        </p:blipFill>
        <p:spPr>
          <a:xfrm>
            <a:off x="198249" y="1877798"/>
            <a:ext cx="3182150" cy="2682627"/>
          </a:xfrm>
          <a:prstGeom prst="rect">
            <a:avLst/>
          </a:prstGeom>
        </p:spPr>
      </p:pic>
      <p:cxnSp>
        <p:nvCxnSpPr>
          <p:cNvPr id="26" name="Connecteur : en angle 25">
            <a:extLst>
              <a:ext uri="{FF2B5EF4-FFF2-40B4-BE49-F238E27FC236}">
                <a16:creationId xmlns:a16="http://schemas.microsoft.com/office/drawing/2014/main" id="{F6549291-72D8-481A-9062-6E9EFF2F03FA}"/>
              </a:ext>
            </a:extLst>
          </p:cNvPr>
          <p:cNvCxnSpPr>
            <a:cxnSpLocks/>
          </p:cNvCxnSpPr>
          <p:nvPr/>
        </p:nvCxnSpPr>
        <p:spPr>
          <a:xfrm rot="16200000" flipH="1">
            <a:off x="1759821" y="3987685"/>
            <a:ext cx="2477228" cy="763929"/>
          </a:xfrm>
          <a:prstGeom prst="bentConnector3">
            <a:avLst>
              <a:gd name="adj1" fmla="val 939"/>
            </a:avLst>
          </a:prstGeom>
          <a:ln>
            <a:tailEnd type="triangle"/>
          </a:ln>
        </p:spPr>
        <p:style>
          <a:lnRef idx="3">
            <a:schemeClr val="accent1"/>
          </a:lnRef>
          <a:fillRef idx="0">
            <a:schemeClr val="accent1"/>
          </a:fillRef>
          <a:effectRef idx="2">
            <a:schemeClr val="accent1"/>
          </a:effectRef>
          <a:fontRef idx="minor">
            <a:schemeClr val="tx1"/>
          </a:fontRef>
        </p:style>
      </p:cxnSp>
      <p:pic>
        <p:nvPicPr>
          <p:cNvPr id="3" name="Image 2">
            <a:extLst>
              <a:ext uri="{FF2B5EF4-FFF2-40B4-BE49-F238E27FC236}">
                <a16:creationId xmlns:a16="http://schemas.microsoft.com/office/drawing/2014/main" id="{BB3E2732-8FEB-46E2-BD26-C9F75DC27988}"/>
              </a:ext>
            </a:extLst>
          </p:cNvPr>
          <p:cNvPicPr>
            <a:picLocks noChangeAspect="1"/>
          </p:cNvPicPr>
          <p:nvPr/>
        </p:nvPicPr>
        <p:blipFill>
          <a:blip r:embed="rId5"/>
          <a:stretch>
            <a:fillRect/>
          </a:stretch>
        </p:blipFill>
        <p:spPr>
          <a:xfrm>
            <a:off x="8336585" y="1826362"/>
            <a:ext cx="3485238" cy="2504775"/>
          </a:xfrm>
          <a:prstGeom prst="rect">
            <a:avLst/>
          </a:prstGeom>
        </p:spPr>
      </p:pic>
      <p:pic>
        <p:nvPicPr>
          <p:cNvPr id="7" name="Image 6">
            <a:extLst>
              <a:ext uri="{FF2B5EF4-FFF2-40B4-BE49-F238E27FC236}">
                <a16:creationId xmlns:a16="http://schemas.microsoft.com/office/drawing/2014/main" id="{32E31EFE-B6F3-401A-ABE5-65408C07DC3E}"/>
              </a:ext>
            </a:extLst>
          </p:cNvPr>
          <p:cNvPicPr>
            <a:picLocks noChangeAspect="1"/>
          </p:cNvPicPr>
          <p:nvPr/>
        </p:nvPicPr>
        <p:blipFill>
          <a:blip r:embed="rId6"/>
          <a:stretch>
            <a:fillRect/>
          </a:stretch>
        </p:blipFill>
        <p:spPr>
          <a:xfrm>
            <a:off x="4728499" y="3990496"/>
            <a:ext cx="3485238" cy="2468711"/>
          </a:xfrm>
          <a:prstGeom prst="rect">
            <a:avLst/>
          </a:prstGeom>
        </p:spPr>
      </p:pic>
      <p:pic>
        <p:nvPicPr>
          <p:cNvPr id="10" name="Image 9">
            <a:extLst>
              <a:ext uri="{FF2B5EF4-FFF2-40B4-BE49-F238E27FC236}">
                <a16:creationId xmlns:a16="http://schemas.microsoft.com/office/drawing/2014/main" id="{EB3CCBE4-81DA-4743-ACF6-3690C709DD60}"/>
              </a:ext>
            </a:extLst>
          </p:cNvPr>
          <p:cNvPicPr>
            <a:picLocks noChangeAspect="1"/>
          </p:cNvPicPr>
          <p:nvPr/>
        </p:nvPicPr>
        <p:blipFill>
          <a:blip r:embed="rId7"/>
          <a:stretch>
            <a:fillRect/>
          </a:stretch>
        </p:blipFill>
        <p:spPr>
          <a:xfrm>
            <a:off x="9561836" y="4466811"/>
            <a:ext cx="1272869" cy="1292757"/>
          </a:xfrm>
          <a:prstGeom prst="rect">
            <a:avLst/>
          </a:prstGeom>
        </p:spPr>
      </p:pic>
    </p:spTree>
    <p:extLst>
      <p:ext uri="{BB962C8B-B14F-4D97-AF65-F5344CB8AC3E}">
        <p14:creationId xmlns:p14="http://schemas.microsoft.com/office/powerpoint/2010/main" val="6753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600438"/>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a:t>
            </a:r>
            <a:r>
              <a:rPr lang="en-US" dirty="0"/>
              <a:t>guidance/ tools/ activity undertaken by the </a:t>
            </a:r>
            <a:r>
              <a:rPr lang="en-US" dirty="0" err="1"/>
              <a:t>cooordination</a:t>
            </a:r>
            <a:r>
              <a:rPr lang="en-US" dirty="0"/>
              <a:t> group</a:t>
            </a:r>
            <a:endParaRPr lang="en-GB" dirty="0"/>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a:t>
            </a:r>
            <a:r>
              <a:rPr lang="en-US" dirty="0"/>
              <a:t>guidance/ tools/ activity undertaken by the </a:t>
            </a:r>
            <a:r>
              <a:rPr lang="en-US" dirty="0" err="1"/>
              <a:t>cooordination</a:t>
            </a:r>
            <a:r>
              <a:rPr lang="en-US" dirty="0"/>
              <a:t> group</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t>
            </a:r>
            <a:r>
              <a:rPr lang="en-US" dirty="0"/>
              <a:t>about a specific guidance/ tools/ activity undertaken by the </a:t>
            </a:r>
            <a:r>
              <a:rPr lang="en-US" dirty="0" err="1"/>
              <a:t>cooordination</a:t>
            </a:r>
            <a:r>
              <a:rPr lang="en-US" dirty="0"/>
              <a:t> group</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2217</Words>
  <Application>Microsoft Office PowerPoint</Application>
  <PresentationFormat>Widescreen</PresentationFormat>
  <Paragraphs>159</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Helvetica Neue</vt:lpstr>
      <vt:lpstr>Ink Free</vt:lpstr>
      <vt:lpstr>Arial</vt:lpstr>
      <vt:lpstr>Arial</vt:lpstr>
      <vt:lpstr>Wingdings</vt:lpstr>
      <vt:lpstr>Calibri</vt:lpstr>
      <vt:lpstr>HelveticaNeue-BoldCond-Identity-H</vt:lpstr>
      <vt:lpstr>HelveticaNeue-Light-Identity-H</vt:lpstr>
      <vt:lpstr>Office Theme</vt:lpstr>
      <vt:lpstr>The Minimum Standards for Child Protection in Humanitarian Action  CPMS</vt:lpstr>
      <vt:lpstr>Aim of the Standards </vt:lpstr>
      <vt:lpstr>PowerPoint Presentation</vt:lpstr>
      <vt:lpstr>General intro to Standard 1</vt:lpstr>
      <vt:lpstr>PowerPoint Presentation</vt:lpstr>
      <vt:lpstr>Coordination structures </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59</cp:revision>
  <dcterms:created xsi:type="dcterms:W3CDTF">2017-12-20T18:51:03Z</dcterms:created>
  <dcterms:modified xsi:type="dcterms:W3CDTF">2022-05-24T02:25:57Z</dcterms:modified>
</cp:coreProperties>
</file>