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W4zGj1DVk9eqqoXnKlPBgh0r6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Facilitators:</a:t>
            </a:r>
            <a:endParaRPr/>
          </a:p>
          <a:p>
            <a:pPr marL="0" lvl="0" indent="0" algn="l" rtl="0">
              <a:lnSpc>
                <a:spcPct val="100000"/>
              </a:lnSpc>
              <a:spcBef>
                <a:spcPts val="0"/>
              </a:spcBef>
              <a:spcAft>
                <a:spcPts val="0"/>
              </a:spcAft>
              <a:buSzPts val="1400"/>
              <a:buNone/>
            </a:pPr>
            <a:r>
              <a:rPr lang="en-US" i="1"/>
              <a:t>This briefing is </a:t>
            </a:r>
            <a:r>
              <a:rPr lang="en-US" i="1" u="sng"/>
              <a:t>for any potential user </a:t>
            </a:r>
            <a:r>
              <a:rPr lang="en-US" i="1"/>
              <a:t>of the CPMS. It is geared primarily toward child protection staff, so consider broadening some questions or providing more detail, if colleagues from other sectors join you.</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It is assumed that the group is about 20 people and that everyone in the room knows each other (perhaps colleagues from your agency or the CP coordination group). if not, add 5 minutes for quick introductions.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latin typeface="Calibri"/>
                <a:ea typeface="Calibri"/>
                <a:cs typeface="Calibri"/>
                <a:sym typeface="Calibri"/>
              </a:rPr>
              <a:t>PREPARE: a flipchart with the </a:t>
            </a:r>
            <a:r>
              <a:rPr lang="en-US" b="1" i="1">
                <a:latin typeface="Calibri"/>
                <a:ea typeface="Calibri"/>
                <a:cs typeface="Calibri"/>
                <a:sym typeface="Calibri"/>
              </a:rPr>
              <a:t>objectives</a:t>
            </a:r>
            <a:r>
              <a:rPr lang="en-US" i="1">
                <a:latin typeface="Calibri"/>
                <a:ea typeface="Calibri"/>
                <a:cs typeface="Calibri"/>
                <a:sym typeface="Calibri"/>
              </a:rPr>
              <a:t> of the session</a:t>
            </a:r>
            <a:endParaRPr/>
          </a:p>
          <a:p>
            <a:pPr marL="0" lvl="0" indent="0" algn="l" rtl="0">
              <a:lnSpc>
                <a:spcPct val="100000"/>
              </a:lnSpc>
              <a:spcBef>
                <a:spcPts val="0"/>
              </a:spcBef>
              <a:spcAft>
                <a:spcPts val="0"/>
              </a:spcAft>
              <a:buSzPts val="1400"/>
              <a:buNone/>
            </a:pPr>
            <a:r>
              <a:rPr lang="en-US" b="0" i="0">
                <a:solidFill>
                  <a:srgbClr val="1B2733"/>
                </a:solidFill>
                <a:latin typeface="Calibri"/>
                <a:ea typeface="Calibri"/>
                <a:cs typeface="Calibri"/>
                <a:sym typeface="Calibri"/>
              </a:rPr>
              <a:t>By the end of the session, participants will be able to:</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Describe the content of Standard 19</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Explain &amp; Share its key messages</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Demonstrate how &amp; why to use the handbook</a:t>
            </a:r>
            <a:endParaRPr/>
          </a:p>
          <a:p>
            <a:pPr marL="171450" lvl="0" indent="-95250" algn="l" rtl="0">
              <a:lnSpc>
                <a:spcPct val="100000"/>
              </a:lnSpc>
              <a:spcBef>
                <a:spcPts val="0"/>
              </a:spcBef>
              <a:spcAft>
                <a:spcPts val="0"/>
              </a:spcAft>
              <a:buClr>
                <a:schemeClr val="dk1"/>
              </a:buClr>
              <a:buSzPts val="1200"/>
              <a:buFont typeface="Arial"/>
              <a:buNone/>
            </a:pPr>
            <a:endParaRPr i="1"/>
          </a:p>
          <a:p>
            <a:pPr marL="171450" marR="0" lvl="0" indent="-171450" algn="l" rtl="0">
              <a:lnSpc>
                <a:spcPct val="100000"/>
              </a:lnSpc>
              <a:spcBef>
                <a:spcPts val="0"/>
              </a:spcBef>
              <a:spcAft>
                <a:spcPts val="0"/>
              </a:spcAft>
              <a:buClr>
                <a:schemeClr val="dk1"/>
              </a:buClr>
              <a:buSzPts val="1200"/>
              <a:buFont typeface="Arial"/>
              <a:buChar char="•"/>
            </a:pPr>
            <a:r>
              <a:rPr lang="en-US"/>
              <a:t>NOTE: if you have already done a Session on Pillar(s), Principles or other Standard(s), skip slide 2 &amp; 7</a:t>
            </a:r>
            <a:endParaRPr/>
          </a:p>
          <a:p>
            <a:pPr marL="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r>
              <a:rPr lang="en-US" b="1"/>
              <a:t>TIP: Slides are animated </a:t>
            </a:r>
            <a:r>
              <a:rPr lang="en-US"/>
              <a:t>-&gt; for each click you’ll make, some few words, a title or an image will appear on the slide. </a:t>
            </a:r>
            <a:endParaRPr/>
          </a:p>
          <a:p>
            <a:pPr marL="457200" marR="0" lvl="0" indent="-228600" algn="l" rtl="0">
              <a:lnSpc>
                <a:spcPct val="100000"/>
              </a:lnSpc>
              <a:spcBef>
                <a:spcPts val="0"/>
              </a:spcBef>
              <a:spcAft>
                <a:spcPts val="0"/>
              </a:spcAft>
              <a:buSzPts val="1400"/>
              <a:buNone/>
            </a:pPr>
            <a:r>
              <a:rPr lang="en-US"/>
              <a:t>Read the corresponding notes from the facilitators notes, before showing the following content, so participants have time to process what you say, and read each point. </a:t>
            </a:r>
            <a:endParaRPr/>
          </a:p>
          <a:p>
            <a:pPr marL="0" lvl="0" indent="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Donors, local governments, colleagues in other sectors and our beneficiaries themselves want to know what we are doing and why. The CPMS is our benchmark. They are the key way to operationalise or make real children's rights in the practice of humanitarian response. </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r>
              <a:rPr lang="en-US"/>
              <a:t>They are a collaborative, inter-agency tool, that links with other initiatives, such as the Core Humanitarian Standard and the Humanitarian Inclusion Standards</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Contextualisation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youtube channel.</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BOX: The CPMS aim at improving the quality and accountability of our programing and increasing impact for children’s protection and well-being in humanitarian action (</a:t>
            </a:r>
            <a:r>
              <a:rPr lang="en-US" i="0" u="none" strike="noStrike"/>
              <a:t>internal displacement and refugee contexts)</a:t>
            </a:r>
            <a:r>
              <a:rPr lang="en-US"/>
              <a:t>, by establishing common principles, </a:t>
            </a:r>
            <a:r>
              <a:rPr lang="en-US" i="0" u="none" strike="noStrike"/>
              <a:t>evidence, prevention</a:t>
            </a:r>
            <a:r>
              <a:rPr lang="en-US"/>
              <a:t> and goals to achieve. They provide a synthesis of good practice and learning to date.</a:t>
            </a:r>
            <a:endParaRPr/>
          </a:p>
          <a:p>
            <a:pPr marL="0" lvl="0" indent="0" algn="l" rtl="0">
              <a:lnSpc>
                <a:spcPct val="100000"/>
              </a:lnSpc>
              <a:spcBef>
                <a:spcPts val="0"/>
              </a:spcBef>
              <a:spcAft>
                <a:spcPts val="0"/>
              </a:spcAft>
              <a:buSzPts val="1400"/>
              <a:buNone/>
            </a:pPr>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an overview of the CPMS structure: there are 28 Standards across 4 pillars and 10 CPHA principles threaded throughout. </a:t>
            </a:r>
            <a:endParaRPr/>
          </a:p>
          <a:p>
            <a:pPr marL="0" lvl="0" indent="0" algn="l" rtl="0">
              <a:lnSpc>
                <a:spcPct val="100000"/>
              </a:lnSpc>
              <a:spcBef>
                <a:spcPts val="0"/>
              </a:spcBef>
              <a:spcAft>
                <a:spcPts val="0"/>
              </a:spcAft>
              <a:buSzPts val="1400"/>
              <a:buNone/>
            </a:pPr>
            <a:r>
              <a:rPr lang="en-US"/>
              <a:t>You can find this overview on the back of the CPMS handbook or in the online handbook; it’s a practical way of locating quickly a specific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presentation focuses on Standard 19: Alternative care</a:t>
            </a:r>
            <a:endParaRPr/>
          </a:p>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This Standard is part of the third Pillar of Standards related to developing adequate strategies, approaches and interventions for preventing and responding to the child protection risks outlined in </a:t>
            </a:r>
            <a:r>
              <a:rPr lang="en-US" u="sng">
                <a:solidFill>
                  <a:schemeClr val="hlink"/>
                </a:solidFill>
                <a:hlinkClick r:id="rId3"/>
              </a:rPr>
              <a:t>Pillar 2</a:t>
            </a:r>
            <a:r>
              <a:rPr lang="en-US"/>
              <a:t>. It is structured around the socio-ecological model and also links with the INSPIRE package, where appropriate, and builds on their evidence-based strategies for preventing violence against children. Hence the ICON in the corner. The INSPIRE package has a similar goal: evidence-based strategies for preventing violence against children.  More info about INSPIRE strategies on: http://inspire-strategies.org/</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The aim of this Standard is to seek protective and suitable alternative care according to children’s rights, specific needs, wishes and best interests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Priority should always be given to family-based care, family unit and stable care arrangements – because t</a:t>
            </a:r>
            <a:r>
              <a:rPr lang="en-US"/>
              <a:t>he first and most protective factor in a child’s life is a safe and nurturing family. </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Local cultural norms, practices, laws and policies have to be taken into account. Local cultural norms and practices may also help you to identify children that may be more at risk of abandonment or maltreatment. Children with disabilities for example are over 10x more likely to be placed in residential care than those without a disability. (consider ethnic minorities, children born out of wedlock, LGBTQI children etc) We need to design our programmes to prevent abandonment and risks to children.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a:latin typeface="Arial"/>
                <a:ea typeface="Arial"/>
                <a:cs typeface="Arial"/>
                <a:sym typeface="Arial"/>
              </a:rPr>
              <a:t>Discussion Prompt: </a:t>
            </a:r>
            <a:r>
              <a:rPr lang="en-US" b="0">
                <a:latin typeface="Arial"/>
                <a:ea typeface="Arial"/>
                <a:cs typeface="Arial"/>
                <a:sym typeface="Arial"/>
              </a:rPr>
              <a:t>What are the local </a:t>
            </a:r>
            <a:r>
              <a:rPr lang="en-US">
                <a:latin typeface="Arial"/>
                <a:ea typeface="Arial"/>
                <a:cs typeface="Arial"/>
                <a:sym typeface="Arial"/>
              </a:rPr>
              <a:t>cultural norms and practices around children’s care, in your context? Do you know of any groups of children that may be more likely to be placed in alternative care? Why do you think this happens and what do you think could help prevent it?</a:t>
            </a:r>
            <a:endParaRPr b="0" i="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0" i="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a:t>This Standard has very strong links to Unaccompanied &amp; Separated Children, but also Case Management and the Standard on Strengthening Family &amp; Caregiving Environments.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Icons: Link </a:t>
            </a:r>
            <a:r>
              <a:rPr lang="en-US"/>
              <a:t>with Inspire strategies on Parent and caregiver support + Response and support services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latin typeface="Arial"/>
                <a:ea typeface="Arial"/>
                <a:cs typeface="Arial"/>
                <a:sym typeface="Arial"/>
              </a:rPr>
              <a:t>Standard 19 states: </a:t>
            </a:r>
            <a:r>
              <a:rPr lang="en-US"/>
              <a:t>“Family and caregiving environments are strengthened to promote children’s healthy development and to protect them from maltreatment and other negative effects of adversity.”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Discussion Prompt: </a:t>
            </a:r>
            <a:r>
              <a:rPr lang="en-US" sz="1200">
                <a:latin typeface="Arial"/>
                <a:ea typeface="Arial"/>
                <a:cs typeface="Arial"/>
                <a:sym typeface="Arial"/>
              </a:rPr>
              <a:t>What are different types of alternative care?</a:t>
            </a: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0" i="1">
                <a:latin typeface="Arial"/>
                <a:ea typeface="Arial"/>
                <a:cs typeface="Arial"/>
                <a:sym typeface="Arial"/>
              </a:rPr>
              <a:t>Discuss local and contextualized forms of alternative care with participants. If needed, you can complement their answer with the following:</a:t>
            </a:r>
            <a:endParaRPr/>
          </a:p>
          <a:p>
            <a:pPr marL="0" marR="0" lvl="0" indent="0" algn="l" rtl="0">
              <a:lnSpc>
                <a:spcPct val="100000"/>
              </a:lnSpc>
              <a:spcBef>
                <a:spcPts val="0"/>
              </a:spcBef>
              <a:spcAft>
                <a:spcPts val="0"/>
              </a:spcAft>
              <a:buClr>
                <a:schemeClr val="dk1"/>
              </a:buClr>
              <a:buSzPts val="1200"/>
              <a:buFont typeface="Calibri"/>
              <a:buNone/>
            </a:pPr>
            <a:r>
              <a:rPr lang="en-US" b="0" i="1">
                <a:latin typeface="Arial"/>
                <a:ea typeface="Arial"/>
                <a:cs typeface="Arial"/>
                <a:sym typeface="Arial"/>
              </a:rPr>
              <a:t>-&gt; </a:t>
            </a:r>
            <a:r>
              <a:rPr lang="en-US"/>
              <a:t>In each context, several alternative care options may be available. </a:t>
            </a:r>
            <a:endParaRPr b="0" i="1">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Calibri"/>
              <a:buChar char="-"/>
            </a:pPr>
            <a:r>
              <a:rPr lang="en-US"/>
              <a:t>Family-based alternative care (care within a family that is not necessarily the child’s own family) -&gt; the preferred option for children who need alternative care.</a:t>
            </a:r>
            <a:endParaRPr/>
          </a:p>
          <a:p>
            <a:pPr marL="171450" marR="0" lvl="0" indent="-171450" algn="l" rtl="0">
              <a:lnSpc>
                <a:spcPct val="100000"/>
              </a:lnSpc>
              <a:spcBef>
                <a:spcPts val="0"/>
              </a:spcBef>
              <a:spcAft>
                <a:spcPts val="0"/>
              </a:spcAft>
              <a:buClr>
                <a:schemeClr val="dk1"/>
              </a:buClr>
              <a:buSzPts val="1200"/>
              <a:buFont typeface="Calibri"/>
              <a:buChar char="-"/>
            </a:pPr>
            <a:r>
              <a:rPr lang="en-US"/>
              <a:t>Kinship care (care within a family related to or known by the child)</a:t>
            </a:r>
            <a:endParaRPr/>
          </a:p>
          <a:p>
            <a:pPr marL="171450" marR="0" lvl="0" indent="-171450" algn="l" rtl="0">
              <a:lnSpc>
                <a:spcPct val="100000"/>
              </a:lnSpc>
              <a:spcBef>
                <a:spcPts val="0"/>
              </a:spcBef>
              <a:spcAft>
                <a:spcPts val="0"/>
              </a:spcAft>
              <a:buClr>
                <a:schemeClr val="dk1"/>
              </a:buClr>
              <a:buSzPts val="1200"/>
              <a:buFont typeface="Calibri"/>
              <a:buChar char="-"/>
            </a:pPr>
            <a:r>
              <a:rPr lang="en-US"/>
              <a:t>Foster care (placement of the child arranged through the government or a social service agency, in an institution, group home or foster parent) -&gt; should never be the only alternative care option and not replace support to children’s own families</a:t>
            </a:r>
            <a:endParaRPr/>
          </a:p>
          <a:p>
            <a:pPr marL="171450" marR="0" lvl="0" indent="-171450" algn="l" rtl="0">
              <a:lnSpc>
                <a:spcPct val="100000"/>
              </a:lnSpc>
              <a:spcBef>
                <a:spcPts val="0"/>
              </a:spcBef>
              <a:spcAft>
                <a:spcPts val="0"/>
              </a:spcAft>
              <a:buClr>
                <a:schemeClr val="dk1"/>
              </a:buClr>
              <a:buSzPts val="1200"/>
              <a:buFont typeface="Calibri"/>
              <a:buChar char="-"/>
            </a:pPr>
            <a:r>
              <a:rPr lang="en-US"/>
              <a:t>Residential care alternatives (temporary shelters, interim care centres, small group homes and institutional care) -&gt; alternative interim care option for the shortest possible time &amp; as a last resort when all family-based interim care options have been explored, are not possible or are not available. Every effort should be made to minimise an ‘institutional culture’ </a:t>
            </a:r>
            <a:endParaRPr/>
          </a:p>
          <a:p>
            <a:pPr marL="171450" marR="0" lvl="0" indent="-171450" algn="l" rtl="0">
              <a:lnSpc>
                <a:spcPct val="100000"/>
              </a:lnSpc>
              <a:spcBef>
                <a:spcPts val="0"/>
              </a:spcBef>
              <a:spcAft>
                <a:spcPts val="0"/>
              </a:spcAft>
              <a:buClr>
                <a:schemeClr val="dk1"/>
              </a:buClr>
              <a:buSzPts val="1200"/>
              <a:buFont typeface="Calibri"/>
              <a:buChar char="-"/>
            </a:pPr>
            <a:r>
              <a:rPr lang="en-US"/>
              <a:t>Supported independent living (especially relevant for adolescents)</a:t>
            </a:r>
            <a:endParaRPr/>
          </a:p>
          <a:p>
            <a:pPr marL="171450" marR="0" lvl="0" indent="-171450" algn="l" rtl="0">
              <a:lnSpc>
                <a:spcPct val="100000"/>
              </a:lnSpc>
              <a:spcBef>
                <a:spcPts val="0"/>
              </a:spcBef>
              <a:spcAft>
                <a:spcPts val="0"/>
              </a:spcAft>
              <a:buClr>
                <a:schemeClr val="dk1"/>
              </a:buClr>
              <a:buSzPts val="1200"/>
              <a:buFont typeface="Helvetica Neue Light"/>
              <a:buChar char="-"/>
            </a:pPr>
            <a:r>
              <a:rPr lang="en-US" sz="1800" b="0" i="0" u="none" strike="noStrike">
                <a:latin typeface="Helvetica Neue Light"/>
                <a:ea typeface="Helvetica Neue Light"/>
                <a:cs typeface="Helvetica Neue Light"/>
                <a:sym typeface="Helvetica Neue Light"/>
              </a:rPr>
              <a:t>For children who are refugees, internally displaced or migrants, this may be done by connecting the child to people from their community of origin who are also in the new host country or location. </a:t>
            </a:r>
            <a:r>
              <a:rPr lang="en-US" sz="1200" i="1"/>
              <a:t>[</a:t>
            </a:r>
            <a:r>
              <a:rPr lang="en-US" sz="1200" i="1">
                <a:latin typeface="Arial"/>
                <a:ea typeface="Arial"/>
                <a:cs typeface="Arial"/>
                <a:sym typeface="Arial"/>
              </a:rPr>
              <a:t>🡪 the </a:t>
            </a:r>
            <a:r>
              <a:rPr lang="en-US" sz="1200" b="1" i="1">
                <a:latin typeface="Arial"/>
                <a:ea typeface="Arial"/>
                <a:cs typeface="Arial"/>
                <a:sym typeface="Arial"/>
              </a:rPr>
              <a:t>refugee </a:t>
            </a:r>
            <a:r>
              <a:rPr lang="en-US" sz="1200" i="1">
                <a:latin typeface="Arial"/>
                <a:ea typeface="Arial"/>
                <a:cs typeface="Arial"/>
                <a:sym typeface="Arial"/>
              </a:rPr>
              <a:t>icon</a:t>
            </a:r>
            <a:r>
              <a:rPr lang="en-US" sz="1200" i="1"/>
              <a:t>]</a:t>
            </a: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Alternative care should only be considered when family strengthening and support to the family have failed. </a:t>
            </a:r>
            <a:r>
              <a:rPr lang="en-US">
                <a:solidFill>
                  <a:srgbClr val="44546A"/>
                </a:solidFill>
                <a:latin typeface="Arial"/>
                <a:ea typeface="Arial"/>
                <a:cs typeface="Arial"/>
                <a:sym typeface="Arial"/>
              </a:rPr>
              <a:t>Family strengthening and support to families must be considered first! Alternative care may be the best and safest option for a child who is at risk within his or her family. </a:t>
            </a:r>
            <a:r>
              <a:rPr lang="en-US">
                <a:latin typeface="Arial"/>
                <a:ea typeface="Arial"/>
                <a:cs typeface="Arial"/>
                <a:sym typeface="Arial"/>
              </a:rPr>
              <a:t>Alternative care is always be seen as temporary so while considering different options.  We should also be thinking about longer term options for children, like being placed back in their family or domestic adoption. </a:t>
            </a:r>
            <a:endParaRPr/>
          </a:p>
          <a:p>
            <a:pPr marL="171450" marR="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a:t>Child protection actors should choose options based on:</a:t>
            </a:r>
            <a:endParaRPr/>
          </a:p>
          <a:p>
            <a:pPr marL="400050" lvl="0" indent="-171450" algn="l" rtl="0">
              <a:lnSpc>
                <a:spcPct val="100000"/>
              </a:lnSpc>
              <a:spcBef>
                <a:spcPts val="0"/>
              </a:spcBef>
              <a:spcAft>
                <a:spcPts val="0"/>
              </a:spcAft>
              <a:buSzPts val="1400"/>
              <a:buFont typeface="Calibri"/>
              <a:buChar char="-"/>
            </a:pPr>
            <a:r>
              <a:rPr lang="en-US"/>
              <a:t>Each child’s best interests, including safety considerations;</a:t>
            </a:r>
            <a:endParaRPr/>
          </a:p>
          <a:p>
            <a:pPr marL="400050" marR="0" lvl="0" indent="-171450" algn="l" rtl="0">
              <a:lnSpc>
                <a:spcPct val="100000"/>
              </a:lnSpc>
              <a:spcBef>
                <a:spcPts val="0"/>
              </a:spcBef>
              <a:spcAft>
                <a:spcPts val="0"/>
              </a:spcAft>
              <a:buClr>
                <a:srgbClr val="000000"/>
              </a:buClr>
              <a:buSzPts val="1400"/>
              <a:buFont typeface="Calibri"/>
              <a:buChar char="-"/>
            </a:pPr>
            <a:r>
              <a:rPr lang="en-US"/>
              <a:t>The individual child’s choices and wishes, age, level of maturity, relationships, schooling, language, religion and culture;</a:t>
            </a:r>
            <a:endParaRPr/>
          </a:p>
          <a:p>
            <a:pPr marL="400050" lvl="0" indent="-171450" algn="l" rtl="0">
              <a:lnSpc>
                <a:spcPct val="100000"/>
              </a:lnSpc>
              <a:spcBef>
                <a:spcPts val="0"/>
              </a:spcBef>
              <a:spcAft>
                <a:spcPts val="0"/>
              </a:spcAft>
              <a:buSzPts val="1400"/>
              <a:buFont typeface="Calibri"/>
              <a:buChar char="-"/>
            </a:pPr>
            <a:r>
              <a:rPr lang="en-US"/>
              <a:t>The community’s caring traditions;</a:t>
            </a:r>
            <a:endParaRPr/>
          </a:p>
          <a:p>
            <a:pPr marL="400050" lvl="0" indent="-171450" algn="l" rtl="0">
              <a:lnSpc>
                <a:spcPct val="100000"/>
              </a:lnSpc>
              <a:spcBef>
                <a:spcPts val="0"/>
              </a:spcBef>
              <a:spcAft>
                <a:spcPts val="0"/>
              </a:spcAft>
              <a:buSzPts val="1400"/>
              <a:buFont typeface="Calibri"/>
              <a:buChar char="-"/>
            </a:pPr>
            <a:r>
              <a:rPr lang="en-US"/>
              <a:t>The legal framework; and</a:t>
            </a:r>
            <a:endParaRPr/>
          </a:p>
          <a:p>
            <a:pPr marL="400050" lvl="0" indent="-171450" algn="l" rtl="0">
              <a:lnSpc>
                <a:spcPct val="100000"/>
              </a:lnSpc>
              <a:spcBef>
                <a:spcPts val="0"/>
              </a:spcBef>
              <a:spcAft>
                <a:spcPts val="0"/>
              </a:spcAft>
              <a:buSzPts val="1400"/>
              <a:buFont typeface="Calibri"/>
              <a:buChar char="-"/>
            </a:pPr>
            <a:r>
              <a:rPr lang="en-US"/>
              <a:t>The principles of necessity and suitability. (Is alternative care absolutely necessary? If so, which option is the most suitable?)</a:t>
            </a:r>
            <a:endParaRPr/>
          </a:p>
          <a:p>
            <a:pPr marL="400050" lvl="0" indent="-171450" algn="l" rtl="0">
              <a:lnSpc>
                <a:spcPct val="100000"/>
              </a:lnSpc>
              <a:spcBef>
                <a:spcPts val="0"/>
              </a:spcBef>
              <a:spcAft>
                <a:spcPts val="0"/>
              </a:spcAft>
              <a:buSzPts val="1400"/>
              <a:buFont typeface="Arial"/>
              <a:buChar char="•"/>
            </a:pPr>
            <a:r>
              <a:rPr lang="en-US"/>
              <a:t>Caseworkers working on alternative care should be trained to make decisions on alternative care placements, including the strengths and weaknesses of each type of care option. No form of alternative care should encourage family separation</a:t>
            </a:r>
            <a:endParaRPr/>
          </a:p>
          <a:p>
            <a:pPr marL="457200" marR="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a:latin typeface="Arial"/>
                <a:ea typeface="Arial"/>
                <a:cs typeface="Arial"/>
                <a:sym typeface="Arial"/>
              </a:rPr>
              <a:t>Once </a:t>
            </a:r>
            <a:r>
              <a:rPr lang="en-US"/>
              <a:t>the best care option is found and child’s best interests considered, in compliance with national legislation, children in care should receive follow-up visits to monitor their protection and well-being. </a:t>
            </a:r>
            <a:endParaRPr/>
          </a:p>
          <a:p>
            <a:pPr marL="457200" lvl="0" indent="-228600" algn="l" rtl="0">
              <a:lnSpc>
                <a:spcPct val="100000"/>
              </a:lnSpc>
              <a:spcBef>
                <a:spcPts val="0"/>
              </a:spcBef>
              <a:spcAft>
                <a:spcPts val="0"/>
              </a:spcAft>
              <a:buSzPts val="1400"/>
              <a:buFont typeface="Arial"/>
              <a:buChar char="•"/>
            </a:pPr>
            <a:r>
              <a:rPr lang="en-US"/>
              <a:t>The caregivers, and/or the family should be supported adequately to care for the children. Caseworkers should assess whether (re)integration into their family or community is in the child’s best interests. If family reunification is impossible or not in a child’s best interest, consider alternative long-term care options. </a:t>
            </a:r>
            <a:endParaRPr/>
          </a:p>
          <a:p>
            <a:pPr marL="457200" lvl="0" indent="-228600" algn="l" rtl="0">
              <a:lnSpc>
                <a:spcPct val="100000"/>
              </a:lnSpc>
              <a:spcBef>
                <a:spcPts val="0"/>
              </a:spcBef>
              <a:spcAft>
                <a:spcPts val="0"/>
              </a:spcAft>
              <a:buSzPts val="1400"/>
              <a:buFont typeface="Arial"/>
              <a:buChar char="•"/>
            </a:pPr>
            <a:r>
              <a:rPr lang="en-US"/>
              <a:t>Note that intercountry adoption should </a:t>
            </a:r>
            <a:r>
              <a:rPr lang="en-US" i="1"/>
              <a:t>not</a:t>
            </a:r>
            <a:r>
              <a:rPr lang="en-US"/>
              <a:t> be considered </a:t>
            </a:r>
            <a:r>
              <a:rPr lang="en-US">
                <a:solidFill>
                  <a:srgbClr val="44546A"/>
                </a:solidFill>
                <a:latin typeface="Arial"/>
                <a:ea typeface="Arial"/>
                <a:cs typeface="Arial"/>
                <a:sym typeface="Arial"/>
              </a:rPr>
              <a:t>in the first phase of an</a:t>
            </a:r>
            <a:r>
              <a:rPr lang="en-US"/>
              <a:t> emergency, and no adoption should be considered until it is proven a child is eligible for adoption </a:t>
            </a:r>
            <a:r>
              <a:rPr lang="en-US">
                <a:solidFill>
                  <a:srgbClr val="44546A"/>
                </a:solidFill>
                <a:latin typeface="Arial"/>
                <a:ea typeface="Arial"/>
                <a:cs typeface="Arial"/>
                <a:sym typeface="Arial"/>
              </a:rPr>
              <a:t>(ie doesn’t have either living biological parents or parents that are willing or able to care for him/her even with support).</a:t>
            </a:r>
            <a:endParaRPr/>
          </a:p>
          <a:p>
            <a:pPr marL="171450" marR="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p:txBody>
      </p:sp>
      <p:sp>
        <p:nvSpPr>
          <p:cNvPr id="220" name="Google Shape;2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solidFill>
                  <a:srgbClr val="44546A"/>
                </a:solidFill>
                <a:latin typeface="Arial"/>
                <a:ea typeface="Arial"/>
                <a:cs typeface="Arial"/>
                <a:sym typeface="Arial"/>
              </a:rPr>
              <a:t>Decades of research have shown that residential care, especially those larger scale institutions or residential care that follows an institutional nature is extremely harmful to a child’s physical, mental and emotional development – That’s why we are recommending that family based care be considered first. </a:t>
            </a:r>
            <a:endParaRPr/>
          </a:p>
          <a:p>
            <a:pPr marL="171450" marR="0" lvl="0" indent="-95250" algn="l" rtl="0">
              <a:lnSpc>
                <a:spcPct val="100000"/>
              </a:lnSpc>
              <a:spcBef>
                <a:spcPts val="0"/>
              </a:spcBef>
              <a:spcAft>
                <a:spcPts val="0"/>
              </a:spcAft>
              <a:buClr>
                <a:schemeClr val="dk1"/>
              </a:buClr>
              <a:buSzPts val="1200"/>
              <a:buFont typeface="Arial"/>
              <a:buNone/>
            </a:pPr>
            <a:endParaRPr sz="1200">
              <a:solidFill>
                <a:srgbClr val="44546A"/>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Bucharest Early Intervention Project (BEIP) began in 2000 as randomized controlled trial comparing children in institutional care to foster care. All of the children were abandoned around the time of birth and placed in one of six institutions for young children in Bucharest, Romania (Zeanah, et al., 2003) It is a longitudinal study with children still being followed up periodically into adulthood. It followed 136 children with half of the children randomly assigned to high-quality foster care and the other half remained in institutional care. Children were followed up through the age of eight. They compared children in institutional care, those placed in foster care, and those who had never been institutionalised. </a:t>
            </a:r>
            <a:endParaRPr sz="12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Key Results: </a:t>
            </a:r>
            <a:endParaRPr/>
          </a:p>
          <a:p>
            <a:pPr marL="285750" lvl="0" indent="-285750" algn="l" rtl="0">
              <a:lnSpc>
                <a:spcPct val="100000"/>
              </a:lnSpc>
              <a:spcBef>
                <a:spcPts val="0"/>
              </a:spcBef>
              <a:spcAft>
                <a:spcPts val="0"/>
              </a:spcAft>
              <a:buClr>
                <a:srgbClr val="FF0000"/>
              </a:buClr>
              <a:buSzPts val="1400"/>
              <a:buFont typeface="Noto Sans Symbols"/>
              <a:buChar char="✔"/>
            </a:pPr>
            <a:r>
              <a:rPr lang="en-US" sz="1200" b="0">
                <a:solidFill>
                  <a:schemeClr val="dk1"/>
                </a:solidFill>
              </a:rPr>
              <a:t>Institutional care leads </a:t>
            </a:r>
            <a:r>
              <a:rPr lang="en-US" sz="1200" b="0">
                <a:solidFill>
                  <a:srgbClr val="FF0000"/>
                </a:solidFill>
              </a:rPr>
              <a:t>to profound deficits and delays in cognitive and social-emotional development </a:t>
            </a:r>
            <a:r>
              <a:rPr lang="en-US" sz="1200" b="0">
                <a:solidFill>
                  <a:schemeClr val="dk1"/>
                </a:solidFill>
              </a:rPr>
              <a:t>and </a:t>
            </a:r>
            <a:r>
              <a:rPr lang="en-US" sz="1200" b="0">
                <a:solidFill>
                  <a:srgbClr val="FF0000"/>
                </a:solidFill>
              </a:rPr>
              <a:t>greater risk of psychiatric disorders</a:t>
            </a:r>
            <a:r>
              <a:rPr lang="en-US" sz="1200" b="0">
                <a:solidFill>
                  <a:schemeClr val="dk1"/>
                </a:solidFill>
              </a:rPr>
              <a:t> and impairment in brain activity. </a:t>
            </a:r>
            <a:endParaRPr/>
          </a:p>
          <a:p>
            <a:pPr marL="285750" lvl="0" indent="-285750" algn="l" rtl="0">
              <a:lnSpc>
                <a:spcPct val="100000"/>
              </a:lnSpc>
              <a:spcBef>
                <a:spcPts val="0"/>
              </a:spcBef>
              <a:spcAft>
                <a:spcPts val="0"/>
              </a:spcAft>
              <a:buClr>
                <a:srgbClr val="FF0000"/>
              </a:buClr>
              <a:buSzPts val="1400"/>
              <a:buFont typeface="Noto Sans Symbols"/>
              <a:buChar char="✔"/>
            </a:pPr>
            <a:r>
              <a:rPr lang="en-US" sz="1200" b="0">
                <a:solidFill>
                  <a:schemeClr val="dk1"/>
                </a:solidFill>
              </a:rPr>
              <a:t>When a child from residential care is integrated into a family environment (foster care) </a:t>
            </a:r>
            <a:r>
              <a:rPr lang="en-US" sz="1200" b="0">
                <a:solidFill>
                  <a:srgbClr val="FF0000"/>
                </a:solidFill>
              </a:rPr>
              <a:t>before two years of age</a:t>
            </a:r>
            <a:r>
              <a:rPr lang="en-US" sz="1200" b="0"/>
              <a:t>, </a:t>
            </a:r>
            <a:r>
              <a:rPr lang="en-US" sz="1200" b="0">
                <a:solidFill>
                  <a:schemeClr val="dk1"/>
                </a:solidFill>
              </a:rPr>
              <a:t>there is more noticeable </a:t>
            </a:r>
            <a:r>
              <a:rPr lang="en-US" sz="1200" b="0">
                <a:solidFill>
                  <a:srgbClr val="FF0000"/>
                </a:solidFill>
              </a:rPr>
              <a:t>cognitive and emotional </a:t>
            </a:r>
            <a:r>
              <a:rPr lang="en-US" sz="1200" b="0">
                <a:solidFill>
                  <a:schemeClr val="dk1"/>
                </a:solidFill>
              </a:rPr>
              <a:t>development than children who stay in residential care.</a:t>
            </a:r>
            <a:endParaRPr/>
          </a:p>
          <a:p>
            <a:pPr marL="285750" lvl="0" indent="-285750" algn="l" rtl="0">
              <a:lnSpc>
                <a:spcPct val="100000"/>
              </a:lnSpc>
              <a:spcBef>
                <a:spcPts val="0"/>
              </a:spcBef>
              <a:spcAft>
                <a:spcPts val="0"/>
              </a:spcAft>
              <a:buClr>
                <a:srgbClr val="FF0000"/>
              </a:buClr>
              <a:buSzPts val="1400"/>
              <a:buFont typeface="Noto Sans Symbols"/>
              <a:buChar char="✔"/>
            </a:pPr>
            <a:r>
              <a:rPr lang="en-US" sz="1200" b="0"/>
              <a:t>For every three </a:t>
            </a:r>
            <a:r>
              <a:rPr lang="en-US" sz="1200" b="0">
                <a:solidFill>
                  <a:schemeClr val="dk1"/>
                </a:solidFill>
              </a:rPr>
              <a:t>months that a child is in an institution, they </a:t>
            </a:r>
            <a:r>
              <a:rPr lang="en-US" sz="1200" b="0"/>
              <a:t>lose one month of development.</a:t>
            </a:r>
            <a:endParaRPr sz="800" b="0"/>
          </a:p>
          <a:p>
            <a:pPr marL="285750" lvl="0" indent="-285750" algn="l" rtl="0">
              <a:lnSpc>
                <a:spcPct val="100000"/>
              </a:lnSpc>
              <a:spcBef>
                <a:spcPts val="0"/>
              </a:spcBef>
              <a:spcAft>
                <a:spcPts val="0"/>
              </a:spcAft>
              <a:buClr>
                <a:srgbClr val="FF0000"/>
              </a:buClr>
              <a:buSzPts val="1400"/>
              <a:buFont typeface="Noto Sans Symbols"/>
              <a:buChar char="✔"/>
            </a:pPr>
            <a:r>
              <a:rPr lang="en-US" sz="1200" b="0">
                <a:solidFill>
                  <a:schemeClr val="dk1"/>
                </a:solidFill>
              </a:rPr>
              <a:t>In some areas, eight years on, children in foster care looked very similar to children who had never been institutionalised.</a:t>
            </a:r>
            <a:endParaRPr/>
          </a:p>
          <a:p>
            <a:pPr marL="457200" lvl="0" indent="-228600" algn="l" rtl="0">
              <a:lnSpc>
                <a:spcPct val="100000"/>
              </a:lnSpc>
              <a:spcBef>
                <a:spcPts val="0"/>
              </a:spcBef>
              <a:spcAft>
                <a:spcPts val="0"/>
              </a:spcAft>
              <a:buClr>
                <a:srgbClr val="FF0000"/>
              </a:buClr>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200"/>
              <a:buFont typeface="Calibri"/>
              <a:buNone/>
            </a:pPr>
            <a:r>
              <a:rPr lang="en-US" sz="1200" i="1">
                <a:solidFill>
                  <a:schemeClr val="dk1"/>
                </a:solidFill>
                <a:latin typeface="Calibri"/>
                <a:ea typeface="Calibri"/>
                <a:cs typeface="Calibri"/>
                <a:sym typeface="Calibri"/>
              </a:rPr>
              <a:t>For more information on the study and the published articles: </a:t>
            </a:r>
            <a:r>
              <a:rPr lang="en-US" sz="1200">
                <a:solidFill>
                  <a:schemeClr val="dk1"/>
                </a:solidFill>
                <a:latin typeface="Calibri"/>
                <a:ea typeface="Calibri"/>
                <a:cs typeface="Calibri"/>
                <a:sym typeface="Calibri"/>
              </a:rPr>
              <a:t>http://www.bucharestearlyinterventionproject.org/BEIP-Publications.html</a:t>
            </a:r>
            <a:endParaRPr/>
          </a:p>
          <a:p>
            <a:pPr marL="0" marR="0" lvl="0" indent="0" algn="l" rtl="0">
              <a:lnSpc>
                <a:spcPct val="100000"/>
              </a:lnSpc>
              <a:spcBef>
                <a:spcPts val="0"/>
              </a:spcBef>
              <a:spcAft>
                <a:spcPts val="0"/>
              </a:spcAft>
              <a:buClr>
                <a:srgbClr val="FF0000"/>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1200"/>
              <a:buFont typeface="Calibri"/>
              <a:buNone/>
            </a:pPr>
            <a:r>
              <a:rPr lang="en-US" sz="1200" b="1">
                <a:solidFill>
                  <a:schemeClr val="dk1"/>
                </a:solidFill>
                <a:latin typeface="Calibri"/>
                <a:ea typeface="Calibri"/>
                <a:cs typeface="Calibri"/>
                <a:sym typeface="Calibri"/>
              </a:rPr>
              <a:t>Photo</a:t>
            </a:r>
            <a:r>
              <a:rPr lang="en-US" sz="1200">
                <a:solidFill>
                  <a:schemeClr val="dk1"/>
                </a:solidFill>
                <a:latin typeface="Calibri"/>
                <a:ea typeface="Calibri"/>
                <a:cs typeface="Calibri"/>
                <a:sym typeface="Calibri"/>
              </a:rPr>
              <a:t>: </a:t>
            </a:r>
            <a:r>
              <a:rPr lang="en-US"/>
              <a:t>While this is an extreme example, this is a brain scan of a three year old child in institutional care in Romania compared to an average 3 year old Romanian child that grew up in his/her family. The areas of the brain that are not used, do not develop. While we notice the size of the brain, neuroscientists are also focused on how much more black matter there is in the neglected child.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b="0" i="1"/>
              <a:t>If you have time enough: </a:t>
            </a:r>
            <a:r>
              <a:rPr lang="en-US" b="1"/>
              <a:t>Discussion question: </a:t>
            </a:r>
            <a:r>
              <a:rPr lang="en-US" b="0"/>
              <a:t>How do we ensure that residential care remains temporary? What can we do in our programming and planning to ensure this happens?</a:t>
            </a:r>
            <a:endParaRPr/>
          </a:p>
          <a:p>
            <a:pPr marL="171450" marR="0" lvl="0" indent="-95250" algn="l" rtl="0">
              <a:lnSpc>
                <a:spcPct val="100000"/>
              </a:lnSpc>
              <a:spcBef>
                <a:spcPts val="0"/>
              </a:spcBef>
              <a:spcAft>
                <a:spcPts val="0"/>
              </a:spcAft>
              <a:buClr>
                <a:schemeClr val="dk1"/>
              </a:buClr>
              <a:buSzPts val="1200"/>
              <a:buFont typeface="Calibri"/>
              <a:buNone/>
            </a:pPr>
            <a:endParaRPr b="1"/>
          </a:p>
        </p:txBody>
      </p:sp>
      <p:sp>
        <p:nvSpPr>
          <p:cNvPr id="234" name="Google Shape;23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1" u="none"/>
              <a:t>Depending on the time you have for facilitation, consider adding here examples from the Region/ Country/ Response, of programming that meets the standards.</a:t>
            </a:r>
            <a:endParaRPr/>
          </a:p>
          <a:p>
            <a:pPr marL="457200" marR="0" lvl="0" indent="-228600" algn="l" rtl="0">
              <a:lnSpc>
                <a:spcPct val="100000"/>
              </a:lnSpc>
              <a:spcBef>
                <a:spcPts val="0"/>
              </a:spcBef>
              <a:spcAft>
                <a:spcPts val="0"/>
              </a:spcAft>
              <a:buSzPts val="1400"/>
              <a:buNone/>
            </a:pPr>
            <a:r>
              <a:rPr lang="en-US" b="0" i="1" u="none"/>
              <a:t>This could be a draft slide that you could update or remove if necessary. </a:t>
            </a:r>
            <a:endParaRPr/>
          </a:p>
          <a:p>
            <a:pPr marL="457200" marR="0" lvl="0" indent="-228600" algn="l" rtl="0">
              <a:lnSpc>
                <a:spcPct val="100000"/>
              </a:lnSpc>
              <a:spcBef>
                <a:spcPts val="0"/>
              </a:spcBef>
              <a:spcAft>
                <a:spcPts val="0"/>
              </a:spcAft>
              <a:buSzPts val="1400"/>
              <a:buNone/>
            </a:pPr>
            <a:r>
              <a:rPr lang="en-US" b="0" i="1" u="none"/>
              <a:t>For each example, you could add: </a:t>
            </a:r>
            <a:endParaRPr/>
          </a:p>
          <a:p>
            <a:pPr marL="285750" lvl="0" indent="-285750" algn="l" rtl="0">
              <a:lnSpc>
                <a:spcPct val="100000"/>
              </a:lnSpc>
              <a:spcBef>
                <a:spcPts val="0"/>
              </a:spcBef>
              <a:spcAft>
                <a:spcPts val="0"/>
              </a:spcAft>
              <a:buSzPts val="1400"/>
              <a:buFont typeface="Arial"/>
              <a:buChar char="•"/>
            </a:pPr>
            <a:r>
              <a:rPr lang="en-US" b="0" i="1" u="none"/>
              <a:t>A short, concise, </a:t>
            </a:r>
            <a:r>
              <a:rPr lang="en-US" i="1"/>
              <a:t>key presentation sentence about the specific program/project using Standard 19</a:t>
            </a:r>
            <a:endParaRPr/>
          </a:p>
          <a:p>
            <a:pPr marL="285750" lvl="0" indent="-285750" algn="l" rtl="0">
              <a:lnSpc>
                <a:spcPct val="100000"/>
              </a:lnSpc>
              <a:spcBef>
                <a:spcPts val="0"/>
              </a:spcBef>
              <a:spcAft>
                <a:spcPts val="0"/>
              </a:spcAft>
              <a:buSzPts val="1400"/>
              <a:buFont typeface="Arial"/>
              <a:buChar char="•"/>
            </a:pPr>
            <a:r>
              <a:rPr lang="en-US" i="1"/>
              <a:t>Add the name of organisations and partners involved </a:t>
            </a:r>
            <a:endParaRPr/>
          </a:p>
          <a:p>
            <a:pPr marL="285750" lvl="0" indent="-285750" algn="l" rtl="0">
              <a:lnSpc>
                <a:spcPct val="100000"/>
              </a:lnSpc>
              <a:spcBef>
                <a:spcPts val="0"/>
              </a:spcBef>
              <a:spcAft>
                <a:spcPts val="0"/>
              </a:spcAft>
              <a:buSzPts val="1400"/>
              <a:buFont typeface="Arial"/>
              <a:buChar char="•"/>
            </a:pPr>
            <a:r>
              <a:rPr lang="en-US" i="1"/>
              <a:t>Add practical lessons learnt, key actions, message or numbers, that will attract interest of your audience</a:t>
            </a:r>
            <a:endParaRPr/>
          </a:p>
          <a:p>
            <a:pPr marL="0" marR="0" lvl="0" indent="0" algn="l" rtl="0">
              <a:lnSpc>
                <a:spcPct val="100000"/>
              </a:lnSpc>
              <a:spcBef>
                <a:spcPts val="0"/>
              </a:spcBef>
              <a:spcAft>
                <a:spcPts val="0"/>
              </a:spcAft>
              <a:buClr>
                <a:srgbClr val="000000"/>
              </a:buClr>
              <a:buSzPts val="1400"/>
              <a:buFont typeface="Arial"/>
              <a:buNone/>
            </a:pPr>
            <a:endParaRPr i="1"/>
          </a:p>
          <a:p>
            <a:pPr marL="0" marR="0" lvl="0" indent="0" algn="l" rtl="0">
              <a:lnSpc>
                <a:spcPct val="100000"/>
              </a:lnSpc>
              <a:spcBef>
                <a:spcPts val="0"/>
              </a:spcBef>
              <a:spcAft>
                <a:spcPts val="0"/>
              </a:spcAft>
              <a:buClr>
                <a:srgbClr val="000000"/>
              </a:buClr>
              <a:buSzPts val="1400"/>
              <a:buFont typeface="Arial"/>
              <a:buNone/>
            </a:pPr>
            <a:r>
              <a:rPr lang="en-US" i="1"/>
              <a:t>Another option, if you have a longer facilitation span (and also depending on the audience you have), this slide can be completed in an interactive way during the session. </a:t>
            </a:r>
            <a:endParaRPr/>
          </a:p>
          <a:p>
            <a:pPr marL="0" marR="0" lvl="0" indent="0" algn="l" rtl="0">
              <a:lnSpc>
                <a:spcPct val="100000"/>
              </a:lnSpc>
              <a:spcBef>
                <a:spcPts val="0"/>
              </a:spcBef>
              <a:spcAft>
                <a:spcPts val="0"/>
              </a:spcAft>
              <a:buClr>
                <a:srgbClr val="000000"/>
              </a:buClr>
              <a:buSzPts val="1400"/>
              <a:buFont typeface="Arial"/>
              <a:buNone/>
            </a:pPr>
            <a:r>
              <a:rPr lang="en-US" i="1"/>
              <a:t>In that case, you could:</a:t>
            </a:r>
            <a:endParaRPr/>
          </a:p>
          <a:p>
            <a:pPr marL="171450" marR="0" lvl="0" indent="-171450" algn="l" rtl="0">
              <a:lnSpc>
                <a:spcPct val="100000"/>
              </a:lnSpc>
              <a:spcBef>
                <a:spcPts val="0"/>
              </a:spcBef>
              <a:spcAft>
                <a:spcPts val="0"/>
              </a:spcAft>
              <a:buClr>
                <a:srgbClr val="000000"/>
              </a:buClr>
              <a:buSzPts val="1400"/>
              <a:buFont typeface="Calibri"/>
              <a:buChar char="-"/>
            </a:pPr>
            <a:r>
              <a:rPr lang="en-US" i="1"/>
              <a:t>split the groups into 2 or 3 smaller groups, </a:t>
            </a:r>
            <a:endParaRPr/>
          </a:p>
          <a:p>
            <a:pPr marL="171450" marR="0" lvl="0" indent="-171450" algn="l" rtl="0">
              <a:lnSpc>
                <a:spcPct val="100000"/>
              </a:lnSpc>
              <a:spcBef>
                <a:spcPts val="0"/>
              </a:spcBef>
              <a:spcAft>
                <a:spcPts val="0"/>
              </a:spcAft>
              <a:buClr>
                <a:srgbClr val="000000"/>
              </a:buClr>
              <a:buSzPts val="1400"/>
              <a:buFont typeface="Calibri"/>
              <a:buChar char="-"/>
            </a:pPr>
            <a:r>
              <a:rPr lang="en-US" i="1"/>
              <a:t>allow 15 – 20 min for them to prepare a short presentation of an </a:t>
            </a:r>
            <a:r>
              <a:rPr lang="en-US" b="0" i="1" u="none"/>
              <a:t>example from the Region/ Country/ Response, of programming that meets the standard</a:t>
            </a:r>
            <a:endParaRPr/>
          </a:p>
          <a:p>
            <a:pPr marL="171450" marR="0" lvl="0" indent="-171450" algn="l" rtl="0">
              <a:lnSpc>
                <a:spcPct val="100000"/>
              </a:lnSpc>
              <a:spcBef>
                <a:spcPts val="0"/>
              </a:spcBef>
              <a:spcAft>
                <a:spcPts val="0"/>
              </a:spcAft>
              <a:buClr>
                <a:srgbClr val="000000"/>
              </a:buClr>
              <a:buSzPts val="1400"/>
              <a:buFont typeface="Calibri"/>
              <a:buChar char="-"/>
            </a:pPr>
            <a:r>
              <a:rPr lang="en-US" b="0" i="1" u="none"/>
              <a:t>in plenary, have the groups present their examples, and discuss /compare lessons learnt out of them. </a:t>
            </a:r>
            <a:endParaRPr/>
          </a:p>
          <a:p>
            <a:pPr marL="0" marR="0" lvl="0" indent="0" algn="l" rtl="0">
              <a:lnSpc>
                <a:spcPct val="100000"/>
              </a:lnSpc>
              <a:spcBef>
                <a:spcPts val="0"/>
              </a:spcBef>
              <a:spcAft>
                <a:spcPts val="0"/>
              </a:spcAft>
              <a:buClr>
                <a:srgbClr val="000000"/>
              </a:buClr>
              <a:buSzPts val="1400"/>
              <a:buFont typeface="Calibri"/>
              <a:buNone/>
            </a:pPr>
            <a:r>
              <a:rPr lang="en-US" b="0" i="1" u="none"/>
              <a:t>If you will be sending this presentation to the participants after the training, you can fill up this slide, to keep records of the presentations.</a:t>
            </a:r>
            <a:endParaRPr/>
          </a:p>
          <a:p>
            <a:pPr marL="457200" marR="0" lvl="0" indent="-228600" algn="l" rtl="0">
              <a:lnSpc>
                <a:spcPct val="100000"/>
              </a:lnSpc>
              <a:spcBef>
                <a:spcPts val="0"/>
              </a:spcBef>
              <a:spcAft>
                <a:spcPts val="0"/>
              </a:spcAft>
              <a:buSzPts val="1400"/>
              <a:buNone/>
            </a:pPr>
            <a:endParaRPr b="0" i="1" u="none"/>
          </a:p>
          <a:p>
            <a:pPr marL="457200" marR="0" lvl="0" indent="-228600" algn="l" rtl="0">
              <a:lnSpc>
                <a:spcPct val="100000"/>
              </a:lnSpc>
              <a:spcBef>
                <a:spcPts val="0"/>
              </a:spcBef>
              <a:spcAft>
                <a:spcPts val="0"/>
              </a:spcAft>
              <a:buClr>
                <a:srgbClr val="000000"/>
              </a:buClr>
              <a:buSzPts val="1400"/>
              <a:buFont typeface="Arial"/>
              <a:buNone/>
            </a:pPr>
            <a:r>
              <a:rPr lang="en-US" b="1" i="1" u="none"/>
              <a:t>TIP</a:t>
            </a:r>
            <a:r>
              <a:rPr lang="en-US" b="0" i="1" u="none"/>
              <a:t>: you can use https://thenounproject.com/ to get map outlines like those.</a:t>
            </a:r>
            <a:endParaRPr/>
          </a:p>
          <a:p>
            <a:pPr marL="457200" marR="0" lvl="0" indent="-228600" algn="l" rtl="0">
              <a:lnSpc>
                <a:spcPct val="100000"/>
              </a:lnSpc>
              <a:spcBef>
                <a:spcPts val="0"/>
              </a:spcBef>
              <a:spcAft>
                <a:spcPts val="0"/>
              </a:spcAft>
              <a:buSzPts val="1400"/>
              <a:buNone/>
            </a:pPr>
            <a:endParaRPr b="0" i="1" u="none"/>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[Facilitators - if you can project from the internet, then we suggest you navigate people there and show them]</a:t>
            </a:r>
            <a:r>
              <a:rPr lang="en-US" i="1" u="sng">
                <a:solidFill>
                  <a:schemeClr val="hlink"/>
                </a:solidFill>
                <a:hlinkClick r:id="rId3"/>
              </a:rPr>
              <a:t> </a:t>
            </a:r>
            <a:endParaRPr i="1" u="sng">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a:t> </a:t>
            </a:r>
            <a:endParaRPr/>
          </a:p>
          <a:p>
            <a:pPr marL="0" marR="0" lvl="0" indent="0" algn="l" rtl="0">
              <a:lnSpc>
                <a:spcPct val="100000"/>
              </a:lnSpc>
              <a:spcBef>
                <a:spcPts val="0"/>
              </a:spcBef>
              <a:spcAft>
                <a:spcPts val="0"/>
              </a:spcAft>
              <a:buClr>
                <a:schemeClr val="dk1"/>
              </a:buClr>
              <a:buSzPts val="1200"/>
              <a:buFont typeface="Calibri"/>
              <a:buNone/>
            </a:pPr>
            <a:r>
              <a:rPr lang="en-US" b="1" u="none"/>
              <a:t>HSP:</a:t>
            </a:r>
            <a:endParaRPr/>
          </a:p>
          <a:p>
            <a:pPr marL="0" marR="0" lvl="0" indent="0" algn="l" rtl="0">
              <a:lnSpc>
                <a:spcPct val="100000"/>
              </a:lnSpc>
              <a:spcBef>
                <a:spcPts val="0"/>
              </a:spcBef>
              <a:spcAft>
                <a:spcPts val="0"/>
              </a:spcAft>
              <a:buClr>
                <a:schemeClr val="dk1"/>
              </a:buClr>
              <a:buSzPts val="1200"/>
              <a:buFont typeface="Calibri"/>
              <a:buNone/>
            </a:pPr>
            <a:r>
              <a:rPr lang="en-US" u="sng"/>
              <a:t>1. Online handbook</a:t>
            </a:r>
            <a:endParaRPr/>
          </a:p>
          <a:p>
            <a:pPr marL="0" lvl="0" indent="0" algn="l" rtl="0">
              <a:lnSpc>
                <a:spcPct val="100000"/>
              </a:lnSpc>
              <a:spcBef>
                <a:spcPts val="0"/>
              </a:spcBef>
              <a:spcAft>
                <a:spcPts val="0"/>
              </a:spcAft>
              <a:buSzPts val="1400"/>
              <a:buNone/>
            </a:pPr>
            <a:r>
              <a:rPr lang="en-US" u="sng"/>
              <a:t>2. The Humanitarian Standards Partnership App </a:t>
            </a:r>
            <a:endParaRPr/>
          </a:p>
          <a:p>
            <a:pPr marL="0" lvl="0" indent="0" algn="l" rtl="0">
              <a:lnSpc>
                <a:spcPct val="100000"/>
              </a:lnSpc>
              <a:spcBef>
                <a:spcPts val="0"/>
              </a:spcBef>
              <a:spcAft>
                <a:spcPts val="0"/>
              </a:spcAft>
              <a:buSzPts val="1400"/>
              <a:buNone/>
            </a:pPr>
            <a:r>
              <a:rPr lang="en-US"/>
              <a:t>– It is the 2</a:t>
            </a:r>
            <a:r>
              <a:rPr lang="en-US" baseline="30000"/>
              <a:t>nd</a:t>
            </a:r>
            <a:r>
              <a:rPr lang="en-US"/>
              <a:t> most popular app on that site after Sphere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b="1" u="none"/>
              <a:t>CPMS page:</a:t>
            </a:r>
            <a:endParaRPr/>
          </a:p>
          <a:p>
            <a:pPr marL="0" marR="0" lvl="0" indent="0" algn="l" rtl="0">
              <a:lnSpc>
                <a:spcPct val="100000"/>
              </a:lnSpc>
              <a:spcBef>
                <a:spcPts val="0"/>
              </a:spcBef>
              <a:spcAft>
                <a:spcPts val="0"/>
              </a:spcAft>
              <a:buClr>
                <a:srgbClr val="000000"/>
              </a:buClr>
              <a:buSzPts val="1400"/>
              <a:buFont typeface="Arial"/>
              <a:buNone/>
            </a:pPr>
            <a:r>
              <a:rPr lang="en-US" u="sng"/>
              <a:t>1. Interactive handbook </a:t>
            </a:r>
            <a:r>
              <a:rPr lang="en-US"/>
              <a:t>– our greatest resource</a:t>
            </a:r>
            <a:endParaRPr/>
          </a:p>
          <a:p>
            <a:pPr marL="0" marR="0" lvl="0" indent="0" algn="l" rtl="0">
              <a:lnSpc>
                <a:spcPct val="100000"/>
              </a:lnSpc>
              <a:spcBef>
                <a:spcPts val="0"/>
              </a:spcBef>
              <a:spcAft>
                <a:spcPts val="0"/>
              </a:spcAft>
              <a:buClr>
                <a:srgbClr val="000000"/>
              </a:buClr>
              <a:buSzPts val="1400"/>
              <a:buFont typeface="Arial"/>
              <a:buNone/>
            </a:pPr>
            <a:r>
              <a:rPr lang="en-US"/>
              <a:t>2. </a:t>
            </a:r>
            <a:r>
              <a:rPr lang="en-US" u="sng"/>
              <a:t>A Summary: </a:t>
            </a:r>
            <a:r>
              <a:rPr lang="en-US"/>
              <a:t>At just 32 pages, it means that it is very topline but can be used to introduce the idea of minimum standards or start child protection discussions with government colleagues or other humanitarians without overwhelming them with the huge handbook.</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t>Alliance website: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PDF</a:t>
            </a:r>
            <a:r>
              <a:rPr lang="en-US"/>
              <a:t> &amp; all materials available can be downloaded if people want to print just portions of the CPMS, on the Alliance 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Introduction to CPMS” Briefing Pack </a:t>
            </a:r>
            <a:r>
              <a:rPr lang="en-US"/>
              <a:t>contains this PPT and facilitation notes, plus the 2 page Introduction handout.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A gallery of </a:t>
            </a:r>
            <a:r>
              <a:rPr lang="en-US" u="sng"/>
              <a:t>illustrated</a:t>
            </a:r>
            <a:r>
              <a:rPr lang="en-US"/>
              <a:t> Standards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Discover our </a:t>
            </a:r>
            <a:r>
              <a:rPr lang="en-US" sz="1200" u="sng"/>
              <a:t>free CPMS e-course </a:t>
            </a:r>
            <a:r>
              <a:rPr lang="en-US"/>
              <a:t> with a range of modules.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Videos on the Alliance Youtube channel</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ASK: What should our next steps as a team/agency/individual be?</a:t>
            </a:r>
            <a:endParaRPr/>
          </a:p>
          <a:p>
            <a:pPr marL="0" lvl="0" indent="0" algn="l" rtl="0">
              <a:lnSpc>
                <a:spcPct val="100000"/>
              </a:lnSpc>
              <a:spcBef>
                <a:spcPts val="0"/>
              </a:spcBef>
              <a:spcAft>
                <a:spcPts val="0"/>
              </a:spcAft>
              <a:buSzPts val="1400"/>
              <a:buNone/>
            </a:pPr>
            <a:r>
              <a:rPr lang="en-US" i="1"/>
              <a:t>(i.e. you might schedule a longer meeting to digest the changes and create a plan; or ask colleagues to present certain new/revised standards and their implications for the programme; or set up a training or ask Senior Management for a meeting to discuss accountability to children, etc)</a:t>
            </a:r>
            <a:endParaRPr/>
          </a:p>
          <a:p>
            <a:pPr marL="0" lvl="0" indent="0" algn="l" rtl="0">
              <a:lnSpc>
                <a:spcPct val="100000"/>
              </a:lnSpc>
              <a:spcBef>
                <a:spcPts val="0"/>
              </a:spcBef>
              <a:spcAft>
                <a:spcPts val="0"/>
              </a:spcAft>
              <a:buSzPts val="1400"/>
              <a:buNone/>
            </a:pPr>
            <a:r>
              <a:rPr lang="en-US"/>
              <a:t> </a:t>
            </a:r>
            <a:endParaRPr i="1"/>
          </a:p>
          <a:p>
            <a:pPr marL="0" marR="0" lvl="0" indent="0" algn="l" rtl="0">
              <a:lnSpc>
                <a:spcPct val="100000"/>
              </a:lnSpc>
              <a:spcBef>
                <a:spcPts val="0"/>
              </a:spcBef>
              <a:spcAft>
                <a:spcPts val="0"/>
              </a:spcAft>
              <a:buClr>
                <a:schemeClr val="dk1"/>
              </a:buClr>
              <a:buSzPts val="1200"/>
              <a:buFont typeface="Calibri"/>
              <a:buNone/>
            </a:pPr>
            <a:r>
              <a:rPr lang="en-US" i="1"/>
              <a:t>[Facilitators - </a:t>
            </a:r>
            <a:r>
              <a:rPr lang="en-US" i="1" u="sng"/>
              <a:t>Printed copies </a:t>
            </a:r>
            <a:r>
              <a:rPr lang="en-US" i="1"/>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a:t>Thank you so much for coming together and starting to explore the CPMS. I will follow up on the next steps we discussed. And that’s the key – the CPMS is a gift that just keeps on giving every time you open it!</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SzPts val="1400"/>
              <a:buNone/>
            </a:pPr>
            <a:endParaRPr/>
          </a:p>
        </p:txBody>
      </p:sp>
      <p:sp>
        <p:nvSpPr>
          <p:cNvPr id="259" name="Google Shape;25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9" name="Google Shape;19;p59"/>
          <p:cNvPicPr preferRelativeResize="0"/>
          <p:nvPr/>
        </p:nvPicPr>
        <p:blipFill rotWithShape="1">
          <a:blip r:embed="rId3">
            <a:alphaModFix/>
          </a:blip>
          <a:srcRect/>
          <a:stretch/>
        </p:blipFill>
        <p:spPr>
          <a:xfrm>
            <a:off x="7985248" y="5540654"/>
            <a:ext cx="3856463" cy="11034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3">
  <p:cSld name="Text and objects3">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838200" y="365125"/>
            <a:ext cx="72276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5" name="Google Shape;75;p63"/>
          <p:cNvPicPr preferRelativeResize="0"/>
          <p:nvPr/>
        </p:nvPicPr>
        <p:blipFill rotWithShape="1">
          <a:blip r:embed="rId2">
            <a:alphaModFix/>
          </a:blip>
          <a:srcRect l="70610" t="10304" r="11371" b="9397"/>
          <a:stretch/>
        </p:blipFill>
        <p:spPr>
          <a:xfrm>
            <a:off x="8303342" y="0"/>
            <a:ext cx="3888658"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5.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ubTitle" idx="1"/>
          </p:nvPr>
        </p:nvSpPr>
        <p:spPr>
          <a:xfrm>
            <a:off x="5210338" y="4240754"/>
            <a:ext cx="6631373"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sz="3200"/>
              <a:t>SLIDE DECK</a:t>
            </a:r>
            <a:endParaRPr/>
          </a:p>
        </p:txBody>
      </p:sp>
      <p:sp>
        <p:nvSpPr>
          <p:cNvPr id="184" name="Google Shape;184;p10"/>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The Minimum Standards for Child Protection in Humanitarian Action </a:t>
            </a:r>
            <a:endParaRPr sz="4800" b="0">
              <a:solidFill>
                <a:srgbClr val="A5A5A5"/>
              </a:solidFill>
              <a:latin typeface="Calibri"/>
              <a:ea typeface="Calibri"/>
              <a:cs typeface="Calibri"/>
              <a:sym typeface="Calibri"/>
            </a:endParaRPr>
          </a:p>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CPMS</a:t>
            </a:r>
            <a:endParaRPr sz="4800" b="0">
              <a:solidFill>
                <a:srgbClr val="A5A5A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838200" y="5845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14969"/>
                </a:solidFill>
              </a:rPr>
              <a:t>Aim of the Standards</a:t>
            </a:r>
            <a:br>
              <a:rPr lang="en-US"/>
            </a:br>
            <a:endParaRPr/>
          </a:p>
        </p:txBody>
      </p:sp>
      <p:sp>
        <p:nvSpPr>
          <p:cNvPr id="191" name="Google Shape;191;p7"/>
          <p:cNvSpPr txBox="1">
            <a:spLocks noGrp="1"/>
          </p:cNvSpPr>
          <p:nvPr>
            <p:ph type="body"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0"/>
              </a:spcBef>
              <a:spcAft>
                <a:spcPts val="0"/>
              </a:spcAft>
              <a:buSzPts val="2600"/>
              <a:buChar char="●"/>
            </a:pPr>
            <a:r>
              <a:rPr lang="en-US" sz="2600">
                <a:solidFill>
                  <a:schemeClr val="dk2"/>
                </a:solidFill>
              </a:rPr>
              <a:t>Benchmark for CPHA.</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Collaborative, inter-agency tool</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Links with Core Humanitarian Standard</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Contextualisation for local ownership</a:t>
            </a:r>
            <a:endParaRPr sz="2600">
              <a:solidFill>
                <a:schemeClr val="dk2"/>
              </a:solidFill>
            </a:endParaRPr>
          </a:p>
          <a:p>
            <a:pPr marL="0" lvl="0" indent="0" algn="l" rtl="0">
              <a:lnSpc>
                <a:spcPct val="90000"/>
              </a:lnSpc>
              <a:spcBef>
                <a:spcPts val="1000"/>
              </a:spcBef>
              <a:spcAft>
                <a:spcPts val="0"/>
              </a:spcAft>
              <a:buSzPts val="2800"/>
              <a:buNone/>
            </a:pPr>
            <a:endParaRPr sz="2600">
              <a:solidFill>
                <a:schemeClr val="dk2"/>
              </a:solidFill>
            </a:endParaRPr>
          </a:p>
          <a:p>
            <a:pPr marL="228600" lvl="0" indent="-215900" algn="l" rtl="0">
              <a:lnSpc>
                <a:spcPct val="90000"/>
              </a:lnSpc>
              <a:spcBef>
                <a:spcPts val="1000"/>
              </a:spcBef>
              <a:spcAft>
                <a:spcPts val="0"/>
              </a:spcAft>
              <a:buSzPts val="2600"/>
              <a:buChar char="●"/>
            </a:pPr>
            <a:r>
              <a:rPr lang="en-US" sz="2600">
                <a:solidFill>
                  <a:schemeClr val="dk2"/>
                </a:solidFill>
              </a:rPr>
              <a:t>Purpose:</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quality and accountability</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impact for children’s protection and well-being</a:t>
            </a:r>
            <a:endParaRPr sz="2600">
              <a:solidFill>
                <a:schemeClr val="dk2"/>
              </a:solidFill>
            </a:endParaRPr>
          </a:p>
          <a:p>
            <a:pPr marL="228600" lvl="0" indent="-50800" algn="l" rtl="0">
              <a:lnSpc>
                <a:spcPct val="90000"/>
              </a:lnSpc>
              <a:spcBef>
                <a:spcPts val="1000"/>
              </a:spcBef>
              <a:spcAft>
                <a:spcPts val="0"/>
              </a:spcAft>
              <a:buClr>
                <a:schemeClr val="accent1"/>
              </a:buClr>
              <a:buSzPts val="2800"/>
              <a:buNone/>
            </a:pPr>
            <a:endParaRPr>
              <a:solidFill>
                <a:schemeClr val="dk2"/>
              </a:solidFill>
            </a:endParaRPr>
          </a:p>
        </p:txBody>
      </p:sp>
      <p:pic>
        <p:nvPicPr>
          <p:cNvPr id="192" name="Google Shape;192;p7"/>
          <p:cNvPicPr preferRelativeResize="0"/>
          <p:nvPr/>
        </p:nvPicPr>
        <p:blipFill rotWithShape="1">
          <a:blip r:embed="rId3">
            <a:alphaModFix/>
          </a:blip>
          <a:srcRect/>
          <a:stretch/>
        </p:blipFill>
        <p:spPr>
          <a:xfrm>
            <a:off x="10210800" y="0"/>
            <a:ext cx="1981200" cy="1771650"/>
          </a:xfrm>
          <a:prstGeom prst="rect">
            <a:avLst/>
          </a:prstGeom>
          <a:noFill/>
          <a:ln>
            <a:noFill/>
          </a:ln>
        </p:spPr>
      </p:pic>
      <p:pic>
        <p:nvPicPr>
          <p:cNvPr id="193" name="Google Shape;193;p7"/>
          <p:cNvPicPr preferRelativeResize="0"/>
          <p:nvPr/>
        </p:nvPicPr>
        <p:blipFill rotWithShape="1">
          <a:blip r:embed="rId4">
            <a:alphaModFix/>
          </a:blip>
          <a:srcRect/>
          <a:stretch/>
        </p:blipFill>
        <p:spPr>
          <a:xfrm>
            <a:off x="4127088" y="4761996"/>
            <a:ext cx="7057055" cy="879996"/>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601725" y="1724451"/>
            <a:ext cx="2392375" cy="34090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Screen Shot 2019-10-07 at 9.08.18 PM.png"/>
          <p:cNvPicPr preferRelativeResize="0"/>
          <p:nvPr/>
        </p:nvPicPr>
        <p:blipFill rotWithShape="1">
          <a:blip r:embed="rId3">
            <a:alphaModFix/>
          </a:blip>
          <a:srcRect/>
          <a:stretch/>
        </p:blipFill>
        <p:spPr>
          <a:xfrm>
            <a:off x="2207175" y="0"/>
            <a:ext cx="9984824" cy="6858001"/>
          </a:xfrm>
          <a:prstGeom prst="rect">
            <a:avLst/>
          </a:prstGeom>
          <a:noFill/>
          <a:ln>
            <a:noFill/>
          </a:ln>
        </p:spPr>
      </p:pic>
      <p:sp>
        <p:nvSpPr>
          <p:cNvPr id="201" name="Google Shape;201;p12"/>
          <p:cNvSpPr txBox="1"/>
          <p:nvPr/>
        </p:nvSpPr>
        <p:spPr>
          <a:xfrm rot="-5400000">
            <a:off x="351025" y="2917431"/>
            <a:ext cx="2662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119D9F"/>
                </a:solidFill>
                <a:latin typeface="Arial"/>
                <a:ea typeface="Arial"/>
                <a:cs typeface="Arial"/>
                <a:sym typeface="Arial"/>
              </a:rPr>
              <a:t>Overview</a:t>
            </a:r>
            <a:endParaRPr sz="4400" b="0" i="0" u="none" strike="noStrike" cap="none">
              <a:solidFill>
                <a:srgbClr val="119D9F"/>
              </a:solidFill>
              <a:latin typeface="Arial"/>
              <a:ea typeface="Arial"/>
              <a:cs typeface="Arial"/>
              <a:sym typeface="Arial"/>
            </a:endParaRPr>
          </a:p>
        </p:txBody>
      </p:sp>
      <p:sp>
        <p:nvSpPr>
          <p:cNvPr id="202" name="Google Shape;202;p12"/>
          <p:cNvSpPr/>
          <p:nvPr/>
        </p:nvSpPr>
        <p:spPr>
          <a:xfrm>
            <a:off x="7376025" y="4282950"/>
            <a:ext cx="1730100" cy="6123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a:t>An introduction to Standard 19</a:t>
            </a:r>
            <a:endParaRPr/>
          </a:p>
        </p:txBody>
      </p:sp>
      <p:sp>
        <p:nvSpPr>
          <p:cNvPr id="209" name="Google Shape;209;p11"/>
          <p:cNvSpPr txBox="1"/>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Key strategies, approaches and interventions </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Prevention and response to child protection risks</a:t>
            </a:r>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Protective and suitable care arrangements</a:t>
            </a:r>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Family-based care &amp; family unity</a:t>
            </a:r>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Arial"/>
                <a:ea typeface="Arial"/>
                <a:cs typeface="Arial"/>
                <a:sym typeface="Arial"/>
              </a:rPr>
              <a:t>Cultural norms, practices, laws and policies </a:t>
            </a:r>
            <a:endParaRPr sz="2800" b="0" i="0" u="none" strike="noStrike" cap="none">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pic>
        <p:nvPicPr>
          <p:cNvPr id="210" name="Google Shape;210;p11"/>
          <p:cNvPicPr preferRelativeResize="0"/>
          <p:nvPr/>
        </p:nvPicPr>
        <p:blipFill rotWithShape="1">
          <a:blip r:embed="rId3">
            <a:alphaModFix/>
          </a:blip>
          <a:srcRect/>
          <a:stretch/>
        </p:blipFill>
        <p:spPr>
          <a:xfrm>
            <a:off x="2338126" y="5446337"/>
            <a:ext cx="959458" cy="898216"/>
          </a:xfrm>
          <a:prstGeom prst="rect">
            <a:avLst/>
          </a:prstGeom>
          <a:noFill/>
          <a:ln>
            <a:noFill/>
          </a:ln>
        </p:spPr>
      </p:pic>
      <p:pic>
        <p:nvPicPr>
          <p:cNvPr id="211" name="Google Shape;211;p11"/>
          <p:cNvPicPr preferRelativeResize="0"/>
          <p:nvPr/>
        </p:nvPicPr>
        <p:blipFill rotWithShape="1">
          <a:blip r:embed="rId4">
            <a:alphaModFix/>
          </a:blip>
          <a:srcRect/>
          <a:stretch/>
        </p:blipFill>
        <p:spPr>
          <a:xfrm>
            <a:off x="3242626" y="5415688"/>
            <a:ext cx="1040616" cy="898217"/>
          </a:xfrm>
          <a:prstGeom prst="rect">
            <a:avLst/>
          </a:prstGeom>
          <a:noFill/>
          <a:ln>
            <a:noFill/>
          </a:ln>
        </p:spPr>
      </p:pic>
      <p:grpSp>
        <p:nvGrpSpPr>
          <p:cNvPr id="212" name="Google Shape;212;p11"/>
          <p:cNvGrpSpPr/>
          <p:nvPr/>
        </p:nvGrpSpPr>
        <p:grpSpPr>
          <a:xfrm rot="1415781">
            <a:off x="11045341" y="5664942"/>
            <a:ext cx="979340" cy="1040548"/>
            <a:chOff x="10883591" y="5571442"/>
            <a:chExt cx="979340" cy="1040548"/>
          </a:xfrm>
        </p:grpSpPr>
        <p:pic>
          <p:nvPicPr>
            <p:cNvPr id="213" name="Google Shape;213;p11"/>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14" name="Google Shape;214;p11"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15" name="Google Shape;215;p11"/>
          <p:cNvSpPr txBox="1"/>
          <p:nvPr/>
        </p:nvSpPr>
        <p:spPr>
          <a:xfrm>
            <a:off x="6641464" y="5313893"/>
            <a:ext cx="4322400" cy="1200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are the local cultural norms and practices around children</a:t>
            </a:r>
            <a:r>
              <a:rPr lang="en-US" sz="2400"/>
              <a:t>’s</a:t>
            </a:r>
            <a:r>
              <a:rPr lang="en-US" sz="2400" b="0" i="0" u="none" strike="noStrike" cap="none">
                <a:solidFill>
                  <a:srgbClr val="000000"/>
                </a:solidFill>
                <a:latin typeface="Arial"/>
                <a:ea typeface="Arial"/>
                <a:cs typeface="Arial"/>
                <a:sym typeface="Arial"/>
              </a:rPr>
              <a:t> care? </a:t>
            </a:r>
            <a:endParaRPr/>
          </a:p>
        </p:txBody>
      </p:sp>
      <p:pic>
        <p:nvPicPr>
          <p:cNvPr id="216" name="Google Shape;216;p11"/>
          <p:cNvPicPr preferRelativeResize="0"/>
          <p:nvPr/>
        </p:nvPicPr>
        <p:blipFill rotWithShape="1">
          <a:blip r:embed="rId7">
            <a:alphaModFix/>
          </a:blip>
          <a:srcRect/>
          <a:stretch/>
        </p:blipFill>
        <p:spPr>
          <a:xfrm>
            <a:off x="4291920" y="5355581"/>
            <a:ext cx="895822" cy="9251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body" idx="1"/>
          </p:nvPr>
        </p:nvSpPr>
        <p:spPr>
          <a:xfrm>
            <a:off x="252422" y="1353592"/>
            <a:ext cx="6076521" cy="3381667"/>
          </a:xfrm>
          <a:prstGeom prst="rect">
            <a:avLst/>
          </a:prstGeom>
          <a:noFill/>
          <a:ln>
            <a:noFill/>
          </a:ln>
        </p:spPr>
        <p:txBody>
          <a:bodyPr spcFirstLastPara="1" wrap="square" lIns="91425" tIns="45700" rIns="91425" bIns="45700" anchor="t" anchorCtr="0">
            <a:normAutofit fontScale="85000" lnSpcReduction="20000"/>
          </a:bodyPr>
          <a:lstStyle/>
          <a:p>
            <a:pPr marL="50800" lvl="0" indent="0" algn="ctr" rtl="0">
              <a:lnSpc>
                <a:spcPct val="90000"/>
              </a:lnSpc>
              <a:spcBef>
                <a:spcPts val="1000"/>
              </a:spcBef>
              <a:spcAft>
                <a:spcPts val="0"/>
              </a:spcAft>
              <a:buSzPct val="137254"/>
              <a:buNone/>
            </a:pPr>
            <a:r>
              <a:rPr lang="en-US" sz="2400">
                <a:solidFill>
                  <a:schemeClr val="dk2"/>
                </a:solidFill>
              </a:rPr>
              <a:t>“</a:t>
            </a:r>
            <a:r>
              <a:rPr lang="en-US" sz="2400"/>
              <a:t>All children without protective and suitable care receive alternative care according to their rights, specific needs, wishes and best interests, prioritising family-based care and stable care arrangements.”</a:t>
            </a:r>
            <a:endParaRPr sz="2400">
              <a:solidFill>
                <a:schemeClr val="dk2"/>
              </a:solidFill>
            </a:endParaRPr>
          </a:p>
        </p:txBody>
      </p:sp>
      <p:sp>
        <p:nvSpPr>
          <p:cNvPr id="223" name="Google Shape;223;p6"/>
          <p:cNvSpPr txBox="1">
            <a:spLocks noGrp="1"/>
          </p:cNvSpPr>
          <p:nvPr>
            <p:ph type="body" idx="2"/>
          </p:nvPr>
        </p:nvSpPr>
        <p:spPr>
          <a:xfrm>
            <a:off x="6594010" y="2032284"/>
            <a:ext cx="5181600" cy="3144807"/>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l" rtl="0">
              <a:lnSpc>
                <a:spcPct val="90000"/>
              </a:lnSpc>
              <a:spcBef>
                <a:spcPts val="1000"/>
              </a:spcBef>
              <a:spcAft>
                <a:spcPts val="0"/>
              </a:spcAft>
              <a:buSzPct val="117647"/>
              <a:buChar char="•"/>
            </a:pPr>
            <a:r>
              <a:rPr lang="en-US"/>
              <a:t>Family-based care -&gt; First option</a:t>
            </a:r>
            <a:endParaRPr/>
          </a:p>
          <a:p>
            <a:pPr marL="457200" lvl="0" indent="-406400" algn="l" rtl="0">
              <a:lnSpc>
                <a:spcPct val="90000"/>
              </a:lnSpc>
              <a:spcBef>
                <a:spcPts val="1000"/>
              </a:spcBef>
              <a:spcAft>
                <a:spcPts val="0"/>
              </a:spcAft>
              <a:buSzPct val="117647"/>
              <a:buChar char="•"/>
            </a:pPr>
            <a:r>
              <a:rPr lang="en-US"/>
              <a:t>Residential care -&gt; Last resort</a:t>
            </a:r>
            <a:endParaRPr/>
          </a:p>
          <a:p>
            <a:pPr marL="50800" lvl="0" indent="0" algn="l" rtl="0">
              <a:lnSpc>
                <a:spcPct val="90000"/>
              </a:lnSpc>
              <a:spcBef>
                <a:spcPts val="1000"/>
              </a:spcBef>
              <a:spcAft>
                <a:spcPts val="0"/>
              </a:spcAft>
              <a:buSzPct val="117647"/>
              <a:buNone/>
            </a:pPr>
            <a:endParaRPr/>
          </a:p>
          <a:p>
            <a:pPr marL="457200" lvl="0" indent="-406400" algn="l" rtl="0">
              <a:lnSpc>
                <a:spcPct val="90000"/>
              </a:lnSpc>
              <a:spcBef>
                <a:spcPts val="1000"/>
              </a:spcBef>
              <a:spcAft>
                <a:spcPts val="0"/>
              </a:spcAft>
              <a:buSzPct val="117647"/>
              <a:buChar char="•"/>
            </a:pPr>
            <a:r>
              <a:rPr lang="en-US"/>
              <a:t>Decision factors</a:t>
            </a:r>
            <a:endParaRPr/>
          </a:p>
          <a:p>
            <a:pPr marL="457200" lvl="0" indent="-406400" algn="l" rtl="0">
              <a:lnSpc>
                <a:spcPct val="90000"/>
              </a:lnSpc>
              <a:spcBef>
                <a:spcPts val="1000"/>
              </a:spcBef>
              <a:spcAft>
                <a:spcPts val="0"/>
              </a:spcAft>
              <a:buSzPct val="117647"/>
              <a:buChar char="•"/>
            </a:pPr>
            <a:r>
              <a:rPr lang="en-US"/>
              <a:t>Follow-up visits</a:t>
            </a:r>
            <a:endParaRPr/>
          </a:p>
          <a:p>
            <a:pPr marL="457200" lvl="0" indent="-406400" algn="l" rtl="0">
              <a:lnSpc>
                <a:spcPct val="90000"/>
              </a:lnSpc>
              <a:spcBef>
                <a:spcPts val="1000"/>
              </a:spcBef>
              <a:spcAft>
                <a:spcPts val="0"/>
              </a:spcAft>
              <a:buSzPct val="117647"/>
              <a:buChar char="•"/>
            </a:pPr>
            <a:r>
              <a:rPr lang="en-US"/>
              <a:t>Caregivers support</a:t>
            </a:r>
            <a:endParaRPr/>
          </a:p>
          <a:p>
            <a:pPr marL="457200" lvl="0" indent="-406400" algn="l" rtl="0">
              <a:lnSpc>
                <a:spcPct val="90000"/>
              </a:lnSpc>
              <a:spcBef>
                <a:spcPts val="1000"/>
              </a:spcBef>
              <a:spcAft>
                <a:spcPts val="0"/>
              </a:spcAft>
              <a:buSzPct val="117647"/>
              <a:buChar char="•"/>
            </a:pPr>
            <a:r>
              <a:rPr lang="en-US"/>
              <a:t>(re)integration or permanent alternative care option</a:t>
            </a:r>
            <a:endParaRPr/>
          </a:p>
        </p:txBody>
      </p:sp>
      <p:grpSp>
        <p:nvGrpSpPr>
          <p:cNvPr id="224" name="Google Shape;224;p6"/>
          <p:cNvGrpSpPr/>
          <p:nvPr/>
        </p:nvGrpSpPr>
        <p:grpSpPr>
          <a:xfrm rot="1415781">
            <a:off x="11045341" y="5536606"/>
            <a:ext cx="979340" cy="1040548"/>
            <a:chOff x="10883591" y="5571442"/>
            <a:chExt cx="979340" cy="1040548"/>
          </a:xfrm>
        </p:grpSpPr>
        <p:pic>
          <p:nvPicPr>
            <p:cNvPr id="225" name="Google Shape;225;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6" name="Google Shape;226;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27" name="Google Shape;227;p6"/>
          <p:cNvPicPr preferRelativeResize="0"/>
          <p:nvPr/>
        </p:nvPicPr>
        <p:blipFill rotWithShape="1">
          <a:blip r:embed="rId5">
            <a:alphaModFix/>
          </a:blip>
          <a:srcRect/>
          <a:stretch/>
        </p:blipFill>
        <p:spPr>
          <a:xfrm>
            <a:off x="2034604" y="417613"/>
            <a:ext cx="2512156" cy="743473"/>
          </a:xfrm>
          <a:prstGeom prst="rect">
            <a:avLst/>
          </a:prstGeom>
          <a:noFill/>
          <a:ln>
            <a:noFill/>
          </a:ln>
        </p:spPr>
      </p:pic>
      <p:sp>
        <p:nvSpPr>
          <p:cNvPr id="228" name="Google Shape;228;p6"/>
          <p:cNvSpPr txBox="1"/>
          <p:nvPr/>
        </p:nvSpPr>
        <p:spPr>
          <a:xfrm>
            <a:off x="6641464" y="5658351"/>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are different types of alternative care?</a:t>
            </a:r>
            <a:endParaRPr sz="2400" b="0" i="0" u="none" strike="noStrike" cap="none">
              <a:solidFill>
                <a:srgbClr val="000000"/>
              </a:solidFill>
              <a:latin typeface="Arial"/>
              <a:ea typeface="Arial"/>
              <a:cs typeface="Arial"/>
              <a:sym typeface="Arial"/>
            </a:endParaRPr>
          </a:p>
        </p:txBody>
      </p:sp>
      <p:pic>
        <p:nvPicPr>
          <p:cNvPr id="229" name="Google Shape;229;p6"/>
          <p:cNvPicPr preferRelativeResize="0"/>
          <p:nvPr/>
        </p:nvPicPr>
        <p:blipFill rotWithShape="1">
          <a:blip r:embed="rId6">
            <a:alphaModFix/>
          </a:blip>
          <a:srcRect/>
          <a:stretch/>
        </p:blipFill>
        <p:spPr>
          <a:xfrm>
            <a:off x="5550537" y="5829538"/>
            <a:ext cx="853367" cy="900126"/>
          </a:xfrm>
          <a:prstGeom prst="rect">
            <a:avLst/>
          </a:prstGeom>
          <a:noFill/>
          <a:ln>
            <a:noFill/>
          </a:ln>
        </p:spPr>
      </p:pic>
      <p:pic>
        <p:nvPicPr>
          <p:cNvPr id="230" name="Google Shape;230;p6"/>
          <p:cNvPicPr preferRelativeResize="0"/>
          <p:nvPr/>
        </p:nvPicPr>
        <p:blipFill rotWithShape="1">
          <a:blip r:embed="rId7">
            <a:alphaModFix/>
          </a:blip>
          <a:srcRect/>
          <a:stretch/>
        </p:blipFill>
        <p:spPr>
          <a:xfrm>
            <a:off x="1767610" y="2970349"/>
            <a:ext cx="2206916" cy="31448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7"/>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44546A"/>
                </a:solidFill>
                <a:latin typeface="Arial"/>
                <a:ea typeface="Arial"/>
                <a:cs typeface="Arial"/>
                <a:sym typeface="Arial"/>
              </a:rPr>
              <a:t>Why residential care is harmful </a:t>
            </a:r>
            <a:endParaRPr>
              <a:solidFill>
                <a:srgbClr val="44546A"/>
              </a:solidFill>
              <a:latin typeface="Arial"/>
              <a:ea typeface="Arial"/>
              <a:cs typeface="Arial"/>
              <a:sym typeface="Arial"/>
            </a:endParaRPr>
          </a:p>
          <a:p>
            <a:pPr marL="0" lvl="0" indent="0" algn="l" rtl="0">
              <a:lnSpc>
                <a:spcPct val="90000"/>
              </a:lnSpc>
              <a:spcBef>
                <a:spcPts val="0"/>
              </a:spcBef>
              <a:spcAft>
                <a:spcPts val="0"/>
              </a:spcAft>
              <a:buSzPts val="4400"/>
              <a:buNone/>
            </a:pPr>
            <a:r>
              <a:rPr lang="en-US">
                <a:solidFill>
                  <a:srgbClr val="44546A"/>
                </a:solidFill>
                <a:latin typeface="Arial"/>
                <a:ea typeface="Arial"/>
                <a:cs typeface="Arial"/>
                <a:sym typeface="Arial"/>
              </a:rPr>
              <a:t>for children</a:t>
            </a:r>
            <a:endParaRPr/>
          </a:p>
        </p:txBody>
      </p:sp>
      <p:sp>
        <p:nvSpPr>
          <p:cNvPr id="237" name="Google Shape;237;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solidFill>
                  <a:srgbClr val="44546A"/>
                </a:solidFill>
                <a:latin typeface="Helvetica Neue"/>
                <a:ea typeface="Helvetica Neue"/>
                <a:cs typeface="Helvetica Neue"/>
                <a:sym typeface="Helvetica Neue"/>
              </a:rPr>
              <a:t>Child’s physical, mental and emotional development</a:t>
            </a:r>
            <a:endParaRPr sz="2800">
              <a:solidFill>
                <a:schemeClr val="dk1"/>
              </a:solidFill>
              <a:latin typeface="Helvetica Neue"/>
              <a:ea typeface="Helvetica Neue"/>
              <a:cs typeface="Helvetica Neue"/>
              <a:sym typeface="Helvetica Neue"/>
            </a:endParaRPr>
          </a:p>
          <a:p>
            <a:pPr marL="457200" lvl="0" indent="-406400" algn="l" rtl="0">
              <a:lnSpc>
                <a:spcPct val="90000"/>
              </a:lnSpc>
              <a:spcBef>
                <a:spcPts val="1000"/>
              </a:spcBef>
              <a:spcAft>
                <a:spcPts val="0"/>
              </a:spcAft>
              <a:buSzPts val="2800"/>
              <a:buChar char="•"/>
            </a:pPr>
            <a:r>
              <a:rPr lang="en-US">
                <a:solidFill>
                  <a:srgbClr val="44546A"/>
                </a:solidFill>
                <a:latin typeface="Helvetica Neue"/>
                <a:ea typeface="Helvetica Neue"/>
                <a:cs typeface="Helvetica Neue"/>
                <a:sym typeface="Helvetica Neue"/>
              </a:rPr>
              <a:t>Bucharest Early Intervention Project (BEIP)</a:t>
            </a:r>
            <a:endParaRPr>
              <a:solidFill>
                <a:srgbClr val="44546A"/>
              </a:solidFill>
              <a:latin typeface="Helvetica Neue"/>
              <a:ea typeface="Helvetica Neue"/>
              <a:cs typeface="Helvetica Neue"/>
              <a:sym typeface="Helvetica Neue"/>
            </a:endParaRPr>
          </a:p>
        </p:txBody>
      </p:sp>
      <p:pic>
        <p:nvPicPr>
          <p:cNvPr id="238" name="Google Shape;238;p57"/>
          <p:cNvPicPr preferRelativeResize="0">
            <a:picLocks noGrp="1"/>
          </p:cNvPicPr>
          <p:nvPr>
            <p:ph type="body" idx="2"/>
          </p:nvPr>
        </p:nvPicPr>
        <p:blipFill rotWithShape="1">
          <a:blip r:embed="rId3">
            <a:alphaModFix/>
          </a:blip>
          <a:srcRect/>
          <a:stretch/>
        </p:blipFill>
        <p:spPr>
          <a:xfrm>
            <a:off x="6504432" y="2330990"/>
            <a:ext cx="4517136" cy="3340608"/>
          </a:xfrm>
          <a:prstGeom prst="rect">
            <a:avLst/>
          </a:prstGeom>
          <a:noFill/>
          <a:ln>
            <a:noFill/>
          </a:ln>
        </p:spPr>
      </p:pic>
      <p:pic>
        <p:nvPicPr>
          <p:cNvPr id="239" name="Google Shape;239;p57"/>
          <p:cNvPicPr preferRelativeResize="0"/>
          <p:nvPr/>
        </p:nvPicPr>
        <p:blipFill rotWithShape="1">
          <a:blip r:embed="rId4">
            <a:alphaModFix/>
          </a:blip>
          <a:srcRect/>
          <a:stretch/>
        </p:blipFill>
        <p:spPr>
          <a:xfrm>
            <a:off x="2754681" y="3849981"/>
            <a:ext cx="2338290" cy="1821617"/>
          </a:xfrm>
          <a:prstGeom prst="rect">
            <a:avLst/>
          </a:prstGeom>
          <a:noFill/>
          <a:ln>
            <a:noFill/>
          </a:ln>
        </p:spPr>
      </p:pic>
      <p:grpSp>
        <p:nvGrpSpPr>
          <p:cNvPr id="240" name="Google Shape;240;p57"/>
          <p:cNvGrpSpPr/>
          <p:nvPr/>
        </p:nvGrpSpPr>
        <p:grpSpPr>
          <a:xfrm rot="-2522446">
            <a:off x="598557" y="5656689"/>
            <a:ext cx="979340" cy="1040548"/>
            <a:chOff x="10883591" y="5571442"/>
            <a:chExt cx="979340" cy="1040548"/>
          </a:xfrm>
        </p:grpSpPr>
        <p:pic>
          <p:nvPicPr>
            <p:cNvPr id="241" name="Google Shape;241;p57"/>
            <p:cNvPicPr preferRelativeResize="0"/>
            <p:nvPr/>
          </p:nvPicPr>
          <p:blipFill rotWithShape="1">
            <a:blip r:embed="rId5">
              <a:alphaModFix/>
            </a:blip>
            <a:srcRect/>
            <a:stretch/>
          </p:blipFill>
          <p:spPr>
            <a:xfrm>
              <a:off x="10883591" y="5571442"/>
              <a:ext cx="979340" cy="1040548"/>
            </a:xfrm>
            <a:prstGeom prst="rect">
              <a:avLst/>
            </a:prstGeom>
            <a:noFill/>
            <a:ln>
              <a:noFill/>
            </a:ln>
          </p:spPr>
        </p:pic>
        <p:pic>
          <p:nvPicPr>
            <p:cNvPr id="242" name="Google Shape;242;p57" descr="Point d’interrogation"/>
            <p:cNvPicPr preferRelativeResize="0"/>
            <p:nvPr/>
          </p:nvPicPr>
          <p:blipFill rotWithShape="1">
            <a:blip r:embed="rId6">
              <a:alphaModFix/>
            </a:blip>
            <a:srcRect/>
            <a:stretch/>
          </p:blipFill>
          <p:spPr>
            <a:xfrm>
              <a:off x="11005748" y="5727562"/>
              <a:ext cx="735026" cy="735026"/>
            </a:xfrm>
            <a:prstGeom prst="rect">
              <a:avLst/>
            </a:prstGeom>
            <a:noFill/>
            <a:ln>
              <a:noFill/>
            </a:ln>
          </p:spPr>
        </p:pic>
      </p:grpSp>
      <p:sp>
        <p:nvSpPr>
          <p:cNvPr id="243" name="Google Shape;243;p57"/>
          <p:cNvSpPr txBox="1"/>
          <p:nvPr/>
        </p:nvSpPr>
        <p:spPr>
          <a:xfrm>
            <a:off x="1609524" y="5959214"/>
            <a:ext cx="518159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How do we ensure that residential care remains temporary?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78402" y="147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Examples from the Region</a:t>
            </a:r>
            <a:endParaRPr/>
          </a:p>
        </p:txBody>
      </p:sp>
      <p:sp>
        <p:nvSpPr>
          <p:cNvPr id="250" name="Google Shape;250;p4"/>
          <p:cNvSpPr txBox="1"/>
          <p:nvPr/>
        </p:nvSpPr>
        <p:spPr>
          <a:xfrm>
            <a:off x="4539980" y="4115301"/>
            <a:ext cx="2978193"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19</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51" name="Google Shape;251;p4" descr="Indonesia outline map vector illustration"/>
          <p:cNvPicPr preferRelativeResize="0"/>
          <p:nvPr/>
        </p:nvPicPr>
        <p:blipFill rotWithShape="1">
          <a:blip r:embed="rId3">
            <a:alphaModFix/>
          </a:blip>
          <a:srcRect r="1642" b="14100"/>
          <a:stretch/>
        </p:blipFill>
        <p:spPr>
          <a:xfrm>
            <a:off x="8114210" y="1956428"/>
            <a:ext cx="3344092" cy="1372817"/>
          </a:xfrm>
          <a:prstGeom prst="rect">
            <a:avLst/>
          </a:prstGeom>
          <a:noFill/>
          <a:ln>
            <a:noFill/>
          </a:ln>
        </p:spPr>
      </p:pic>
      <p:sp>
        <p:nvSpPr>
          <p:cNvPr id="252" name="Google Shape;252;p4"/>
          <p:cNvSpPr txBox="1"/>
          <p:nvPr/>
        </p:nvSpPr>
        <p:spPr>
          <a:xfrm>
            <a:off x="7766074" y="3804819"/>
            <a:ext cx="415398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19</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53" name="Google Shape;253;p4" descr="Nepal Map Outline Png #1438897 - PNG Images - PNGio"/>
          <p:cNvPicPr preferRelativeResize="0"/>
          <p:nvPr/>
        </p:nvPicPr>
        <p:blipFill rotWithShape="1">
          <a:blip r:embed="rId4">
            <a:alphaModFix/>
          </a:blip>
          <a:srcRect/>
          <a:stretch/>
        </p:blipFill>
        <p:spPr>
          <a:xfrm>
            <a:off x="761637" y="1711264"/>
            <a:ext cx="3235962" cy="1617981"/>
          </a:xfrm>
          <a:prstGeom prst="rect">
            <a:avLst/>
          </a:prstGeom>
          <a:noFill/>
          <a:ln>
            <a:noFill/>
          </a:ln>
        </p:spPr>
      </p:pic>
      <p:sp>
        <p:nvSpPr>
          <p:cNvPr id="254" name="Google Shape;254;p4"/>
          <p:cNvSpPr txBox="1"/>
          <p:nvPr/>
        </p:nvSpPr>
        <p:spPr>
          <a:xfrm>
            <a:off x="566421" y="3429000"/>
            <a:ext cx="3457668"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19</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55" name="Google Shape;255;p4" descr="Outline Map of Myanmar | Free Vector Maps"/>
          <p:cNvPicPr preferRelativeResize="0"/>
          <p:nvPr/>
        </p:nvPicPr>
        <p:blipFill rotWithShape="1">
          <a:blip r:embed="rId5">
            <a:alphaModFix/>
          </a:blip>
          <a:srcRect l="21619" r="22094"/>
          <a:stretch/>
        </p:blipFill>
        <p:spPr>
          <a:xfrm>
            <a:off x="5134563" y="1217419"/>
            <a:ext cx="2135710" cy="28458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8"/>
          <p:cNvSpPr txBox="1">
            <a:spLocks noGrp="1"/>
          </p:cNvSpPr>
          <p:nvPr>
            <p:ph type="title"/>
          </p:nvPr>
        </p:nvSpPr>
        <p:spPr>
          <a:xfrm>
            <a:off x="400800" y="857500"/>
            <a:ext cx="8165100" cy="707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4"/>
              </a:buClr>
              <a:buSzPct val="87804"/>
              <a:buFont typeface="Helvetica Neue"/>
              <a:buNone/>
            </a:pPr>
            <a:r>
              <a:rPr lang="en-US" sz="4100"/>
              <a:t>Need more than the hard copy?</a:t>
            </a:r>
            <a:endParaRPr sz="4100"/>
          </a:p>
          <a:p>
            <a:pPr marL="0" lvl="0" indent="0" algn="l" rtl="0">
              <a:lnSpc>
                <a:spcPct val="90000"/>
              </a:lnSpc>
              <a:spcBef>
                <a:spcPts val="0"/>
              </a:spcBef>
              <a:spcAft>
                <a:spcPts val="0"/>
              </a:spcAft>
              <a:buClr>
                <a:schemeClr val="accent4"/>
              </a:buClr>
              <a:buSzPct val="81818"/>
              <a:buFont typeface="Helvetica Neue"/>
              <a:buNone/>
            </a:pPr>
            <a:endParaRPr/>
          </a:p>
        </p:txBody>
      </p:sp>
      <p:sp>
        <p:nvSpPr>
          <p:cNvPr id="262" name="Google Shape;262;p58"/>
          <p:cNvSpPr txBox="1">
            <a:spLocks noGrp="1"/>
          </p:cNvSpPr>
          <p:nvPr>
            <p:ph type="body" idx="1"/>
          </p:nvPr>
        </p:nvSpPr>
        <p:spPr>
          <a:xfrm>
            <a:off x="680802" y="1290532"/>
            <a:ext cx="8320800" cy="54477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2800"/>
              <a:buNone/>
            </a:pPr>
            <a:r>
              <a:rPr lang="en-US" sz="2400"/>
              <a:t>On the Alliance website</a:t>
            </a:r>
            <a:endParaRPr/>
          </a:p>
          <a:p>
            <a:pPr marL="985837" lvl="1" indent="-312737" algn="l" rtl="0">
              <a:spcBef>
                <a:spcPts val="1700"/>
              </a:spcBef>
              <a:spcAft>
                <a:spcPts val="0"/>
              </a:spcAft>
              <a:buSzPts val="2400"/>
              <a:buFont typeface="Noto Sans Symbols"/>
              <a:buChar char="⮚"/>
            </a:pPr>
            <a:r>
              <a:rPr lang="en-US" sz="1800"/>
              <a:t>PDF version</a:t>
            </a:r>
            <a:endParaRPr/>
          </a:p>
          <a:p>
            <a:pPr marL="985837" lvl="1" indent="-312737" algn="l" rtl="0">
              <a:spcBef>
                <a:spcPts val="500"/>
              </a:spcBef>
              <a:spcAft>
                <a:spcPts val="0"/>
              </a:spcAft>
              <a:buSzPts val="2400"/>
              <a:buFont typeface="Noto Sans Symbols"/>
              <a:buChar char="⮚"/>
            </a:pPr>
            <a:r>
              <a:rPr lang="en-US" sz="1800"/>
              <a:t>Briefing &amp; Implementation Pack</a:t>
            </a:r>
            <a:endParaRPr/>
          </a:p>
          <a:p>
            <a:pPr marL="985837" lvl="1" indent="-312737" algn="l" rtl="0">
              <a:spcBef>
                <a:spcPts val="500"/>
              </a:spcBef>
              <a:spcAft>
                <a:spcPts val="0"/>
              </a:spcAft>
              <a:buSzPts val="2400"/>
              <a:buFont typeface="Noto Sans Symbols"/>
              <a:buChar char="⮚"/>
            </a:pPr>
            <a:r>
              <a:rPr lang="en-US" sz="1800"/>
              <a:t>25-page Summary</a:t>
            </a:r>
            <a:endParaRPr/>
          </a:p>
          <a:p>
            <a:pPr marL="985837" lvl="1" indent="-312737" algn="l" rtl="0">
              <a:spcBef>
                <a:spcPts val="500"/>
              </a:spcBef>
              <a:spcAft>
                <a:spcPts val="0"/>
              </a:spcAft>
              <a:buSzPts val="2400"/>
              <a:buFont typeface="Noto Sans Symbols"/>
              <a:buChar char="⮚"/>
            </a:pPr>
            <a:r>
              <a:rPr lang="en-US" sz="1800"/>
              <a:t>E-course </a:t>
            </a:r>
            <a:endParaRPr/>
          </a:p>
          <a:p>
            <a:pPr marL="985837" lvl="1" indent="-312737" algn="l" rtl="0">
              <a:spcBef>
                <a:spcPts val="500"/>
              </a:spcBef>
              <a:spcAft>
                <a:spcPts val="0"/>
              </a:spcAft>
              <a:buSzPts val="2400"/>
              <a:buFont typeface="Noto Sans Symbols"/>
              <a:buChar char="⮚"/>
            </a:pPr>
            <a:r>
              <a:rPr lang="en-US" sz="1800"/>
              <a:t>YouTube videos</a:t>
            </a:r>
            <a:endParaRPr/>
          </a:p>
          <a:p>
            <a:pPr marL="985837" lvl="1" indent="-312737" algn="l" rtl="0">
              <a:spcBef>
                <a:spcPts val="500"/>
              </a:spcBef>
              <a:spcAft>
                <a:spcPts val="0"/>
              </a:spcAft>
              <a:buSzPts val="2400"/>
              <a:buFont typeface="Noto Sans Symbols"/>
              <a:buChar char="⮚"/>
            </a:pPr>
            <a:r>
              <a:rPr lang="en-US" sz="1800"/>
              <a:t>A gallery of illustrated Standards</a:t>
            </a:r>
            <a:endParaRPr/>
          </a:p>
          <a:p>
            <a:pPr marL="9525" lvl="1" indent="0" algn="l" rtl="0">
              <a:spcBef>
                <a:spcPts val="1200"/>
              </a:spcBef>
              <a:spcAft>
                <a:spcPts val="0"/>
              </a:spcAft>
              <a:buClr>
                <a:srgbClr val="000000"/>
              </a:buClr>
              <a:buSzPts val="2400"/>
              <a:buFont typeface="Arial"/>
              <a:buNone/>
            </a:pPr>
            <a:r>
              <a:rPr lang="en-US">
                <a:solidFill>
                  <a:srgbClr val="00B0F0"/>
                </a:solidFill>
              </a:rPr>
              <a:t>	👉</a:t>
            </a:r>
            <a:r>
              <a:rPr lang="en-US" sz="1800">
                <a:solidFill>
                  <a:srgbClr val="00B0F0"/>
                </a:solidFill>
              </a:rPr>
              <a:t>  </a:t>
            </a:r>
            <a:r>
              <a:rPr lang="en-US" sz="1800" u="sng">
                <a:solidFill>
                  <a:srgbClr val="00B0F0"/>
                </a:solidFill>
                <a:hlinkClick r:id="rId3">
                  <a:extLst>
                    <a:ext uri="{A12FA001-AC4F-418D-AE19-62706E023703}">
                      <ahyp:hlinkClr xmlns:ahyp="http://schemas.microsoft.com/office/drawing/2018/hyperlinkcolor" val="tx"/>
                    </a:ext>
                  </a:extLst>
                </a:hlinkClick>
              </a:rPr>
              <a:t>www.AllianceCPHA.org</a:t>
            </a:r>
            <a:endParaRPr sz="1800">
              <a:solidFill>
                <a:srgbClr val="00B0F0"/>
              </a:solidFill>
            </a:endParaRPr>
          </a:p>
          <a:p>
            <a:pPr marL="9525" lvl="1" indent="0" algn="l" rtl="0">
              <a:spcBef>
                <a:spcPts val="1200"/>
              </a:spcBef>
              <a:spcAft>
                <a:spcPts val="0"/>
              </a:spcAft>
              <a:buClr>
                <a:srgbClr val="000000"/>
              </a:buClr>
              <a:buSzPts val="2400"/>
              <a:buFont typeface="Arial"/>
              <a:buNone/>
            </a:pPr>
            <a:r>
              <a:rPr lang="en-US"/>
              <a:t>On the Humanitarian Standards Partnership website</a:t>
            </a:r>
            <a:endParaRPr/>
          </a:p>
          <a:p>
            <a:pPr marL="985837" lvl="1" indent="-322262" algn="l" rtl="0">
              <a:spcBef>
                <a:spcPts val="500"/>
              </a:spcBef>
              <a:spcAft>
                <a:spcPts val="0"/>
              </a:spcAft>
              <a:buSzPts val="2400"/>
              <a:buFont typeface="Noto Sans Symbols"/>
              <a:buChar char="⮚"/>
            </a:pPr>
            <a:r>
              <a:rPr lang="en-US" sz="1800"/>
              <a:t>Online, interactive version</a:t>
            </a:r>
            <a:endParaRPr/>
          </a:p>
          <a:p>
            <a:pPr marL="985837" lvl="1" indent="-322262" algn="l" rtl="0">
              <a:spcBef>
                <a:spcPts val="500"/>
              </a:spcBef>
              <a:spcAft>
                <a:spcPts val="0"/>
              </a:spcAft>
              <a:buSzPts val="2400"/>
              <a:buFont typeface="Noto Sans Symbols"/>
              <a:buChar char="⮚"/>
            </a:pPr>
            <a:r>
              <a:rPr lang="en-US" sz="1800"/>
              <a:t>HSP App for mobile phones and tablets </a:t>
            </a:r>
            <a:endParaRPr/>
          </a:p>
          <a:p>
            <a:pPr marL="0" lvl="0" indent="0" algn="l" rtl="0">
              <a:spcBef>
                <a:spcPts val="1200"/>
              </a:spcBef>
              <a:spcAft>
                <a:spcPts val="0"/>
              </a:spcAft>
              <a:buSzPts val="2800"/>
              <a:buNone/>
            </a:pPr>
            <a:r>
              <a:rPr lang="en-US" sz="1800">
                <a:solidFill>
                  <a:srgbClr val="00B0F0"/>
                </a:solidFill>
              </a:rPr>
              <a:t>	</a:t>
            </a:r>
            <a:r>
              <a:rPr lang="en-US" sz="2400">
                <a:solidFill>
                  <a:srgbClr val="00B0F0"/>
                </a:solidFill>
              </a:rPr>
              <a:t>👉</a:t>
            </a:r>
            <a:r>
              <a:rPr lang="en-US" sz="1800">
                <a:solidFill>
                  <a:srgbClr val="00B0F0"/>
                </a:solidFill>
              </a:rPr>
              <a:t>  www.HumanitarianStandardsPartnership.org</a:t>
            </a:r>
            <a:endParaRPr sz="2400"/>
          </a:p>
        </p:txBody>
      </p:sp>
      <p:pic>
        <p:nvPicPr>
          <p:cNvPr id="263" name="Google Shape;263;p58" descr="THE ALLIANCE.png"/>
          <p:cNvPicPr preferRelativeResize="0"/>
          <p:nvPr/>
        </p:nvPicPr>
        <p:blipFill rotWithShape="1">
          <a:blip r:embed="rId4">
            <a:alphaModFix/>
          </a:blip>
          <a:srcRect/>
          <a:stretch/>
        </p:blipFill>
        <p:spPr>
          <a:xfrm>
            <a:off x="9158990" y="5156616"/>
            <a:ext cx="2343780" cy="1462358"/>
          </a:xfrm>
          <a:prstGeom prst="rect">
            <a:avLst/>
          </a:prstGeom>
          <a:noFill/>
          <a:ln>
            <a:noFill/>
          </a:ln>
        </p:spPr>
      </p:pic>
      <p:pic>
        <p:nvPicPr>
          <p:cNvPr id="264" name="Google Shape;264;p58"/>
          <p:cNvPicPr preferRelativeResize="0"/>
          <p:nvPr/>
        </p:nvPicPr>
        <p:blipFill rotWithShape="1">
          <a:blip r:embed="rId5">
            <a:alphaModFix/>
          </a:blip>
          <a:srcRect/>
          <a:stretch/>
        </p:blipFill>
        <p:spPr>
          <a:xfrm rot="1020805">
            <a:off x="6775525" y="1780560"/>
            <a:ext cx="1876026" cy="267328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5" name="Google Shape;265;p58" descr="Imagen que contiene Icono&#10;&#10;Descripción generada automáticamente"/>
          <p:cNvPicPr preferRelativeResize="0"/>
          <p:nvPr/>
        </p:nvPicPr>
        <p:blipFill rotWithShape="1">
          <a:blip r:embed="rId6">
            <a:alphaModFix/>
          </a:blip>
          <a:srcRect/>
          <a:stretch/>
        </p:blipFill>
        <p:spPr>
          <a:xfrm>
            <a:off x="10082326" y="3298017"/>
            <a:ext cx="1977869" cy="14327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Widescreen</PresentationFormat>
  <Paragraphs>193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Helvetica Neue Light</vt:lpstr>
      <vt:lpstr>Helvetica Neue</vt:lpstr>
      <vt:lpstr>Calibri</vt:lpstr>
      <vt:lpstr>Noto Sans Symbols</vt:lpstr>
      <vt:lpstr>Office Theme</vt:lpstr>
      <vt:lpstr>The Minimum Standards for Child Protection in Humanitarian Action  CPMS</vt:lpstr>
      <vt:lpstr>Aim of the Standards </vt:lpstr>
      <vt:lpstr>PowerPoint Presentation</vt:lpstr>
      <vt:lpstr>An introduction to Standard 19</vt:lpstr>
      <vt:lpstr>PowerPoint Presentation</vt:lpstr>
      <vt:lpstr>Why residential care is harmful  for children</vt:lpstr>
      <vt:lpstr>Examples from the Region</vt:lpstr>
      <vt:lpstr>Need more than the hard copy?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Joanna Wedge</cp:lastModifiedBy>
  <cp:revision>1</cp:revision>
  <dcterms:created xsi:type="dcterms:W3CDTF">2017-12-20T18:51:03Z</dcterms:created>
  <dcterms:modified xsi:type="dcterms:W3CDTF">2022-07-05T20:49:31Z</dcterms:modified>
</cp:coreProperties>
</file>