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0" r:id="rId2"/>
  </p:sldMasterIdLst>
  <p:notesMasterIdLst>
    <p:notesMasterId r:id="rId10"/>
  </p:notesMasterIdLst>
  <p:sldIdLst>
    <p:sldId id="257" r:id="rId3"/>
    <p:sldId id="258" r:id="rId4"/>
    <p:sldId id="259" r:id="rId5"/>
    <p:sldId id="262" r:id="rId6"/>
    <p:sldId id="263" r:id="rId7"/>
    <p:sldId id="260" r:id="rId8"/>
    <p:sldId id="297"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9339" autoAdjust="0"/>
  </p:normalViewPr>
  <p:slideViewPr>
    <p:cSldViewPr snapToGrid="0">
      <p:cViewPr varScale="1">
        <p:scale>
          <a:sx n="46" d="100"/>
          <a:sy n="46" d="100"/>
        </p:scale>
        <p:origin x="14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CAB2D1-5EC1-41CA-9AE8-2E8DA391FE70}" type="datetimeFigureOut">
              <a:rPr lang="fr-FR" smtClean="0"/>
              <a:t>06/12/2022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9F29AE-B36E-464E-A0F8-731E62087233}" type="slidenum">
              <a:rPr lang="fr-FR" smtClean="0"/>
              <a:t>‹#›</a:t>
            </a:fld>
            <a:endParaRPr lang="fr-FR"/>
          </a:p>
        </p:txBody>
      </p:sp>
    </p:spTree>
    <p:extLst>
      <p:ext uri="{BB962C8B-B14F-4D97-AF65-F5344CB8AC3E}">
        <p14:creationId xmlns:p14="http://schemas.microsoft.com/office/powerpoint/2010/main" val="1251719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handbook.spherestandards.org/en/cpms/#ch00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handbook.spherestandards.org/en/cpms/#ch002_013_002"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Facilitateurs</a:t>
            </a:r>
            <a:r>
              <a:rPr lang="fr-FR"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Cette présentation est destinée à tous les </a:t>
            </a:r>
            <a:r>
              <a:rPr lang="fr-FR" b="0" u="sng" dirty="0"/>
              <a:t>utilisateurs potentiels </a:t>
            </a:r>
            <a:r>
              <a:rPr lang="fr-FR" b="0" dirty="0"/>
              <a:t>des SMPE. Il s’adresse principalement au personnel de la protection de l’enfance. Pensez donc à élargir certaines questions ou à fournir davantage de détails si des collègues d’autres secteurs se joignent à vous.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dirty="0"/>
              <a:t>On suppose que le groupe compte environ 20 personnes et que tout le monde dans la salle se connaît (peut-être des collègues de votre agence ou du groupe de coordination). Sinon, ajoutez 5 minutes pour des introductions rapides.</a:t>
            </a:r>
          </a:p>
          <a:p>
            <a:pPr marL="0" lvl="0" indent="0" algn="l" rtl="0">
              <a:spcBef>
                <a:spcPts val="0"/>
              </a:spcBef>
              <a:spcAft>
                <a:spcPts val="0"/>
              </a:spcAft>
              <a:buNone/>
            </a:pPr>
            <a:endParaRPr lang="es-ES" i="1" dirty="0"/>
          </a:p>
          <a:p>
            <a:r>
              <a:rPr lang="fr-FR" b="0" i="1" dirty="0"/>
              <a:t>PREPAREZ: un tableau de papier avec les </a:t>
            </a:r>
            <a:r>
              <a:rPr lang="fr-FR" b="1" i="1" dirty="0"/>
              <a:t>objectifs</a:t>
            </a:r>
            <a:r>
              <a:rPr lang="fr-FR" b="0" i="1" dirty="0"/>
              <a:t> de la session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la fin de la session, les participants seront capables de : </a:t>
            </a:r>
            <a:endParaRPr lang="fr-FR" b="0" i="1" dirty="0"/>
          </a:p>
          <a:p>
            <a:pPr marL="171450" indent="-171450">
              <a:buFont typeface="Arial"/>
              <a:buChar char="•"/>
            </a:pPr>
            <a:r>
              <a:rPr lang="fr-FR" b="0" dirty="0">
                <a:solidFill>
                  <a:srgbClr val="FF0000"/>
                </a:solidFill>
              </a:rPr>
              <a:t>Décrire la structure des SMPE et spécialement du Pilier 16</a:t>
            </a:r>
          </a:p>
          <a:p>
            <a:pPr marL="171450" indent="-171450">
              <a:buFont typeface="Arial"/>
              <a:buChar char="•"/>
            </a:pPr>
            <a:r>
              <a:rPr lang="fr-FR" b="0" dirty="0">
                <a:solidFill>
                  <a:srgbClr val="FF0000"/>
                </a:solidFill>
              </a:rPr>
              <a:t>Montrer comment et pourquoi on utilise le manuel</a:t>
            </a:r>
          </a:p>
          <a:p>
            <a:pPr marL="0" lvl="0" indent="0" algn="l" rtl="0">
              <a:spcBef>
                <a:spcPts val="0"/>
              </a:spcBef>
              <a:spcAft>
                <a:spcPts val="0"/>
              </a:spcAft>
              <a:buFont typeface="Arial" panose="020B0604020202020204" pitchFamily="34" charset="0"/>
              <a:buNone/>
            </a:pPr>
            <a:endParaRPr lang="es-ES" dirty="0"/>
          </a:p>
          <a:p>
            <a:pPr marL="0" lvl="0" indent="0" algn="l" rtl="0">
              <a:spcBef>
                <a:spcPts val="0"/>
              </a:spcBef>
              <a:spcAft>
                <a:spcPts val="0"/>
              </a:spcAft>
              <a:buFont typeface="Arial" panose="020B0604020202020204" pitchFamily="34" charset="0"/>
              <a:buNone/>
            </a:pPr>
            <a:r>
              <a:rPr lang="fr-FR" dirty="0"/>
              <a:t>REMARQUE : si vous avez déjà effectué une session sur les piliers 1 et 2, ignorez les diapositives 2 et 8</a:t>
            </a:r>
            <a:endParaRPr lang="es-ES" dirty="0"/>
          </a:p>
          <a:p>
            <a:pPr marL="0" lvl="0" indent="0" algn="l" rtl="0">
              <a:spcBef>
                <a:spcPts val="0"/>
              </a:spcBef>
              <a:spcAft>
                <a:spcPts val="0"/>
              </a:spcAft>
              <a:buFont typeface="Arial" panose="020B0604020202020204" pitchFamily="34" charset="0"/>
              <a:buNone/>
            </a:pPr>
            <a:endParaRPr lang="es-ES" dirty="0"/>
          </a:p>
          <a:p>
            <a:pPr marL="0" lvl="0" indent="0" algn="l" rtl="0">
              <a:spcBef>
                <a:spcPts val="0"/>
              </a:spcBef>
              <a:spcAft>
                <a:spcPts val="0"/>
              </a:spcAft>
              <a:buFont typeface="Arial" panose="020B0604020202020204" pitchFamily="34" charset="0"/>
              <a:buNone/>
            </a:pPr>
            <a:r>
              <a:rPr lang="fr-FR" b="1" dirty="0"/>
              <a:t>ASTUCE : Les diapositives sont animées </a:t>
            </a:r>
            <a:r>
              <a:rPr lang="fr-FR" dirty="0"/>
              <a:t>-&gt; à chaque clic vous faites apparaître quelques mots, un titre ou une image sur la diapositive. Lisez les notes correspondantes dans les notes de l'animateur, avant de montrer le contenu suivant, afin que les participants aient le temps de traiter ce qui est dit et de lire chaque point. </a:t>
            </a:r>
            <a:endParaRPr lang="es-ES" dirty="0"/>
          </a:p>
          <a:p>
            <a:pPr marL="0" lvl="0" indent="0" algn="l" rtl="0">
              <a:spcBef>
                <a:spcPts val="0"/>
              </a:spcBef>
              <a:spcAft>
                <a:spcPts val="0"/>
              </a:spcAft>
              <a:buNone/>
            </a:pPr>
            <a:endParaRPr lang="en-US" i="1" dirty="0"/>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fr-FR" sz="1800" b="0" dirty="0"/>
              <a:t>Les bailleurs, les institutions locales, les collègues d'autres secteurs et nos bénéficiaires eux-mêmes veulent savoir ce que nous faisons et pourquoi. Les SMPE sont notre référence. Le lancement de l'édition 2019 a pour but de mettre en avant notre redevabilité, en particulier vis-à-vis des enfants.</a:t>
            </a:r>
          </a:p>
          <a:p>
            <a:pPr marL="0" lvl="0" indent="0" algn="l" rtl="0">
              <a:spcBef>
                <a:spcPts val="0"/>
              </a:spcBef>
              <a:spcAft>
                <a:spcPts val="0"/>
              </a:spcAft>
              <a:buNone/>
            </a:pPr>
            <a:endParaRPr lang="fr-FR" dirty="0"/>
          </a:p>
          <a:p>
            <a:r>
              <a:rPr lang="fr-FR" sz="1200" dirty="0"/>
              <a:t>Les SMPE sont un outil de collaboration inter-agences, établissant des liens avec de nouvelles initiatives, telles que la Norme humanitaire fondamentale (CHS), INSPIRE et les </a:t>
            </a:r>
            <a:r>
              <a:rPr lang="fr-FR" sz="1200" dirty="0">
                <a:solidFill>
                  <a:srgbClr val="FF0000"/>
                </a:solidFill>
              </a:rPr>
              <a:t>Standards d'inclusion humanitaire</a:t>
            </a:r>
            <a:r>
              <a:rPr lang="fr-FR" sz="1200" dirty="0"/>
              <a:t>. </a:t>
            </a:r>
            <a:endParaRPr lang="en-CA" sz="1200" dirty="0"/>
          </a:p>
          <a:p>
            <a:r>
              <a:rPr lang="fr-FR" b="0" dirty="0"/>
              <a:t>Lorsque cela est pertinent, les SMPE s’alignent sur les 7 stratégies d’INSPIRE pour mettre fin à la violence à l’égard des enfants - et vous verrez les icônes de cette initiative disséminées dans ce texte. La Norme humanitaire de base (CHS) sur la qualité et la redevabilité est mise en évidence dans l'introduction, et l’on trouve des échos tout au long du manuel.</a:t>
            </a:r>
          </a:p>
          <a:p>
            <a:endParaRPr lang="fr-F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Nous conseillons toujours de contextualiser, ce qui augmente l’appropriation du manuel. Cela permet aussi de mieux comprendre la protection de l'enfant dans le contexte spécifique pour</a:t>
            </a:r>
            <a:r>
              <a:rPr lang="fr-FR" b="0" baseline="0" dirty="0"/>
              <a:t> </a:t>
            </a:r>
            <a:r>
              <a:rPr lang="fr-FR" b="0" dirty="0"/>
              <a:t>un large éventail d'acteurs. Les groupes de coordination nationaux sont encouragés à adapter l'édition 2019 au cours des prochaines années. S'il vous plaît, soulevez</a:t>
            </a:r>
            <a:r>
              <a:rPr lang="fr-FR" b="0" baseline="0" dirty="0"/>
              <a:t> cette question</a:t>
            </a:r>
            <a:r>
              <a:rPr lang="fr-FR" b="0" dirty="0"/>
              <a:t> avec vos collègues localement, puis demandez conseil à l'équipe globale des SMPE.</a:t>
            </a:r>
            <a:endParaRPr lang="en-US" b="0" dirty="0"/>
          </a:p>
          <a:p>
            <a:pPr marL="0" lvl="0" indent="0" algn="l" rtl="0">
              <a:lnSpc>
                <a:spcPct val="115000"/>
              </a:lnSpc>
              <a:spcBef>
                <a:spcPts val="0"/>
              </a:spcBef>
              <a:spcAft>
                <a:spcPts val="0"/>
              </a:spcAft>
              <a:buSzPts val="1100"/>
              <a:buNone/>
            </a:pPr>
            <a:endParaRPr lang="fr-FR" dirty="0"/>
          </a:p>
          <a:p>
            <a:pPr marL="0" lvl="0" indent="0" algn="l" rtl="0">
              <a:lnSpc>
                <a:spcPct val="115000"/>
              </a:lnSpc>
              <a:spcBef>
                <a:spcPts val="0"/>
              </a:spcBef>
              <a:spcAft>
                <a:spcPts val="0"/>
              </a:spcAft>
              <a:buSzPts val="1100"/>
              <a:buNone/>
            </a:pPr>
            <a:r>
              <a:rPr lang="fr-FR" dirty="0"/>
              <a:t>ENCADRÉ : Le but des SMPE est d'améliorer la qualité et la redevabilité de notre programmation et d'augmenter l'impact sur la protection et le bien-être des enfants et des adolescents dans l'action humanitaire, grâce à l'application de principes communs et d'objectifs à atteindre. Ils offrent une synthèse des bonnes pratiques et des enseignements tirés à ce jour. </a:t>
            </a:r>
          </a:p>
          <a:p>
            <a:pPr marL="0" lvl="0" indent="0" algn="l" rtl="0">
              <a:lnSpc>
                <a:spcPct val="115000"/>
              </a:lnSpc>
              <a:spcBef>
                <a:spcPts val="0"/>
              </a:spcBef>
              <a:spcAft>
                <a:spcPts val="0"/>
              </a:spcAft>
              <a:buSzPts val="1100"/>
              <a:buNone/>
            </a:pPr>
            <a:endParaRPr lang="fr-FR" dirty="0"/>
          </a:p>
          <a:p>
            <a:pPr marL="0" lvl="0" indent="0" algn="l" rtl="0">
              <a:lnSpc>
                <a:spcPct val="115000"/>
              </a:lnSpc>
              <a:spcBef>
                <a:spcPts val="0"/>
              </a:spcBef>
              <a:spcAft>
                <a:spcPts val="0"/>
              </a:spcAft>
              <a:buSzPts val="1100"/>
              <a:buNone/>
            </a:pPr>
            <a:endParaRPr dirty="0"/>
          </a:p>
          <a:p>
            <a:pPr marL="0" lvl="0" indent="0" algn="l" rtl="0">
              <a:spcBef>
                <a:spcPts val="0"/>
              </a:spcBef>
              <a:spcAft>
                <a:spcPts val="0"/>
              </a:spcAft>
              <a:buNone/>
            </a:pPr>
            <a:endParaRPr dirty="0"/>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fr-FR" sz="1800" dirty="0">
                <a:effectLst/>
                <a:latin typeface="Times New Roman" panose="02020603050405020304" pitchFamily="18" charset="0"/>
                <a:ea typeface="Times New Roman" panose="02020603050405020304" pitchFamily="18" charset="0"/>
              </a:rPr>
              <a:t>Voici une présentation de la structure des SMPE : il y a 28 Standards répartis en quatre piliers, et les 10 principes de la protection de l’enfance dans l’action humanitaire y sont intégrés. </a:t>
            </a:r>
          </a:p>
          <a:p>
            <a:r>
              <a:rPr lang="fr-FR" sz="1800" dirty="0">
                <a:effectLst/>
                <a:latin typeface="Times New Roman" panose="02020603050405020304" pitchFamily="18" charset="0"/>
                <a:ea typeface="Times New Roman" panose="02020603050405020304" pitchFamily="18" charset="0"/>
              </a:rPr>
              <a:t>Vous trouverez cette présentation à la fin des SMPE. Elle permet de trouver rapidement le ou les sujets qui vous intéressent dans le guide. »</a:t>
            </a:r>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a:p>
            <a:pPr marL="171450" marR="0" lvl="0" indent="-171450" algn="l" rtl="0">
              <a:lnSpc>
                <a:spcPct val="100000"/>
              </a:lnSpc>
              <a:spcBef>
                <a:spcPts val="0"/>
              </a:spcBef>
              <a:spcAft>
                <a:spcPts val="0"/>
              </a:spcAft>
              <a:buClr>
                <a:schemeClr val="dk1"/>
              </a:buClr>
              <a:buSzPts val="1200"/>
              <a:buFont typeface="Arial"/>
              <a:buChar char="•"/>
            </a:pPr>
            <a:r>
              <a:rPr lang="fr-FR" dirty="0"/>
              <a:t>Ce Standard fait partie du troisième Pilier des Standards relatifs au développement de stratégies, d'approches et d'interventions adéquates pour prévenir et répondre aux risques de protection de l'enfant décrits dans le </a:t>
            </a:r>
            <a:r>
              <a:rPr lang="en-US" u="sng" dirty="0">
                <a:solidFill>
                  <a:schemeClr val="hlink"/>
                </a:solidFill>
                <a:hlinkClick r:id="rId3"/>
              </a:rPr>
              <a:t>Pillar 2</a:t>
            </a:r>
            <a:r>
              <a:rPr lang="en-US" dirty="0"/>
              <a:t>. </a:t>
            </a:r>
            <a:r>
              <a:rPr lang="fr-FR" dirty="0"/>
              <a:t>Il est structuré autour du modèle socio-écologique et s'articule également avec le paquet INSPIRE, le cas échéant, et s'appuie sur leurs stratégies fondées sur des données probantes pour prévenir la violence contre les enfants. D'où l'ICON dans le coin. Le paquet INSPIRE a un objectif similaire : des stratégies fondées sur des données probantes pour prévenir la violence à l'encontre des enfants.  Plus d'informations sur les stratégies INSPIRE sur : http://inspire-strategies.org/</a:t>
            </a:r>
            <a:endParaRPr dirty="0"/>
          </a:p>
          <a:p>
            <a:pPr marL="228600" lvl="0" indent="0" algn="l" rtl="0">
              <a:lnSpc>
                <a:spcPct val="100000"/>
              </a:lnSpc>
              <a:spcBef>
                <a:spcPts val="0"/>
              </a:spcBef>
              <a:spcAft>
                <a:spcPts val="0"/>
              </a:spcAft>
              <a:buSzPts val="1400"/>
              <a:buFont typeface="Arial"/>
              <a:buNone/>
            </a:pPr>
            <a:endParaRPr lang="en-US" dirty="0">
              <a:latin typeface="Arial"/>
              <a:cs typeface="Arial"/>
              <a:sym typeface="Arial"/>
            </a:endParaRPr>
          </a:p>
          <a:p>
            <a:pPr marL="457200" lvl="0" indent="-228600" algn="l" rtl="0">
              <a:lnSpc>
                <a:spcPct val="100000"/>
              </a:lnSpc>
              <a:spcBef>
                <a:spcPts val="0"/>
              </a:spcBef>
              <a:spcAft>
                <a:spcPts val="0"/>
              </a:spcAft>
              <a:buSzPts val="1400"/>
              <a:buFont typeface="Arial"/>
              <a:buChar char="•"/>
            </a:pPr>
            <a:r>
              <a:rPr lang="fr-FR" b="0" i="1" dirty="0">
                <a:latin typeface="Arial"/>
                <a:ea typeface="Arial"/>
                <a:cs typeface="Arial"/>
                <a:sym typeface="Arial"/>
              </a:rPr>
              <a:t>DEF : Un "environnement de soins" est le cadre de vie physique et humain unique et direct de l'enfant. La prise en charge comprend à la fois les arrangements formels et légaux et les arrangements informels dans lesquels la personne qui s'occupe de l'enfant n'a pas de responsabilité légale. Les environnements bienveillants et protecteurs, les dispensateurs de soins attentifs et solidaires et les relations saines entre le dispensateur de soins et l'enfant sont des facteurs de protection essentiels pour développer la résilience et donner aux enfants la capacité de s'épanouir et de grandir dans des environnements difficiles.</a:t>
            </a:r>
          </a:p>
          <a:p>
            <a:pPr marL="457200" lvl="0" indent="-228600" algn="l" rtl="0">
              <a:lnSpc>
                <a:spcPct val="100000"/>
              </a:lnSpc>
              <a:spcBef>
                <a:spcPts val="0"/>
              </a:spcBef>
              <a:spcAft>
                <a:spcPts val="0"/>
              </a:spcAft>
              <a:buSzPts val="1400"/>
              <a:buFont typeface="Arial"/>
              <a:buChar char="•"/>
            </a:pPr>
            <a:endParaRPr lang="fr-FR" b="0" i="1" dirty="0">
              <a:latin typeface="Arial"/>
              <a:ea typeface="Arial"/>
              <a:cs typeface="Arial"/>
              <a:sym typeface="Arial"/>
            </a:endParaRPr>
          </a:p>
          <a:p>
            <a:pPr marL="457200" lvl="0" indent="-228600" algn="l" rtl="0">
              <a:lnSpc>
                <a:spcPct val="100000"/>
              </a:lnSpc>
              <a:spcBef>
                <a:spcPts val="0"/>
              </a:spcBef>
              <a:spcAft>
                <a:spcPts val="0"/>
              </a:spcAft>
              <a:buSzPts val="1400"/>
              <a:buFont typeface="Arial"/>
              <a:buChar char="•"/>
            </a:pPr>
            <a:r>
              <a:rPr lang="fr-FR" b="0" i="1" dirty="0">
                <a:latin typeface="Arial"/>
                <a:ea typeface="Arial"/>
                <a:cs typeface="Arial"/>
                <a:sym typeface="Arial"/>
              </a:rPr>
              <a:t>La norme globale est essentielle au travail de prévention et d'intervention, car l'accent est mis sur le soutien holistique aux familles pour améliorer les soins qu'elles fournissent aux enfants.</a:t>
            </a:r>
          </a:p>
          <a:p>
            <a:pPr marL="457200" lvl="0" indent="-228600" algn="l" rtl="0">
              <a:lnSpc>
                <a:spcPct val="100000"/>
              </a:lnSpc>
              <a:spcBef>
                <a:spcPts val="0"/>
              </a:spcBef>
              <a:spcAft>
                <a:spcPts val="0"/>
              </a:spcAft>
              <a:buSzPts val="1400"/>
              <a:buFont typeface="Arial"/>
              <a:buChar char="•"/>
            </a:pPr>
            <a:r>
              <a:rPr lang="fr-FR" b="0" i="1" dirty="0">
                <a:latin typeface="Arial"/>
                <a:ea typeface="Arial"/>
                <a:cs typeface="Arial"/>
                <a:sym typeface="Arial"/>
              </a:rPr>
              <a:t>Souligne l'importance de la contextualisation des approches fondées sur des données probantes comme celles que l'on trouve dans INSPIRE. Cette norme est liée aux stratégies Inspire sur le soutien aux parents et aux soignants + le renforcement des revenus et de l'économie.</a:t>
            </a:r>
          </a:p>
          <a:p>
            <a:pPr marL="228600" lvl="0" indent="0" algn="l" rtl="0">
              <a:lnSpc>
                <a:spcPct val="100000"/>
              </a:lnSpc>
              <a:spcBef>
                <a:spcPts val="0"/>
              </a:spcBef>
              <a:spcAft>
                <a:spcPts val="0"/>
              </a:spcAft>
              <a:buSzPts val="1400"/>
              <a:buFont typeface="Arial"/>
              <a:buNone/>
            </a:pPr>
            <a:endParaRPr lang="fr-FR" b="0" i="1" dirty="0">
              <a:latin typeface="Arial"/>
              <a:ea typeface="Arial"/>
              <a:cs typeface="Arial"/>
              <a:sym typeface="Arial"/>
            </a:endParaRPr>
          </a:p>
          <a:p>
            <a:pPr marL="228600" lvl="0" indent="0" algn="l" rtl="0">
              <a:lnSpc>
                <a:spcPct val="100000"/>
              </a:lnSpc>
              <a:spcBef>
                <a:spcPts val="0"/>
              </a:spcBef>
              <a:spcAft>
                <a:spcPts val="0"/>
              </a:spcAft>
              <a:buSzPts val="1400"/>
              <a:buFont typeface="Arial"/>
              <a:buNone/>
            </a:pPr>
            <a:r>
              <a:rPr lang="fr-FR" b="1" i="1" dirty="0">
                <a:latin typeface="Arial"/>
                <a:ea typeface="Arial"/>
                <a:cs typeface="Arial"/>
                <a:sym typeface="Arial"/>
              </a:rPr>
              <a:t>Sujet de discussion </a:t>
            </a:r>
            <a:r>
              <a:rPr lang="fr-FR" b="0" i="1" dirty="0">
                <a:latin typeface="Arial"/>
                <a:ea typeface="Arial"/>
                <a:cs typeface="Arial"/>
                <a:sym typeface="Arial"/>
              </a:rPr>
              <a:t>: Qu'est-ce qu'un aidant immédiat ? Donnez des exemples  </a:t>
            </a:r>
          </a:p>
          <a:p>
            <a:pPr marL="228600" lvl="0" indent="0" algn="l" rtl="0">
              <a:lnSpc>
                <a:spcPct val="100000"/>
              </a:lnSpc>
              <a:spcBef>
                <a:spcPts val="0"/>
              </a:spcBef>
              <a:spcAft>
                <a:spcPts val="0"/>
              </a:spcAft>
              <a:buSzPts val="1400"/>
              <a:buFont typeface="Arial"/>
              <a:buNone/>
            </a:pPr>
            <a:r>
              <a:rPr lang="fr-FR" b="0" i="1" dirty="0">
                <a:latin typeface="Arial"/>
                <a:ea typeface="Arial"/>
                <a:cs typeface="Arial"/>
                <a:sym typeface="Arial"/>
              </a:rPr>
              <a:t>-&gt; La personne qui s'occupe directement de l'enfant est une personne avec laquelle l'enfant vit et qui lui prodigue des soins quotidiens. Il peut s'agir de la mère, du père, d'un autre membre de la famille ou même d'une personne non apparentée. Les aidants immédiats sont responsables de ce qui suit</a:t>
            </a:r>
          </a:p>
          <a:p>
            <a:pPr marL="457200" lvl="0" indent="-228600" algn="l" rtl="0">
              <a:lnSpc>
                <a:spcPct val="100000"/>
              </a:lnSpc>
              <a:spcBef>
                <a:spcPts val="0"/>
              </a:spcBef>
              <a:spcAft>
                <a:spcPts val="0"/>
              </a:spcAft>
              <a:buSzPts val="1400"/>
              <a:buFont typeface="Arial"/>
              <a:buChar char="•"/>
            </a:pPr>
            <a:r>
              <a:rPr lang="fr-FR" b="0" i="1" dirty="0">
                <a:latin typeface="Arial"/>
                <a:ea typeface="Arial"/>
                <a:cs typeface="Arial"/>
                <a:sym typeface="Arial"/>
              </a:rPr>
              <a:t>Répondre aux besoins physiques, émotionnels, sociaux, cognitifs et spirituels de l'enfant ;</a:t>
            </a:r>
          </a:p>
          <a:p>
            <a:pPr marL="457200" lvl="0" indent="-228600" algn="l" rtl="0">
              <a:lnSpc>
                <a:spcPct val="100000"/>
              </a:lnSpc>
              <a:spcBef>
                <a:spcPts val="0"/>
              </a:spcBef>
              <a:spcAft>
                <a:spcPts val="0"/>
              </a:spcAft>
              <a:buSzPts val="1400"/>
              <a:buFont typeface="Arial"/>
              <a:buChar char="•"/>
            </a:pPr>
            <a:r>
              <a:rPr lang="fr-FR" b="0" i="1" dirty="0">
                <a:latin typeface="Arial"/>
                <a:ea typeface="Arial"/>
                <a:cs typeface="Arial"/>
                <a:sym typeface="Arial"/>
              </a:rPr>
              <a:t>Développer une relation cohérente et attentionnée avec l'enfant ; et</a:t>
            </a:r>
          </a:p>
          <a:p>
            <a:pPr marL="457200" lvl="0" indent="-228600" algn="l" rtl="0">
              <a:lnSpc>
                <a:spcPct val="100000"/>
              </a:lnSpc>
              <a:spcBef>
                <a:spcPts val="0"/>
              </a:spcBef>
              <a:spcAft>
                <a:spcPts val="0"/>
              </a:spcAft>
              <a:buSzPts val="1400"/>
              <a:buFont typeface="Arial"/>
              <a:buChar char="•"/>
            </a:pPr>
            <a:r>
              <a:rPr lang="fr-FR" b="0" i="1" dirty="0">
                <a:latin typeface="Arial"/>
                <a:ea typeface="Arial"/>
                <a:cs typeface="Arial"/>
                <a:sym typeface="Arial"/>
              </a:rPr>
              <a:t>protéger l'enfant contre tout danger.</a:t>
            </a:r>
            <a:endParaRPr b="0" i="1" dirty="0">
              <a:latin typeface="Arial"/>
              <a:ea typeface="Arial"/>
              <a:cs typeface="Arial"/>
              <a:sym typeface="Arial"/>
            </a:endParaRPr>
          </a:p>
        </p:txBody>
      </p:sp>
      <p:sp>
        <p:nvSpPr>
          <p:cNvPr id="206" name="Google Shape;20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1" u="none" strike="noStrike"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fr-FR" dirty="0">
                <a:latin typeface="Arial"/>
                <a:ea typeface="Arial"/>
                <a:cs typeface="Arial"/>
                <a:sym typeface="Arial"/>
              </a:rPr>
              <a:t>La norme 16 stipule ce qui suit : "Les environnements familiaux et de soins sont renforcés afin de promouvoir le développement sain des enfants et de les protéger de la maltraitance et des autres effets négatifs de l'adversité." </a:t>
            </a: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b="1"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b="1" dirty="0" err="1">
                <a:latin typeface="Arial"/>
                <a:ea typeface="Arial"/>
                <a:cs typeface="Arial"/>
                <a:sym typeface="Arial"/>
              </a:rPr>
              <a:t>Sujet</a:t>
            </a:r>
            <a:r>
              <a:rPr lang="en-US" b="1" dirty="0">
                <a:latin typeface="Arial"/>
                <a:ea typeface="Arial"/>
                <a:cs typeface="Arial"/>
                <a:sym typeface="Arial"/>
              </a:rPr>
              <a:t> de Discussion : </a:t>
            </a:r>
            <a:r>
              <a:rPr lang="fr-FR" sz="1200" dirty="0">
                <a:latin typeface="Arial"/>
                <a:ea typeface="Arial"/>
                <a:cs typeface="Arial"/>
                <a:sym typeface="Arial"/>
              </a:rPr>
              <a:t>Pourquoi est-il important de soutenir la capacité de prise en charge ?</a:t>
            </a:r>
          </a:p>
          <a:p>
            <a:pPr marL="0" marR="0" lvl="0" indent="0" algn="l" rtl="0">
              <a:lnSpc>
                <a:spcPct val="100000"/>
              </a:lnSpc>
              <a:spcBef>
                <a:spcPts val="0"/>
              </a:spcBef>
              <a:spcAft>
                <a:spcPts val="0"/>
              </a:spcAft>
              <a:buClr>
                <a:schemeClr val="dk1"/>
              </a:buClr>
              <a:buSzPts val="1200"/>
              <a:buFont typeface="Calibri"/>
              <a:buNone/>
            </a:pPr>
            <a:r>
              <a:rPr lang="fr-FR" sz="1200" dirty="0">
                <a:latin typeface="Arial"/>
                <a:ea typeface="Arial"/>
                <a:cs typeface="Arial"/>
                <a:sym typeface="Arial"/>
              </a:rPr>
              <a:t>Les aidants immédiats sont responsables de ce qui suit</a:t>
            </a:r>
            <a:endParaRPr dirty="0">
              <a:latin typeface="Arial"/>
              <a:ea typeface="Arial"/>
              <a:cs typeface="Arial"/>
              <a:sym typeface="Arial"/>
            </a:endParaRPr>
          </a:p>
          <a:p>
            <a:pPr marL="457200" lvl="0" indent="-228600" algn="l" rtl="0">
              <a:lnSpc>
                <a:spcPct val="100000"/>
              </a:lnSpc>
              <a:spcBef>
                <a:spcPts val="0"/>
              </a:spcBef>
              <a:spcAft>
                <a:spcPts val="0"/>
              </a:spcAft>
              <a:buSzPts val="1400"/>
              <a:buChar char="•"/>
            </a:pPr>
            <a:r>
              <a:rPr lang="fr-FR" dirty="0">
                <a:latin typeface="Arial"/>
                <a:ea typeface="Arial"/>
                <a:cs typeface="Arial"/>
                <a:sym typeface="Arial"/>
              </a:rPr>
              <a:t>Répondre aux besoins physiques, émotionnels, sociaux, cognitifs et spirituels de l'enfant ;</a:t>
            </a:r>
          </a:p>
          <a:p>
            <a:pPr marL="457200" lvl="0" indent="-228600" algn="l" rtl="0">
              <a:lnSpc>
                <a:spcPct val="100000"/>
              </a:lnSpc>
              <a:spcBef>
                <a:spcPts val="0"/>
              </a:spcBef>
              <a:spcAft>
                <a:spcPts val="0"/>
              </a:spcAft>
              <a:buSzPts val="1400"/>
              <a:buChar char="•"/>
            </a:pPr>
            <a:r>
              <a:rPr lang="fr-FR" dirty="0">
                <a:latin typeface="Arial"/>
                <a:ea typeface="Arial"/>
                <a:cs typeface="Arial"/>
                <a:sym typeface="Arial"/>
              </a:rPr>
              <a:t>Développer une relation cohérente et attentionnée avec l'enfant ; et</a:t>
            </a:r>
          </a:p>
          <a:p>
            <a:pPr marL="457200" lvl="0" indent="-228600" algn="l" rtl="0">
              <a:lnSpc>
                <a:spcPct val="100000"/>
              </a:lnSpc>
              <a:spcBef>
                <a:spcPts val="0"/>
              </a:spcBef>
              <a:spcAft>
                <a:spcPts val="0"/>
              </a:spcAft>
              <a:buSzPts val="1400"/>
              <a:buChar char="•"/>
            </a:pPr>
            <a:r>
              <a:rPr lang="fr-FR" dirty="0">
                <a:latin typeface="Arial"/>
                <a:ea typeface="Arial"/>
                <a:cs typeface="Arial"/>
                <a:sym typeface="Arial"/>
              </a:rPr>
              <a:t>Protéger l'enfant contre tout danger.</a:t>
            </a:r>
          </a:p>
          <a:p>
            <a:pPr marL="457200" lvl="0" indent="-228600" algn="l" rtl="0">
              <a:lnSpc>
                <a:spcPct val="100000"/>
              </a:lnSpc>
              <a:spcBef>
                <a:spcPts val="0"/>
              </a:spcBef>
              <a:spcAft>
                <a:spcPts val="0"/>
              </a:spcAft>
              <a:buSzPts val="1400"/>
              <a:buChar char="•"/>
            </a:pPr>
            <a:endParaRPr dirty="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fr-FR" dirty="0">
                <a:latin typeface="Arial"/>
                <a:ea typeface="Arial"/>
                <a:cs typeface="Arial"/>
                <a:sym typeface="Arial"/>
              </a:rPr>
              <a:t>La capacité de prise en charge peut être limitée par les expériences de détresse et d'adversité vécues par la personne qui s'occupe de l'enfant pendant un conflit, une catastrophe ou un déplacement. Le stress qui affecte le bien-être des aidants peut être accru par des difficultés économiques, une maladie mentale préexistante, l'isolement social, des changements dans la composition et les rôles de la famille en raison d'un décès, d'un divorce ou d'une séparation forcée, et la perte des mécanismes communautaires de protection.</a:t>
            </a:r>
          </a:p>
          <a:p>
            <a:pPr marL="171450" marR="0" lvl="0" indent="-171450" algn="l" rtl="0">
              <a:lnSpc>
                <a:spcPct val="100000"/>
              </a:lnSpc>
              <a:spcBef>
                <a:spcPts val="0"/>
              </a:spcBef>
              <a:spcAft>
                <a:spcPts val="0"/>
              </a:spcAft>
              <a:buClr>
                <a:schemeClr val="dk1"/>
              </a:buClr>
              <a:buSzPts val="1200"/>
              <a:buChar char="•"/>
            </a:pPr>
            <a:endParaRPr dirty="0">
              <a:latin typeface="Arial"/>
              <a:ea typeface="Arial"/>
              <a:cs typeface="Arial"/>
              <a:sym typeface="Arial"/>
            </a:endParaRPr>
          </a:p>
          <a:p>
            <a:pPr marL="171450" marR="0" lvl="0" indent="-95250" algn="l" rtl="0">
              <a:lnSpc>
                <a:spcPct val="100000"/>
              </a:lnSpc>
              <a:spcBef>
                <a:spcPts val="0"/>
              </a:spcBef>
              <a:spcAft>
                <a:spcPts val="0"/>
              </a:spcAft>
              <a:buClr>
                <a:schemeClr val="dk1"/>
              </a:buClr>
              <a:buSzPts val="1200"/>
              <a:buFont typeface="Arial"/>
              <a:buNone/>
            </a:pPr>
            <a:endParaRPr b="1" dirty="0">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Char char="•"/>
            </a:pPr>
            <a:r>
              <a:rPr lang="fr-FR" dirty="0">
                <a:latin typeface="Arial"/>
                <a:ea typeface="Arial"/>
                <a:cs typeface="Arial"/>
                <a:sym typeface="Arial"/>
              </a:rPr>
              <a:t>Soutien holistique aux familles : exemples d'interventions : </a:t>
            </a:r>
          </a:p>
          <a:p>
            <a:pPr marL="171450" marR="0" lvl="0" indent="-171450" algn="l" rtl="0">
              <a:lnSpc>
                <a:spcPct val="100000"/>
              </a:lnSpc>
              <a:spcBef>
                <a:spcPts val="0"/>
              </a:spcBef>
              <a:spcAft>
                <a:spcPts val="0"/>
              </a:spcAft>
              <a:buClr>
                <a:schemeClr val="dk1"/>
              </a:buClr>
              <a:buSzPts val="1200"/>
              <a:buChar char="•"/>
            </a:pPr>
            <a:endParaRPr lang="en-US" dirty="0">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Char char="•"/>
            </a:pPr>
            <a:endParaRPr dirty="0">
              <a:latin typeface="Arial"/>
              <a:ea typeface="Arial"/>
              <a:cs typeface="Arial"/>
              <a:sym typeface="Arial"/>
            </a:endParaRPr>
          </a:p>
          <a:p>
            <a:pPr marL="628650" marR="0" lvl="0" indent="-171450" algn="l" rtl="0">
              <a:lnSpc>
                <a:spcPct val="100000"/>
              </a:lnSpc>
              <a:spcBef>
                <a:spcPts val="0"/>
              </a:spcBef>
              <a:spcAft>
                <a:spcPts val="0"/>
              </a:spcAft>
              <a:buClr>
                <a:schemeClr val="dk1"/>
              </a:buClr>
              <a:buSzPts val="1200"/>
              <a:buChar char="-"/>
            </a:pPr>
            <a:r>
              <a:rPr lang="fr-FR" dirty="0">
                <a:latin typeface="Arial"/>
                <a:ea typeface="Arial"/>
                <a:cs typeface="Arial"/>
                <a:sym typeface="Arial"/>
              </a:rPr>
              <a:t>Amélioration de l'accès aux services (soutien aux moyens de subsistance et à la sécurité alimentaire, éducation et soins de santé adéquats).</a:t>
            </a:r>
          </a:p>
          <a:p>
            <a:pPr marL="628650" marR="0" lvl="0" indent="-171450" algn="l" rtl="0">
              <a:lnSpc>
                <a:spcPct val="100000"/>
              </a:lnSpc>
              <a:spcBef>
                <a:spcPts val="0"/>
              </a:spcBef>
              <a:spcAft>
                <a:spcPts val="0"/>
              </a:spcAft>
              <a:buClr>
                <a:schemeClr val="dk1"/>
              </a:buClr>
              <a:buSzPts val="1200"/>
              <a:buChar char="-"/>
            </a:pPr>
            <a:r>
              <a:rPr lang="fr-FR" dirty="0">
                <a:latin typeface="Arial"/>
                <a:ea typeface="Arial"/>
                <a:cs typeface="Arial"/>
                <a:sym typeface="Arial"/>
              </a:rPr>
              <a:t>Programme de prévention et d'intervention en matière de SF (sensibilisation et prévention des mécanismes d'adaptation négatifs ; réseaux sociaux, groupes, soutien par les pairs et groupes d'entraide ; prévention et intervention en matière de violence entre partenaires intimes (VPI)...) [🡪 l'icône </a:t>
            </a:r>
            <a:r>
              <a:rPr lang="fr-FR" b="1" dirty="0">
                <a:latin typeface="Arial"/>
                <a:ea typeface="Arial"/>
                <a:cs typeface="Arial"/>
                <a:sym typeface="Arial"/>
              </a:rPr>
              <a:t>prévention</a:t>
            </a:r>
            <a:r>
              <a:rPr lang="fr-FR" dirty="0">
                <a:latin typeface="Arial"/>
                <a:ea typeface="Arial"/>
                <a:cs typeface="Arial"/>
                <a:sym typeface="Arial"/>
              </a:rPr>
              <a:t>]</a:t>
            </a:r>
          </a:p>
          <a:p>
            <a:pPr marL="628650" marR="0" lvl="0" indent="-171450" algn="l" rtl="0">
              <a:lnSpc>
                <a:spcPct val="100000"/>
              </a:lnSpc>
              <a:spcBef>
                <a:spcPts val="0"/>
              </a:spcBef>
              <a:spcAft>
                <a:spcPts val="0"/>
              </a:spcAft>
              <a:buClr>
                <a:schemeClr val="dk1"/>
              </a:buClr>
              <a:buSzPts val="1200"/>
              <a:buChar char="-"/>
            </a:pPr>
            <a:r>
              <a:rPr lang="fr-FR" dirty="0">
                <a:latin typeface="Arial"/>
                <a:ea typeface="Arial"/>
                <a:cs typeface="Arial"/>
                <a:sym typeface="Arial"/>
              </a:rPr>
              <a:t>programmes de parentalité positive (soutien des relations soignant-enfant, soins personnels appropriés, programmes de visites à domicile...).</a:t>
            </a:r>
          </a:p>
          <a:p>
            <a:pPr marL="628650" marR="0" lvl="0" indent="-171450" algn="l" rtl="0">
              <a:lnSpc>
                <a:spcPct val="100000"/>
              </a:lnSpc>
              <a:spcBef>
                <a:spcPts val="0"/>
              </a:spcBef>
              <a:spcAft>
                <a:spcPts val="0"/>
              </a:spcAft>
              <a:buClr>
                <a:schemeClr val="dk1"/>
              </a:buClr>
              <a:buSzPts val="1200"/>
              <a:buChar char="-"/>
            </a:pPr>
            <a:r>
              <a:rPr lang="fr-FR" dirty="0">
                <a:latin typeface="Arial"/>
                <a:ea typeface="Arial"/>
                <a:cs typeface="Arial"/>
                <a:sym typeface="Arial"/>
              </a:rPr>
              <a:t>implication/engagement des aidants masculins : La recherche démontre l'impact positif de l'engagement des aidants masculins sur les résultats sociaux, éducatifs, comportementaux et psychologiques des enfants.</a:t>
            </a:r>
          </a:p>
          <a:p>
            <a:pPr marL="628650" marR="0" lvl="0" indent="-171450" algn="l" rtl="0">
              <a:lnSpc>
                <a:spcPct val="100000"/>
              </a:lnSpc>
              <a:spcBef>
                <a:spcPts val="0"/>
              </a:spcBef>
              <a:spcAft>
                <a:spcPts val="0"/>
              </a:spcAft>
              <a:buClr>
                <a:schemeClr val="dk1"/>
              </a:buClr>
              <a:buSzPts val="1200"/>
              <a:buChar char="-"/>
            </a:pPr>
            <a:r>
              <a:rPr lang="fr-FR" dirty="0">
                <a:latin typeface="Arial"/>
                <a:ea typeface="Arial"/>
                <a:cs typeface="Arial"/>
                <a:sym typeface="Arial"/>
              </a:rPr>
              <a:t>interventions économiques (autonomisation économique des femmes, </a:t>
            </a:r>
            <a:r>
              <a:rPr lang="en-US" dirty="0">
                <a:latin typeface="Arial"/>
                <a:ea typeface="Arial"/>
                <a:cs typeface="Arial"/>
                <a:sym typeface="Arial"/>
              </a:rPr>
              <a:t> </a:t>
            </a:r>
            <a:r>
              <a:rPr lang="en-US" u="sng" dirty="0">
                <a:solidFill>
                  <a:schemeClr val="hlink"/>
                </a:solidFill>
                <a:latin typeface="Arial"/>
                <a:ea typeface="Arial"/>
                <a:cs typeface="Arial"/>
                <a:sym typeface="Arial"/>
                <a:hlinkClick r:id="rId3"/>
              </a:rPr>
              <a:t>cash and voucher assistance</a:t>
            </a:r>
            <a:r>
              <a:rPr lang="en-US" dirty="0">
                <a:latin typeface="Arial"/>
                <a:ea typeface="Arial"/>
                <a:cs typeface="Arial"/>
                <a:sym typeface="Arial"/>
              </a:rPr>
              <a:t> </a:t>
            </a:r>
            <a:r>
              <a:rPr lang="fr-FR" dirty="0">
                <a:latin typeface="Arial"/>
                <a:ea typeface="Arial"/>
                <a:cs typeface="Arial"/>
                <a:sym typeface="Arial"/>
              </a:rPr>
              <a:t>et d'autres formes de soutien économique, comme le soutien financier direct)</a:t>
            </a:r>
          </a:p>
          <a:p>
            <a:pPr marL="628650" marR="0" lvl="0" indent="-171450" algn="l" rtl="0">
              <a:lnSpc>
                <a:spcPct val="100000"/>
              </a:lnSpc>
              <a:spcBef>
                <a:spcPts val="0"/>
              </a:spcBef>
              <a:spcAft>
                <a:spcPts val="0"/>
              </a:spcAft>
              <a:buClr>
                <a:schemeClr val="dk1"/>
              </a:buClr>
              <a:buSzPts val="1200"/>
              <a:buChar char="-"/>
            </a:pPr>
            <a:r>
              <a:rPr lang="fr-FR" dirty="0">
                <a:latin typeface="Arial"/>
                <a:ea typeface="Arial"/>
                <a:cs typeface="Arial"/>
                <a:sym typeface="Arial"/>
              </a:rPr>
              <a:t>santé mentale, bien-être psychosocial</a:t>
            </a:r>
            <a:endParaRPr dirty="0">
              <a:latin typeface="Arial"/>
              <a:ea typeface="Arial"/>
              <a:cs typeface="Arial"/>
              <a:sym typeface="Arial"/>
            </a:endParaRPr>
          </a:p>
          <a:p>
            <a:pPr marL="171450" marR="0" lvl="0" indent="-95250" algn="l" rtl="0">
              <a:lnSpc>
                <a:spcPct val="100000"/>
              </a:lnSpc>
              <a:spcBef>
                <a:spcPts val="0"/>
              </a:spcBef>
              <a:spcAft>
                <a:spcPts val="0"/>
              </a:spcAft>
              <a:buClr>
                <a:schemeClr val="dk1"/>
              </a:buClr>
              <a:buSzPts val="1200"/>
              <a:buFont typeface="Calibri"/>
              <a:buNone/>
            </a:pPr>
            <a:endParaRPr b="1" dirty="0">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fr-FR" b="1" dirty="0">
                <a:latin typeface="Arial"/>
                <a:ea typeface="Arial"/>
                <a:cs typeface="Arial"/>
                <a:sym typeface="Arial"/>
              </a:rPr>
              <a:t>RAPPEL : Nous devons garder à l'esprit, lors de la planification des interventions de renforcement familial : d'inclure</a:t>
            </a:r>
            <a:r>
              <a:rPr lang="fr-FR" dirty="0">
                <a:latin typeface="Arial"/>
                <a:ea typeface="Arial"/>
                <a:cs typeface="Arial"/>
                <a:sym typeface="Arial"/>
              </a:rPr>
              <a:t> les ménages dirigés par des enfants, et les ménages qui répondent aux critères de risque définis localement, tous les membres de la famille et les autres membres de la famille (au-delà des prestataires de soins primaires), et les familles d'accueil, et </a:t>
            </a:r>
            <a:r>
              <a:rPr lang="fr-FR" b="1" dirty="0">
                <a:latin typeface="Arial"/>
                <a:ea typeface="Arial"/>
                <a:cs typeface="Arial"/>
                <a:sym typeface="Arial"/>
              </a:rPr>
              <a:t>d'adapter nos interventions en conséquence</a:t>
            </a:r>
            <a:r>
              <a:rPr lang="fr-FR" dirty="0">
                <a:latin typeface="Arial"/>
                <a:ea typeface="Arial"/>
                <a:cs typeface="Arial"/>
                <a:sym typeface="Arial"/>
              </a:rPr>
              <a:t> ...La norme 16 stipule : " Les environnements familiaux et de soins sont renforcés afin de promouvoir le développement sain des enfants et de les protéger contre les abus et autres effets négatifs de l'adversité. " </a:t>
            </a:r>
          </a:p>
        </p:txBody>
      </p:sp>
      <p:sp>
        <p:nvSpPr>
          <p:cNvPr id="221" name="Google Shape;22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i="1" dirty="0">
                <a:effectLst/>
                <a:latin typeface="Times New Roman" panose="02020603050405020304" pitchFamily="18" charset="0"/>
                <a:ea typeface="Times New Roman" panose="02020603050405020304" pitchFamily="18" charset="0"/>
              </a:rPr>
              <a:t>En fonction du temps dont vous disposez, réfléchissez à ajouter ici des exemples de la région, du pays ou de l’intervention en lien avec le programme qui respecte les SMPE.</a:t>
            </a:r>
            <a:endParaRPr lang="fr-FR" sz="18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Il peut s’agir de la version préliminaire d’une diapositive que vous pouvez modifier ou supprimer au besoin. </a:t>
            </a:r>
            <a:endParaRPr lang="fr-FR" sz="18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Pour chaque exemple, vous pouvez ajouter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Une image/une carte/un drapeau du pays/de la région en question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Une phrase de présentation brève, concise et fondamentale sur le programme/projet spécifique qui utilise le pilier 3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Le nom des organisations et des partenaires engagés dans le programme/projet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Des enseignements pratiques tirés, des actions clés, un message ou des chiffres qui susciteront l’intérêt de votre audience.</a:t>
            </a:r>
            <a:endParaRPr lang="fr-FR" sz="1800" dirty="0">
              <a:effectLst/>
              <a:latin typeface="Times New Roman" panose="02020603050405020304" pitchFamily="18" charset="0"/>
              <a:ea typeface="Times New Roman" panose="02020603050405020304" pitchFamily="18" charset="0"/>
            </a:endParaRPr>
          </a:p>
          <a:p>
            <a:pPr marL="228600" indent="0">
              <a:buFont typeface="Arial" panose="020B0604020202020204" pitchFamily="34" charset="0"/>
              <a:buNone/>
            </a:pPr>
            <a:endParaRPr lang="es-ES" i="1" dirty="0"/>
          </a:p>
          <a:p>
            <a:pPr marL="228600" indent="0">
              <a:buFont typeface="Arial" panose="020B0604020202020204" pitchFamily="34" charset="0"/>
              <a:buNone/>
            </a:pPr>
            <a:r>
              <a:rPr lang="fr-FR" i="1" dirty="0"/>
              <a:t>Autre option, si vous avez un temps de formation plus long (et aussi en fonction de l'audience que vous avez), cette diapositive peut être complétée de manière interactive pendant la session. Dans ce cas, vous pourriez : </a:t>
            </a:r>
          </a:p>
          <a:p>
            <a:pPr marL="400050" indent="-171450">
              <a:buFontTx/>
              <a:buChar char="-"/>
            </a:pPr>
            <a:r>
              <a:rPr lang="fr-FR" i="1" dirty="0"/>
              <a:t>diviser les groupes en 2 ou 3 petits groupes, </a:t>
            </a:r>
          </a:p>
          <a:p>
            <a:pPr marL="400050" indent="-171450">
              <a:buFontTx/>
              <a:buChar char="-"/>
            </a:pPr>
            <a:r>
              <a:rPr lang="fr-FR" i="1" dirty="0"/>
              <a:t>Accordez-leur 15 à 20 minutes pour préparer une courte présentation d'un exemple de région/pays/réponse dont la programmation soit conforme aux Standards </a:t>
            </a:r>
          </a:p>
          <a:p>
            <a:pPr marL="400050" indent="-171450">
              <a:buFontTx/>
              <a:buChar char="-"/>
            </a:pPr>
            <a:r>
              <a:rPr lang="fr-FR" i="1" dirty="0"/>
              <a:t>En plénière, demandez aux groupes de présenter leurs exemples et de discuter/comparer les enseignements tirés d'eux. S</a:t>
            </a:r>
          </a:p>
          <a:p>
            <a:pPr marL="228600" indent="0">
              <a:buFontTx/>
              <a:buNone/>
            </a:pPr>
            <a:r>
              <a:rPr lang="fr-FR" i="1" dirty="0"/>
              <a:t>Si vous penser envoyer ces diapositives aux participants après la formation, vous pouvez compléter cette diapositive pour conserver une trace du contenu des présentations. </a:t>
            </a:r>
          </a:p>
          <a:p>
            <a:pPr marL="228600" indent="0">
              <a:buFont typeface="Arial" panose="020B0604020202020204" pitchFamily="34" charset="0"/>
              <a:buNone/>
            </a:pPr>
            <a:endParaRPr lang="fr-FR" i="1" dirty="0"/>
          </a:p>
          <a:p>
            <a:pPr marL="228600" indent="0">
              <a:buFont typeface="Arial" panose="020B0604020202020204" pitchFamily="34" charset="0"/>
              <a:buNone/>
            </a:pPr>
            <a:r>
              <a:rPr lang="fr-FR" b="1" i="1" dirty="0"/>
              <a:t>ASTUCE</a:t>
            </a:r>
            <a:r>
              <a:rPr lang="fr-FR" i="1" dirty="0"/>
              <a:t> : Vous pouvez utiliser https://thenounproject.com/ pour obtenir des cartes de ce type. </a:t>
            </a:r>
            <a:endParaRPr lang="es-ES" i="1" dirty="0"/>
          </a:p>
          <a:p>
            <a:pPr marL="228600" indent="0">
              <a:buFont typeface="Arial" panose="020B0604020202020204" pitchFamily="34" charset="0"/>
              <a:buNone/>
            </a:pPr>
            <a:endParaRPr lang="es-ES" i="1" dirty="0"/>
          </a:p>
          <a:p>
            <a:endParaRPr lang="es-ES" b="0" i="1" u="none" dirty="0"/>
          </a:p>
          <a:p>
            <a:endParaRPr lang="en-US" b="0" i="1" u="none"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i="1" u="none" dirty="0">
                <a:solidFill>
                  <a:schemeClr val="hlink"/>
                </a:solidFill>
              </a:rPr>
              <a:t>[Facilitateurs - si vous pouvez projeter à partir d'internet, alors nous vous suggérons de diriger les gens là-bas et de leur montrer]. </a:t>
            </a:r>
            <a:endParaRPr lang="en-US" i="1" u="none" dirty="0">
              <a:solidFill>
                <a:schemeClr val="hlink"/>
              </a:solidFill>
            </a:endParaRPr>
          </a:p>
          <a:p>
            <a:pPr marL="0" marR="0" lvl="0" indent="0" algn="l" rtl="0">
              <a:lnSpc>
                <a:spcPct val="100000"/>
              </a:lnSpc>
              <a:spcBef>
                <a:spcPts val="0"/>
              </a:spcBef>
              <a:spcAft>
                <a:spcPts val="0"/>
              </a:spcAft>
              <a:buClr>
                <a:schemeClr val="dk1"/>
              </a:buClr>
              <a:buSzPts val="1200"/>
              <a:buFont typeface="Calibri"/>
              <a:buNone/>
            </a:pPr>
            <a:r>
              <a:rPr lang="en-US" u="sng" dirty="0"/>
              <a:t>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u="none" dirty="0"/>
              <a:t>Site de </a:t>
            </a:r>
            <a:r>
              <a:rPr lang="en-US" b="1" u="none" dirty="0" err="1"/>
              <a:t>l’Alliance</a:t>
            </a:r>
            <a:r>
              <a:rPr lang="en-US" dirty="0"/>
              <a:t>. </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Le </a:t>
            </a:r>
            <a:r>
              <a:rPr lang="en-US" dirty="0" err="1"/>
              <a:t>fichier</a:t>
            </a:r>
            <a:r>
              <a:rPr lang="en-US" dirty="0"/>
              <a:t> </a:t>
            </a:r>
            <a:r>
              <a:rPr lang="en-US" u="sng" dirty="0"/>
              <a:t>PDF</a:t>
            </a:r>
            <a:r>
              <a:rPr lang="en-US" dirty="0"/>
              <a:t> &amp; </a:t>
            </a:r>
            <a:r>
              <a:rPr lang="fr-FR" dirty="0"/>
              <a:t>tout le matériel disponible peut être téléchargé si les gens veulent imprimer seulement des parties du CPMS, sur le site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Le dossier d'information " Introduction au CPMS </a:t>
            </a:r>
            <a:r>
              <a:rPr lang="fr-FR" dirty="0"/>
              <a:t>" contient ce PPT et des notes de facilitation, ainsi que le document d'introduction de 2 pages.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Un résumé </a:t>
            </a:r>
            <a:r>
              <a:rPr lang="fr-FR" dirty="0"/>
              <a:t>: Avec seulement 32 pages, il s'agit d'un document très général qui peut être utilisé pour introduire l'idée de normes minimales ou pour lancer des discussions sur la protection de l'enfance avec des collègues du gouvernement ou d'autres humanitaires sans les submerger avec l'énorme manuel.</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Découvrez notre </a:t>
            </a:r>
            <a:r>
              <a:rPr lang="fr-FR" u="sng" dirty="0"/>
              <a:t>cours en ligne gratuit sur la CPMS</a:t>
            </a:r>
            <a:r>
              <a:rPr lang="fr-FR" dirty="0"/>
              <a:t>, qui comprend une série de modules.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Vidéos sur la chaîne </a:t>
            </a:r>
            <a:r>
              <a:rPr lang="fr-FR" dirty="0" err="1"/>
              <a:t>Youtube</a:t>
            </a:r>
            <a:r>
              <a:rPr lang="fr-FR" dirty="0"/>
              <a:t>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Une galerie de Standards </a:t>
            </a:r>
            <a:r>
              <a:rPr lang="fr-FR" u="sng" dirty="0"/>
              <a:t>illustrés</a:t>
            </a:r>
            <a:endParaRPr lang="en-US" u="sng" dirty="0"/>
          </a:p>
          <a:p>
            <a:pPr marL="0" marR="0" lvl="0" indent="0" algn="l" rtl="0">
              <a:lnSpc>
                <a:spcPct val="100000"/>
              </a:lnSpc>
              <a:spcBef>
                <a:spcPts val="0"/>
              </a:spcBef>
              <a:spcAft>
                <a:spcPts val="0"/>
              </a:spcAft>
              <a:buClr>
                <a:schemeClr val="dk1"/>
              </a:buClr>
              <a:buSzPts val="1200"/>
              <a:buFont typeface="Calibri"/>
              <a:buNone/>
            </a:pPr>
            <a:endParaRPr lang="en-US" u="sng" dirty="0"/>
          </a:p>
          <a:p>
            <a:pPr marL="0" marR="0" lvl="0" indent="0" algn="l" rtl="0">
              <a:lnSpc>
                <a:spcPct val="100000"/>
              </a:lnSpc>
              <a:spcBef>
                <a:spcPts val="0"/>
              </a:spcBef>
              <a:spcAft>
                <a:spcPts val="0"/>
              </a:spcAft>
              <a:buClr>
                <a:schemeClr val="dk1"/>
              </a:buClr>
              <a:buSzPts val="1200"/>
              <a:buFont typeface="Calibri"/>
              <a:buNone/>
            </a:pPr>
            <a:r>
              <a:rPr lang="en-US" b="1" u="none" dirty="0"/>
              <a:t>HSP:</a:t>
            </a:r>
          </a:p>
          <a:p>
            <a:pPr marL="0" lvl="0" indent="0" algn="l" rtl="0">
              <a:spcBef>
                <a:spcPts val="0"/>
              </a:spcBef>
              <a:spcAft>
                <a:spcPts val="0"/>
              </a:spcAft>
              <a:buNone/>
            </a:pPr>
            <a:r>
              <a:rPr lang="fr-FR" dirty="0"/>
              <a:t>1. </a:t>
            </a:r>
            <a:r>
              <a:rPr lang="fr-FR" u="sng" dirty="0"/>
              <a:t>Manuel en ligne</a:t>
            </a:r>
          </a:p>
          <a:p>
            <a:pPr marL="0" lvl="0" indent="0" algn="l" rtl="0">
              <a:spcBef>
                <a:spcPts val="0"/>
              </a:spcBef>
              <a:spcAft>
                <a:spcPts val="0"/>
              </a:spcAft>
              <a:buNone/>
            </a:pPr>
            <a:r>
              <a:rPr lang="fr-FR" dirty="0"/>
              <a:t>2. </a:t>
            </a:r>
            <a:r>
              <a:rPr lang="fr-FR" u="sng" dirty="0"/>
              <a:t>L'application du Partenariat pour les Standards Humanitaires </a:t>
            </a:r>
          </a:p>
          <a:p>
            <a:pPr marL="0" lvl="0" indent="0" algn="l" rtl="0">
              <a:spcBef>
                <a:spcPts val="0"/>
              </a:spcBef>
              <a:spcAft>
                <a:spcPts val="0"/>
              </a:spcAft>
              <a:buNone/>
            </a:pPr>
            <a:r>
              <a:rPr lang="fr-FR" dirty="0"/>
              <a:t>- C'est la deuxième application la plus populaire sur ce site après Sphère.</a:t>
            </a:r>
          </a:p>
          <a:p>
            <a:pPr marL="0" marR="0" lvl="0" indent="0" algn="l" rtl="0">
              <a:lnSpc>
                <a:spcPct val="100000"/>
              </a:lnSpc>
              <a:spcBef>
                <a:spcPts val="0"/>
              </a:spcBef>
              <a:spcAft>
                <a:spcPts val="0"/>
              </a:spcAft>
              <a:buClr>
                <a:schemeClr val="dk1"/>
              </a:buClr>
              <a:buSzPts val="1200"/>
              <a:buFont typeface="Calibri"/>
              <a:buNone/>
            </a:pPr>
            <a:endParaRPr lang="en-US" sz="1200" dirty="0"/>
          </a:p>
          <a:p>
            <a:pPr marL="0" marR="0" lvl="0" indent="0" algn="l" rtl="0">
              <a:lnSpc>
                <a:spcPct val="100000"/>
              </a:lnSpc>
              <a:spcBef>
                <a:spcPts val="0"/>
              </a:spcBef>
              <a:spcAft>
                <a:spcPts val="0"/>
              </a:spcAft>
              <a:buClr>
                <a:schemeClr val="dk1"/>
              </a:buClr>
              <a:buSzPts val="1200"/>
              <a:buFont typeface="Calibri"/>
              <a:buNone/>
            </a:pPr>
            <a:endParaRPr i="1" dirty="0"/>
          </a:p>
          <a:p>
            <a:pPr marL="0" lvl="0" indent="0" algn="l" rtl="0">
              <a:spcBef>
                <a:spcPts val="0"/>
              </a:spcBef>
              <a:spcAft>
                <a:spcPts val="0"/>
              </a:spcAft>
              <a:buNone/>
            </a:pPr>
            <a:r>
              <a:rPr lang="fr-FR" dirty="0"/>
              <a:t>DEMANDER : Quelles devraient être nos prochaines étapes en tant qu'équipe/agence/individu ?</a:t>
            </a:r>
          </a:p>
          <a:p>
            <a:pPr marL="0" lvl="0" indent="0" algn="l" rtl="0">
              <a:spcBef>
                <a:spcPts val="0"/>
              </a:spcBef>
              <a:spcAft>
                <a:spcPts val="0"/>
              </a:spcAft>
              <a:buNone/>
            </a:pPr>
            <a:r>
              <a:rPr lang="fr-FR" dirty="0"/>
              <a:t>(par exemple, vous pouvez prévoir une réunion plus longue pour assimiler les changements et créer un plan ; ou demander à des collègues de présenter certaines normes nouvelles/révisées et leurs implications pour le programme ; ou mettre en place une formation ou demander à la direction générale une réunion pour discuter de la responsabilité envers les enfants, </a:t>
            </a:r>
            <a:r>
              <a:rPr lang="fr-FR" dirty="0" err="1"/>
              <a:t>etc</a:t>
            </a:r>
            <a:r>
              <a:rPr lang="fr-FR" dirty="0"/>
              <a:t>).</a:t>
            </a:r>
          </a:p>
          <a:p>
            <a:pPr marL="0" lvl="0" indent="0" algn="l" rtl="0">
              <a:spcBef>
                <a:spcPts val="0"/>
              </a:spcBef>
              <a:spcAft>
                <a:spcPts val="0"/>
              </a:spcAft>
              <a:buNone/>
            </a:pPr>
            <a:r>
              <a:rPr lang="fr-FR" dirty="0"/>
              <a:t> </a:t>
            </a:r>
          </a:p>
          <a:p>
            <a:pPr marL="0" lvl="0" indent="0" algn="l" rtl="0">
              <a:spcBef>
                <a:spcPts val="0"/>
              </a:spcBef>
              <a:spcAft>
                <a:spcPts val="0"/>
              </a:spcAft>
              <a:buNone/>
            </a:pPr>
            <a:r>
              <a:rPr lang="fr-FR" dirty="0"/>
              <a:t>[Facilitateurs - </a:t>
            </a:r>
            <a:r>
              <a:rPr lang="fr-FR" u="sng" dirty="0"/>
              <a:t>Exemplaires imprimés </a:t>
            </a:r>
            <a:r>
              <a:rPr lang="fr-FR" dirty="0"/>
              <a:t>- l'Alliance mondiale dispose d'un petit stock du manuel et du résumé à Genève ; cependant, les pays et les régions sont encouragés à imprimer et à gérer leurs propres exemplaires localement. En général, cela se fait par le biais de la structure de coordination inter-agences. Sur demande, l'Alliance peut partager un PDF prêt à imprimer].</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Merci beaucoup de vous être réunis et d'avoir commencé à explorer le CPMS. J'assurerai le suivi des prochaines étapes dont nous avons discuté. Et c'est là l'essentiel - le CPMS est un cadeau qui ne cesse de donner à chaque fois que vous l'ouvrez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616625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1337129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2335403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5" name="Imagen 4">
            <a:extLst>
              <a:ext uri="{FF2B5EF4-FFF2-40B4-BE49-F238E27FC236}">
                <a16:creationId xmlns:a16="http://schemas.microsoft.com/office/drawing/2014/main" id="{5EB459C4-7284-1847-ACF4-469337629B3D}"/>
              </a:ext>
            </a:extLst>
          </p:cNvPr>
          <p:cNvPicPr>
            <a:picLocks noChangeAspect="1"/>
          </p:cNvPicPr>
          <p:nvPr userDrawn="1"/>
        </p:nvPicPr>
        <p:blipFill>
          <a:blip r:embed="rId3"/>
          <a:stretch>
            <a:fillRect/>
          </a:stretch>
        </p:blipFill>
        <p:spPr>
          <a:xfrm>
            <a:off x="7985248" y="5540654"/>
            <a:ext cx="3856463" cy="1103472"/>
          </a:xfrm>
          <a:prstGeom prst="rect">
            <a:avLst/>
          </a:prstGeom>
        </p:spPr>
      </p:pic>
    </p:spTree>
    <p:extLst>
      <p:ext uri="{BB962C8B-B14F-4D97-AF65-F5344CB8AC3E}">
        <p14:creationId xmlns:p14="http://schemas.microsoft.com/office/powerpoint/2010/main" val="1148706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and objects2" type="twoObj">
  <p:cSld name="TWO_OBJECTS">
    <p:spTree>
      <p:nvGrpSpPr>
        <p:cNvPr id="1" name="Shape 61"/>
        <p:cNvGrpSpPr/>
        <p:nvPr/>
      </p:nvGrpSpPr>
      <p:grpSpPr>
        <a:xfrm>
          <a:off x="0" y="0"/>
          <a:ext cx="0" cy="0"/>
          <a:chOff x="0" y="0"/>
          <a:chExt cx="0" cy="0"/>
        </a:xfrm>
      </p:grpSpPr>
      <p:sp>
        <p:nvSpPr>
          <p:cNvPr id="62" name="Google Shape;62;p61"/>
          <p:cNvSpPr txBox="1">
            <a:spLocks noGrp="1"/>
          </p:cNvSpPr>
          <p:nvPr>
            <p:ph type="title"/>
          </p:nvPr>
        </p:nvSpPr>
        <p:spPr>
          <a:xfrm>
            <a:off x="838200" y="365125"/>
            <a:ext cx="935667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4" name="Google Shape;64;p6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grpSp>
        <p:nvGrpSpPr>
          <p:cNvPr id="65" name="Google Shape;65;p61"/>
          <p:cNvGrpSpPr/>
          <p:nvPr/>
        </p:nvGrpSpPr>
        <p:grpSpPr>
          <a:xfrm rot="-5713666">
            <a:off x="10623557" y="78627"/>
            <a:ext cx="1765287" cy="1591083"/>
            <a:chOff x="65562" y="75628"/>
            <a:chExt cx="1385843" cy="1249083"/>
          </a:xfrm>
        </p:grpSpPr>
        <p:sp>
          <p:nvSpPr>
            <p:cNvPr id="66" name="Google Shape;66;p61"/>
            <p:cNvSpPr/>
            <p:nvPr/>
          </p:nvSpPr>
          <p:spPr>
            <a:xfrm>
              <a:off x="214786" y="235907"/>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 name="Google Shape;67;p61"/>
            <p:cNvSpPr/>
            <p:nvPr/>
          </p:nvSpPr>
          <p:spPr>
            <a:xfrm>
              <a:off x="922324" y="191725"/>
              <a:ext cx="341630" cy="341630"/>
            </a:xfrm>
            <a:custGeom>
              <a:avLst/>
              <a:gdLst/>
              <a:ahLst/>
              <a:cxnLst/>
              <a:rect l="l" t="t" r="r" b="b"/>
              <a:pathLst>
                <a:path w="341630" h="341630" extrusionOk="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 name="Google Shape;68;p61"/>
            <p:cNvSpPr/>
            <p:nvPr/>
          </p:nvSpPr>
          <p:spPr>
            <a:xfrm>
              <a:off x="835455" y="708761"/>
              <a:ext cx="615950" cy="615950"/>
            </a:xfrm>
            <a:custGeom>
              <a:avLst/>
              <a:gdLst/>
              <a:ahLst/>
              <a:cxnLst/>
              <a:rect l="l" t="t" r="r" b="b"/>
              <a:pathLst>
                <a:path w="615950" h="615950" extrusionOk="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69" name="Google Shape;69;p61"/>
            <p:cNvPicPr preferRelativeResize="0"/>
            <p:nvPr/>
          </p:nvPicPr>
          <p:blipFill rotWithShape="1">
            <a:blip r:embed="rId2">
              <a:alphaModFix/>
            </a:blip>
            <a:srcRect/>
            <a:stretch/>
          </p:blipFill>
          <p:spPr>
            <a:xfrm>
              <a:off x="65562" y="688900"/>
              <a:ext cx="152260" cy="152260"/>
            </a:xfrm>
            <a:prstGeom prst="rect">
              <a:avLst/>
            </a:prstGeom>
            <a:noFill/>
            <a:ln>
              <a:noFill/>
            </a:ln>
          </p:spPr>
        </p:pic>
        <p:sp>
          <p:nvSpPr>
            <p:cNvPr id="70" name="Google Shape;70;p61"/>
            <p:cNvSpPr/>
            <p:nvPr/>
          </p:nvSpPr>
          <p:spPr>
            <a:xfrm>
              <a:off x="416514" y="1005155"/>
              <a:ext cx="297180" cy="297180"/>
            </a:xfrm>
            <a:custGeom>
              <a:avLst/>
              <a:gdLst/>
              <a:ahLst/>
              <a:cxnLst/>
              <a:rect l="l" t="t" r="r" b="b"/>
              <a:pathLst>
                <a:path w="297180" h="297180" extrusionOk="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71" name="Google Shape;71;p61"/>
            <p:cNvPicPr preferRelativeResize="0"/>
            <p:nvPr/>
          </p:nvPicPr>
          <p:blipFill rotWithShape="1">
            <a:blip r:embed="rId3">
              <a:alphaModFix/>
            </a:blip>
            <a:srcRect/>
            <a:stretch/>
          </p:blipFill>
          <p:spPr>
            <a:xfrm>
              <a:off x="118451" y="75628"/>
              <a:ext cx="238142" cy="238142"/>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7" r:id="rId1"/>
    <p:sldLayoutId id="2147483689" r:id="rId2"/>
    <p:sldLayoutId id="2147483683" r:id="rId3"/>
    <p:sldLayoutId id="214748368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21.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1.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175" y="4698206"/>
            <a:ext cx="6631373" cy="1655762"/>
          </a:xfrm>
        </p:spPr>
        <p:txBody>
          <a:bodyPr>
            <a:normAutofit/>
          </a:bodyPr>
          <a:lstStyle/>
          <a:p>
            <a:pPr algn="ctr"/>
            <a:r>
              <a:rPr lang="en-GB" sz="3200" dirty="0">
                <a:effectLst>
                  <a:outerShdw blurRad="38100" dist="38100" dir="2700000" algn="tl">
                    <a:srgbClr val="000000">
                      <a:alpha val="43137"/>
                    </a:srgbClr>
                  </a:outerShdw>
                </a:effectLst>
              </a:rPr>
              <a:t>INTRODUCTION</a:t>
            </a: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208343"/>
            <a:ext cx="6630988" cy="3416279"/>
          </a:xfrm>
          <a:prstGeom prst="rect">
            <a:avLst/>
          </a:prstGeom>
          <a:noFill/>
          <a:ln>
            <a:noFill/>
          </a:ln>
        </p:spPr>
        <p:txBody>
          <a:bodyPr spcFirstLastPara="1" wrap="square" lIns="91425" tIns="45700" rIns="91425" bIns="45700" anchor="t" anchorCtr="0">
            <a:spAutoFit/>
          </a:bodyPr>
          <a:lstStyle/>
          <a:p>
            <a:pPr algn="ctr"/>
            <a:r>
              <a:rPr lang="fr-FR" sz="4800" b="0" dirty="0">
                <a:solidFill>
                  <a:schemeClr val="bg1">
                    <a:lumMod val="65000"/>
                  </a:schemeClr>
                </a:solidFill>
                <a:latin typeface="Calibri"/>
                <a:cs typeface="Calibri"/>
              </a:rPr>
              <a:t>Standards Minimums pour la Protection de l’Enfance dans l’Action</a:t>
            </a:r>
            <a:br>
              <a:rPr lang="fr-FR" sz="4800" b="0" dirty="0">
                <a:solidFill>
                  <a:schemeClr val="bg1">
                    <a:lumMod val="65000"/>
                  </a:schemeClr>
                </a:solidFill>
                <a:latin typeface="Calibri"/>
                <a:cs typeface="Calibri"/>
              </a:rPr>
            </a:br>
            <a:r>
              <a:rPr lang="es-ES" sz="4800" b="0" dirty="0" err="1">
                <a:solidFill>
                  <a:schemeClr val="bg1">
                    <a:lumMod val="65000"/>
                  </a:schemeClr>
                </a:solidFill>
                <a:latin typeface="Calibri"/>
                <a:cs typeface="Calibri"/>
              </a:rPr>
              <a:t>Humanitaire</a:t>
            </a:r>
            <a:r>
              <a:rPr lang="es-ES" sz="4800" b="0" dirty="0">
                <a:solidFill>
                  <a:schemeClr val="bg1">
                    <a:lumMod val="65000"/>
                  </a:schemeClr>
                </a:solidFill>
                <a:latin typeface="Calibri"/>
                <a:cs typeface="Calibri"/>
              </a:rPr>
              <a:t>.</a:t>
            </a:r>
            <a:br>
              <a:rPr lang="es-ES" sz="4800" b="0" dirty="0">
                <a:solidFill>
                  <a:schemeClr val="bg1">
                    <a:lumMod val="65000"/>
                  </a:schemeClr>
                </a:solidFill>
                <a:latin typeface="Calibri"/>
                <a:cs typeface="Calibri"/>
              </a:rPr>
            </a:br>
            <a:r>
              <a:rPr lang="es-ES" sz="4800" b="0" dirty="0">
                <a:solidFill>
                  <a:schemeClr val="bg1">
                    <a:lumMod val="65000"/>
                  </a:schemeClr>
                </a:solidFill>
                <a:latin typeface="Calibri"/>
                <a:cs typeface="Calibri"/>
              </a:rPr>
              <a:t>- SMPE -</a:t>
            </a:r>
            <a:endParaRPr sz="4800" b="0" dirty="0">
              <a:solidFill>
                <a:schemeClr val="bg1">
                  <a:lumMod val="65000"/>
                </a:schemeClr>
              </a:solidFill>
              <a:latin typeface="Calibri"/>
              <a:cs typeface="Calibri"/>
              <a:sym typeface="Arial"/>
            </a:endParaRPr>
          </a:p>
        </p:txBody>
      </p:sp>
      <p:pic>
        <p:nvPicPr>
          <p:cNvPr id="5" name="Image 4">
            <a:extLst>
              <a:ext uri="{FF2B5EF4-FFF2-40B4-BE49-F238E27FC236}">
                <a16:creationId xmlns:a16="http://schemas.microsoft.com/office/drawing/2014/main" id="{10FE2A77-7B6B-4F93-8896-CFC1B1D5A706}"/>
              </a:ext>
            </a:extLst>
          </p:cNvPr>
          <p:cNvPicPr>
            <a:picLocks noChangeAspect="1"/>
          </p:cNvPicPr>
          <p:nvPr/>
        </p:nvPicPr>
        <p:blipFill>
          <a:blip r:embed="rId3"/>
          <a:stretch>
            <a:fillRect/>
          </a:stretch>
        </p:blipFill>
        <p:spPr>
          <a:xfrm>
            <a:off x="7913654" y="5649657"/>
            <a:ext cx="3927894" cy="946034"/>
          </a:xfrm>
          <a:prstGeom prst="rect">
            <a:avLst/>
          </a:prstGeom>
        </p:spPr>
      </p:pic>
    </p:spTree>
    <p:extLst>
      <p:ext uri="{BB962C8B-B14F-4D97-AF65-F5344CB8AC3E}">
        <p14:creationId xmlns:p14="http://schemas.microsoft.com/office/powerpoint/2010/main" val="3829725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10515600" cy="1325563"/>
          </a:xfrm>
        </p:spPr>
        <p:txBody>
          <a:bodyPr/>
          <a:lstStyle/>
          <a:p>
            <a:r>
              <a:rPr lang="en-US" dirty="0">
                <a:solidFill>
                  <a:schemeClr val="accent1">
                    <a:lumMod val="75000"/>
                  </a:schemeClr>
                </a:solidFill>
              </a:rPr>
              <a:t>But des Standards</a:t>
            </a:r>
            <a:br>
              <a:rPr lang="en-US" dirty="0"/>
            </a:br>
            <a:endParaRPr lang="fr-FR" dirty="0"/>
          </a:p>
        </p:txBody>
      </p:sp>
      <p:sp>
        <p:nvSpPr>
          <p:cNvPr id="260" name="Google Shape;260;p5"/>
          <p:cNvSpPr txBox="1">
            <a:spLocks noGrp="1"/>
          </p:cNvSpPr>
          <p:nvPr>
            <p:ph idx="4294967295"/>
          </p:nvPr>
        </p:nvSpPr>
        <p:spPr>
          <a:xfrm>
            <a:off x="3523797" y="1409902"/>
            <a:ext cx="9566275" cy="4351338"/>
          </a:xfrm>
          <a:prstGeom prst="rect">
            <a:avLst/>
          </a:prstGeom>
          <a:noFill/>
          <a:ln>
            <a:noFill/>
          </a:ln>
        </p:spPr>
        <p:txBody>
          <a:bodyPr spcFirstLastPara="1" wrap="square" lIns="91425" tIns="45700" rIns="91425" bIns="45700" anchor="t" anchorCtr="0">
            <a:normAutofit/>
          </a:bodyPr>
          <a:lstStyle/>
          <a:p>
            <a:pPr lvl="0">
              <a:spcBef>
                <a:spcPts val="0"/>
              </a:spcBef>
              <a:buSzPts val="2800"/>
              <a:buChar char="●"/>
            </a:pPr>
            <a:r>
              <a:rPr lang="fr-FR" dirty="0"/>
              <a:t>Référence pour le CPHA </a:t>
            </a:r>
          </a:p>
          <a:p>
            <a:pPr lvl="0">
              <a:spcBef>
                <a:spcPts val="0"/>
              </a:spcBef>
              <a:buSzPts val="2800"/>
              <a:buChar char="●"/>
            </a:pPr>
            <a:r>
              <a:rPr lang="fr-FR" dirty="0"/>
              <a:t>Outil de collaboration inter-agences </a:t>
            </a:r>
          </a:p>
          <a:p>
            <a:pPr lvl="0">
              <a:spcBef>
                <a:spcPts val="0"/>
              </a:spcBef>
              <a:buSzPts val="2800"/>
              <a:buChar char="●"/>
            </a:pPr>
            <a:r>
              <a:rPr lang="fr-FR" dirty="0"/>
              <a:t>Liens avec la Norme Humanitaire Fondamentale (CHS), </a:t>
            </a:r>
          </a:p>
          <a:p>
            <a:pPr lvl="0">
              <a:spcBef>
                <a:spcPts val="0"/>
              </a:spcBef>
              <a:buSzPts val="2800"/>
              <a:buChar char="●"/>
            </a:pPr>
            <a:r>
              <a:rPr lang="fr-FR" dirty="0"/>
              <a:t>Contextualisation pour l’appropriation locale</a:t>
            </a:r>
            <a:endParaRPr sz="2600" dirty="0"/>
          </a:p>
          <a:p>
            <a:pPr lvl="0">
              <a:buSzPts val="2800"/>
              <a:buChar char="●"/>
            </a:pPr>
            <a:r>
              <a:rPr lang="es-ES" dirty="0" err="1">
                <a:latin typeface="Calibri" panose="020F0502020204030204" pitchFamily="34" charset="0"/>
                <a:ea typeface="Calibri" panose="020F0502020204030204" pitchFamily="34" charset="0"/>
                <a:cs typeface="Arial" panose="020B0604020202020204" pitchFamily="34" charset="0"/>
              </a:rPr>
              <a:t>But</a:t>
            </a:r>
            <a:r>
              <a:rPr lang="en-US" sz="2600" dirty="0"/>
              <a:t>:</a:t>
            </a:r>
            <a:endParaRPr sz="2600" dirty="0"/>
          </a:p>
          <a:p>
            <a:pPr lvl="1" indent="-241300">
              <a:spcBef>
                <a:spcPts val="0"/>
              </a:spcBef>
              <a:buSzPts val="2600"/>
              <a:buChar char="○"/>
            </a:pPr>
            <a:r>
              <a:rPr lang="fr-FR" dirty="0"/>
              <a:t>qualité et </a:t>
            </a:r>
            <a:r>
              <a:rPr lang="es-ES" dirty="0" err="1"/>
              <a:t>redevabilité</a:t>
            </a:r>
            <a:r>
              <a:rPr lang="es-ES" dirty="0"/>
              <a:t> des </a:t>
            </a:r>
            <a:r>
              <a:rPr lang="es-ES" dirty="0" err="1"/>
              <a:t>programmes</a:t>
            </a:r>
            <a:endParaRPr lang="fr-FR" dirty="0"/>
          </a:p>
          <a:p>
            <a:pPr lvl="1" indent="-241300">
              <a:spcBef>
                <a:spcPts val="0"/>
              </a:spcBef>
              <a:buSzPts val="2600"/>
              <a:buChar char="○"/>
            </a:pPr>
            <a:r>
              <a:rPr lang="fr-FR" dirty="0"/>
              <a:t>impact sur la protection et le bien-être des enfants</a:t>
            </a:r>
            <a:endParaRPr dirty="0"/>
          </a:p>
        </p:txBody>
      </p:sp>
      <p:pic>
        <p:nvPicPr>
          <p:cNvPr id="263" name="Google Shape;263;p5"/>
          <p:cNvPicPr preferRelativeResize="0"/>
          <p:nvPr/>
        </p:nvPicPr>
        <p:blipFill>
          <a:blip r:embed="rId3">
            <a:alphaModFix/>
          </a:blip>
          <a:stretch>
            <a:fillRect/>
          </a:stretch>
        </p:blipFill>
        <p:spPr>
          <a:xfrm>
            <a:off x="10210800" y="0"/>
            <a:ext cx="1981200" cy="1771650"/>
          </a:xfrm>
          <a:prstGeom prst="rect">
            <a:avLst/>
          </a:prstGeom>
          <a:noFill/>
          <a:ln>
            <a:noFill/>
          </a:ln>
        </p:spPr>
      </p:pic>
      <p:sp>
        <p:nvSpPr>
          <p:cNvPr id="8" name="ZoneTexte 7">
            <a:extLst>
              <a:ext uri="{FF2B5EF4-FFF2-40B4-BE49-F238E27FC236}">
                <a16:creationId xmlns:a16="http://schemas.microsoft.com/office/drawing/2014/main" id="{143A4369-295A-466B-8F96-3D762829B1E6}"/>
              </a:ext>
            </a:extLst>
          </p:cNvPr>
          <p:cNvSpPr txBox="1"/>
          <p:nvPr/>
        </p:nvSpPr>
        <p:spPr>
          <a:xfrm>
            <a:off x="3607410" y="4347692"/>
            <a:ext cx="7815528" cy="1200329"/>
          </a:xfrm>
          <a:prstGeom prst="rect">
            <a:avLst/>
          </a:prstGeom>
          <a:solidFill>
            <a:srgbClr val="934C83"/>
          </a:solidFill>
        </p:spPr>
        <p:txBody>
          <a:bodyPr wrap="square">
            <a:spAutoFit/>
          </a:bodyPr>
          <a:lstStyle/>
          <a:p>
            <a:pPr algn="ctr"/>
            <a:r>
              <a:rPr lang="fr-FR" sz="2400" dirty="0">
                <a:solidFill>
                  <a:schemeClr val="bg1"/>
                </a:solidFill>
              </a:rPr>
              <a:t>Les NMPNA aspirent à opérationnaliser les droits des enfants et des adolescents dans la pratique de la réponse humanitaire. </a:t>
            </a:r>
            <a:endParaRPr lang="es-ES" sz="2400" dirty="0">
              <a:solidFill>
                <a:schemeClr val="bg1"/>
              </a:solidFill>
            </a:endParaRPr>
          </a:p>
        </p:txBody>
      </p:sp>
      <p:pic>
        <p:nvPicPr>
          <p:cNvPr id="7" name="Image 6">
            <a:extLst>
              <a:ext uri="{FF2B5EF4-FFF2-40B4-BE49-F238E27FC236}">
                <a16:creationId xmlns:a16="http://schemas.microsoft.com/office/drawing/2014/main" id="{54D5AEBC-8961-4009-AAE3-0B5012AE4768}"/>
              </a:ext>
            </a:extLst>
          </p:cNvPr>
          <p:cNvPicPr>
            <a:picLocks noChangeAspect="1"/>
          </p:cNvPicPr>
          <p:nvPr/>
        </p:nvPicPr>
        <p:blipFill>
          <a:blip r:embed="rId4"/>
          <a:stretch>
            <a:fillRect/>
          </a:stretch>
        </p:blipFill>
        <p:spPr>
          <a:xfrm>
            <a:off x="695176" y="1970821"/>
            <a:ext cx="2322974" cy="3229500"/>
          </a:xfrm>
          <a:prstGeom prst="rect">
            <a:avLst/>
          </a:prstGeom>
        </p:spPr>
      </p:pic>
    </p:spTree>
    <p:extLst>
      <p:ext uri="{BB962C8B-B14F-4D97-AF65-F5344CB8AC3E}">
        <p14:creationId xmlns:p14="http://schemas.microsoft.com/office/powerpoint/2010/main" val="93777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975632" y="1072634"/>
            <a:ext cx="6098720" cy="707886"/>
          </a:xfrm>
          <a:prstGeom prst="rect">
            <a:avLst/>
          </a:prstGeom>
          <a:noFill/>
        </p:spPr>
        <p:txBody>
          <a:bodyPr wrap="square">
            <a:spAutoFit/>
          </a:bodyPr>
          <a:lstStyle/>
          <a:p>
            <a:r>
              <a:rPr lang="en-US" sz="4000" dirty="0"/>
              <a:t> </a:t>
            </a:r>
            <a:endParaRPr lang="fr-FR" dirty="0"/>
          </a:p>
        </p:txBody>
      </p:sp>
      <p:pic>
        <p:nvPicPr>
          <p:cNvPr id="4" name="Image 3">
            <a:extLst>
              <a:ext uri="{FF2B5EF4-FFF2-40B4-BE49-F238E27FC236}">
                <a16:creationId xmlns:a16="http://schemas.microsoft.com/office/drawing/2014/main" id="{1AC3D80B-3543-42FA-A5EE-5986600F74CA}"/>
              </a:ext>
            </a:extLst>
          </p:cNvPr>
          <p:cNvPicPr>
            <a:picLocks noChangeAspect="1"/>
          </p:cNvPicPr>
          <p:nvPr/>
        </p:nvPicPr>
        <p:blipFill>
          <a:blip r:embed="rId3"/>
          <a:stretch>
            <a:fillRect/>
          </a:stretch>
        </p:blipFill>
        <p:spPr>
          <a:xfrm>
            <a:off x="1913621" y="-144378"/>
            <a:ext cx="10321461" cy="6858000"/>
          </a:xfrm>
          <a:prstGeom prst="rect">
            <a:avLst/>
          </a:prstGeom>
        </p:spPr>
      </p:pic>
      <p:sp>
        <p:nvSpPr>
          <p:cNvPr id="5" name="Rectangle 4">
            <a:extLst>
              <a:ext uri="{FF2B5EF4-FFF2-40B4-BE49-F238E27FC236}">
                <a16:creationId xmlns:a16="http://schemas.microsoft.com/office/drawing/2014/main" id="{04689C39-7F9F-41B3-A224-927DFE2C5FF6}"/>
              </a:ext>
            </a:extLst>
          </p:cNvPr>
          <p:cNvSpPr/>
          <p:nvPr/>
        </p:nvSpPr>
        <p:spPr>
          <a:xfrm>
            <a:off x="2913586" y="621765"/>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2" name="ZoneTexte 1">
            <a:extLst>
              <a:ext uri="{FF2B5EF4-FFF2-40B4-BE49-F238E27FC236}">
                <a16:creationId xmlns:a16="http://schemas.microsoft.com/office/drawing/2014/main" id="{6C940A96-BE16-458E-8AAD-FA40097A5AF6}"/>
              </a:ext>
            </a:extLst>
          </p:cNvPr>
          <p:cNvSpPr txBox="1"/>
          <p:nvPr/>
        </p:nvSpPr>
        <p:spPr>
          <a:xfrm rot="16200000">
            <a:off x="-694142" y="3127089"/>
            <a:ext cx="4693685" cy="584775"/>
          </a:xfrm>
          <a:prstGeom prst="rect">
            <a:avLst/>
          </a:prstGeom>
          <a:noFill/>
        </p:spPr>
        <p:txBody>
          <a:bodyPr wrap="square" rtlCol="0">
            <a:spAutoFit/>
          </a:bodyPr>
          <a:lstStyle/>
          <a:p>
            <a:pPr algn="ctr"/>
            <a:r>
              <a:rPr lang="es-ES" sz="3200" b="1" dirty="0">
                <a:solidFill>
                  <a:schemeClr val="accent1">
                    <a:lumMod val="75000"/>
                  </a:schemeClr>
                </a:solidFill>
                <a:latin typeface="Helvetica Neue"/>
                <a:sym typeface="Helvetica Neue"/>
              </a:rPr>
              <a:t>PRESENTATION</a:t>
            </a:r>
          </a:p>
        </p:txBody>
      </p:sp>
    </p:spTree>
    <p:extLst>
      <p:ext uri="{BB962C8B-B14F-4D97-AF65-F5344CB8AC3E}">
        <p14:creationId xmlns:p14="http://schemas.microsoft.com/office/powerpoint/2010/main" val="165252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1"/>
          <p:cNvSpPr txBox="1">
            <a:spLocks noGrp="1"/>
          </p:cNvSpPr>
          <p:nvPr>
            <p:ph type="title"/>
          </p:nvPr>
        </p:nvSpPr>
        <p:spPr>
          <a:xfrm>
            <a:off x="838200" y="365125"/>
            <a:ext cx="935667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a:t>Intro Générale au Standard 16</a:t>
            </a:r>
            <a:endParaRPr dirty="0"/>
          </a:p>
        </p:txBody>
      </p:sp>
      <p:sp>
        <p:nvSpPr>
          <p:cNvPr id="209" name="Google Shape;209;p11"/>
          <p:cNvSpPr txBox="1"/>
          <p:nvPr/>
        </p:nvSpPr>
        <p:spPr>
          <a:xfrm>
            <a:off x="882865" y="1558543"/>
            <a:ext cx="10388109" cy="4351338"/>
          </a:xfrm>
          <a:prstGeom prst="rect">
            <a:avLst/>
          </a:prstGeom>
          <a:noFill/>
          <a:ln>
            <a:noFill/>
          </a:ln>
        </p:spPr>
        <p:txBody>
          <a:bodyPr spcFirstLastPara="1" wrap="square" lIns="91425" tIns="45700" rIns="91425" bIns="45700" anchor="t" anchorCtr="0">
            <a:normAutofit/>
          </a:bodyPr>
          <a:lstStyle/>
          <a:p>
            <a:pPr marL="457200" lvl="0" indent="-406400">
              <a:lnSpc>
                <a:spcPct val="90000"/>
              </a:lnSpc>
              <a:spcBef>
                <a:spcPts val="1000"/>
              </a:spcBef>
              <a:buClr>
                <a:schemeClr val="dk1"/>
              </a:buClr>
              <a:buSzPts val="2800"/>
              <a:buFont typeface="Arial"/>
              <a:buChar char="•"/>
            </a:pPr>
            <a:r>
              <a:rPr lang="fr-FR" dirty="0"/>
              <a:t>Stratégies, approches et interventions clés </a:t>
            </a:r>
          </a:p>
          <a:p>
            <a:pPr marL="457200" lvl="0" indent="-406400">
              <a:lnSpc>
                <a:spcPct val="90000"/>
              </a:lnSpc>
              <a:spcBef>
                <a:spcPts val="1000"/>
              </a:spcBef>
              <a:buClr>
                <a:schemeClr val="dk1"/>
              </a:buClr>
              <a:buSzPts val="2800"/>
              <a:buFont typeface="Arial"/>
              <a:buChar char="•"/>
            </a:pPr>
            <a:r>
              <a:rPr lang="fr-FR" dirty="0"/>
              <a:t>Prévention et réponse aux risques liés à la protection de l'enfance</a:t>
            </a:r>
          </a:p>
          <a:p>
            <a:pPr marL="457200" lvl="0" indent="-406400">
              <a:lnSpc>
                <a:spcPct val="90000"/>
              </a:lnSpc>
              <a:spcBef>
                <a:spcPts val="1000"/>
              </a:spcBef>
              <a:buClr>
                <a:schemeClr val="dk1"/>
              </a:buClr>
              <a:buSzPts val="2800"/>
              <a:buFont typeface="Arial"/>
              <a:buChar char="•"/>
            </a:pPr>
            <a:endParaRPr lang="fr-FR" dirty="0"/>
          </a:p>
          <a:p>
            <a:pPr marL="457200" lvl="0" indent="-406400">
              <a:lnSpc>
                <a:spcPct val="90000"/>
              </a:lnSpc>
              <a:spcBef>
                <a:spcPts val="1000"/>
              </a:spcBef>
              <a:buClr>
                <a:schemeClr val="dk1"/>
              </a:buClr>
              <a:buSzPts val="2800"/>
              <a:buFont typeface="Arial"/>
              <a:buChar char="•"/>
            </a:pPr>
            <a:r>
              <a:rPr lang="fr-FR" dirty="0"/>
              <a:t>Environnements bienveillants et protecteurs</a:t>
            </a:r>
          </a:p>
          <a:p>
            <a:pPr marL="457200" lvl="0" indent="-406400">
              <a:lnSpc>
                <a:spcPct val="90000"/>
              </a:lnSpc>
              <a:spcBef>
                <a:spcPts val="1000"/>
              </a:spcBef>
              <a:buClr>
                <a:schemeClr val="dk1"/>
              </a:buClr>
              <a:buSzPts val="2800"/>
              <a:buFont typeface="Arial"/>
              <a:buChar char="•"/>
            </a:pPr>
            <a:r>
              <a:rPr lang="fr-FR" dirty="0"/>
              <a:t>Des dispensateurs de soins attentifs et compréhensifs</a:t>
            </a:r>
          </a:p>
          <a:p>
            <a:pPr marL="457200" lvl="0" indent="-406400">
              <a:lnSpc>
                <a:spcPct val="90000"/>
              </a:lnSpc>
              <a:spcBef>
                <a:spcPts val="1000"/>
              </a:spcBef>
              <a:buClr>
                <a:schemeClr val="dk1"/>
              </a:buClr>
              <a:buSzPts val="2800"/>
              <a:buFont typeface="Arial"/>
              <a:buChar char="•"/>
            </a:pPr>
            <a:r>
              <a:rPr lang="fr-FR" dirty="0"/>
              <a:t>Relations saines entre les soignants et les enfants</a:t>
            </a:r>
          </a:p>
          <a:p>
            <a:pPr marL="457200" lvl="0" indent="-406400">
              <a:lnSpc>
                <a:spcPct val="90000"/>
              </a:lnSpc>
              <a:spcBef>
                <a:spcPts val="1000"/>
              </a:spcBef>
              <a:buClr>
                <a:schemeClr val="dk1"/>
              </a:buClr>
              <a:buSzPts val="2800"/>
              <a:buFont typeface="Arial"/>
              <a:buChar char="•"/>
            </a:pPr>
            <a:endParaRPr lang="fr-FR" dirty="0"/>
          </a:p>
          <a:p>
            <a:pPr marL="457200" lvl="0" indent="-406400">
              <a:lnSpc>
                <a:spcPct val="90000"/>
              </a:lnSpc>
              <a:spcBef>
                <a:spcPts val="1000"/>
              </a:spcBef>
              <a:buClr>
                <a:schemeClr val="dk1"/>
              </a:buClr>
              <a:buSzPts val="2800"/>
              <a:buFont typeface="Arial"/>
              <a:buChar char="•"/>
            </a:pPr>
            <a:r>
              <a:rPr lang="fr-FR" dirty="0"/>
              <a:t>Soutien holistique aux familles -&gt; amélioration des soins</a:t>
            </a:r>
            <a:endParaRPr dirty="0"/>
          </a:p>
          <a:p>
            <a:pPr marL="342900" marR="0" lvl="1" indent="-190500" algn="l" rtl="0">
              <a:lnSpc>
                <a:spcPct val="90000"/>
              </a:lnSpc>
              <a:spcBef>
                <a:spcPts val="500"/>
              </a:spcBef>
              <a:spcAft>
                <a:spcPts val="0"/>
              </a:spcAft>
              <a:buClr>
                <a:schemeClr val="dk1"/>
              </a:buClr>
              <a:buSzPts val="2400"/>
              <a:buFont typeface="Arial"/>
              <a:buNone/>
            </a:pPr>
            <a:endParaRPr sz="2800" b="0" i="0" u="none" strike="noStrike" cap="none" dirty="0">
              <a:solidFill>
                <a:schemeClr val="dk1"/>
              </a:solidFill>
              <a:latin typeface="Helvetica Neue"/>
              <a:ea typeface="Helvetica Neue"/>
              <a:cs typeface="Helvetica Neue"/>
              <a:sym typeface="Helvetica Neue"/>
            </a:endParaRPr>
          </a:p>
          <a:p>
            <a:pPr marL="457200" marR="0" lvl="0" indent="-22860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Helvetica Neue"/>
              <a:ea typeface="Helvetica Neue"/>
              <a:cs typeface="Helvetica Neue"/>
              <a:sym typeface="Helvetica Neue"/>
            </a:endParaRPr>
          </a:p>
          <a:p>
            <a:pPr marL="50800" marR="0" lvl="0" indent="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Helvetica Neue"/>
              <a:ea typeface="Helvetica Neue"/>
              <a:cs typeface="Helvetica Neue"/>
              <a:sym typeface="Helvetica Neue"/>
            </a:endParaRPr>
          </a:p>
        </p:txBody>
      </p:sp>
      <p:sp>
        <p:nvSpPr>
          <p:cNvPr id="210" name="Google Shape;210;p11"/>
          <p:cNvSpPr txBox="1"/>
          <p:nvPr/>
        </p:nvSpPr>
        <p:spPr>
          <a:xfrm>
            <a:off x="6604145" y="5676523"/>
            <a:ext cx="4322432" cy="1200288"/>
          </a:xfrm>
          <a:prstGeom prst="rect">
            <a:avLst/>
          </a:prstGeom>
          <a:noFill/>
          <a:ln>
            <a:noFill/>
          </a:ln>
        </p:spPr>
        <p:txBody>
          <a:bodyPr spcFirstLastPara="1" wrap="square" lIns="91425" tIns="45700" rIns="91425" bIns="45700" anchor="t" anchorCtr="0">
            <a:spAutoFit/>
          </a:bodyPr>
          <a:lstStyle/>
          <a:p>
            <a:pPr lvl="0" algn="r"/>
            <a:r>
              <a:rPr lang="fr-FR" sz="2400" dirty="0">
                <a:solidFill>
                  <a:srgbClr val="000000"/>
                </a:solidFill>
                <a:ea typeface="Arial"/>
                <a:cs typeface="Arial"/>
                <a:sym typeface="Arial"/>
              </a:rPr>
              <a:t>Qu'est-ce qu'un aidant immédiat ? Donnez des exemples </a:t>
            </a:r>
            <a:r>
              <a:rPr lang="en-US" sz="2400" b="0" i="0" u="none" strike="noStrike" cap="none" dirty="0">
                <a:solidFill>
                  <a:srgbClr val="000000"/>
                </a:solidFill>
                <a:latin typeface="Arial"/>
                <a:ea typeface="Arial"/>
                <a:cs typeface="Arial"/>
                <a:sym typeface="Arial"/>
              </a:rPr>
              <a:t>  </a:t>
            </a:r>
            <a:endParaRPr dirty="0"/>
          </a:p>
        </p:txBody>
      </p:sp>
      <p:grpSp>
        <p:nvGrpSpPr>
          <p:cNvPr id="211" name="Google Shape;211;p11"/>
          <p:cNvGrpSpPr/>
          <p:nvPr/>
        </p:nvGrpSpPr>
        <p:grpSpPr>
          <a:xfrm rot="1415781">
            <a:off x="11045341" y="5664942"/>
            <a:ext cx="979340" cy="1040548"/>
            <a:chOff x="10883591" y="5571442"/>
            <a:chExt cx="979340" cy="1040548"/>
          </a:xfrm>
        </p:grpSpPr>
        <p:pic>
          <p:nvPicPr>
            <p:cNvPr id="212" name="Google Shape;212;p11"/>
            <p:cNvPicPr preferRelativeResize="0"/>
            <p:nvPr/>
          </p:nvPicPr>
          <p:blipFill rotWithShape="1">
            <a:blip r:embed="rId3">
              <a:alphaModFix/>
            </a:blip>
            <a:srcRect/>
            <a:stretch/>
          </p:blipFill>
          <p:spPr>
            <a:xfrm>
              <a:off x="10883591" y="5571442"/>
              <a:ext cx="979340" cy="1040548"/>
            </a:xfrm>
            <a:prstGeom prst="rect">
              <a:avLst/>
            </a:prstGeom>
            <a:noFill/>
            <a:ln>
              <a:noFill/>
            </a:ln>
          </p:spPr>
        </p:pic>
        <p:pic>
          <p:nvPicPr>
            <p:cNvPr id="213" name="Google Shape;213;p11" descr="Point d’interrogation"/>
            <p:cNvPicPr preferRelativeResize="0"/>
            <p:nvPr/>
          </p:nvPicPr>
          <p:blipFill rotWithShape="1">
            <a:blip r:embed="rId4">
              <a:alphaModFix/>
            </a:blip>
            <a:srcRect/>
            <a:stretch/>
          </p:blipFill>
          <p:spPr>
            <a:xfrm>
              <a:off x="11005748" y="5727562"/>
              <a:ext cx="735026" cy="735026"/>
            </a:xfrm>
            <a:prstGeom prst="rect">
              <a:avLst/>
            </a:prstGeom>
            <a:noFill/>
            <a:ln>
              <a:noFill/>
            </a:ln>
          </p:spPr>
        </p:pic>
      </p:grpSp>
      <p:pic>
        <p:nvPicPr>
          <p:cNvPr id="214" name="Google Shape;214;p11"/>
          <p:cNvPicPr preferRelativeResize="0"/>
          <p:nvPr/>
        </p:nvPicPr>
        <p:blipFill rotWithShape="1">
          <a:blip r:embed="rId5">
            <a:alphaModFix/>
          </a:blip>
          <a:srcRect/>
          <a:stretch/>
        </p:blipFill>
        <p:spPr>
          <a:xfrm>
            <a:off x="3272690" y="5699832"/>
            <a:ext cx="903162" cy="903162"/>
          </a:xfrm>
          <a:prstGeom prst="rect">
            <a:avLst/>
          </a:prstGeom>
          <a:noFill/>
          <a:ln>
            <a:noFill/>
          </a:ln>
        </p:spPr>
      </p:pic>
      <p:pic>
        <p:nvPicPr>
          <p:cNvPr id="215" name="Google Shape;215;p11"/>
          <p:cNvPicPr preferRelativeResize="0"/>
          <p:nvPr/>
        </p:nvPicPr>
        <p:blipFill rotWithShape="1">
          <a:blip r:embed="rId6">
            <a:alphaModFix/>
          </a:blip>
          <a:srcRect/>
          <a:stretch/>
        </p:blipFill>
        <p:spPr>
          <a:xfrm>
            <a:off x="4551514" y="5693569"/>
            <a:ext cx="906989" cy="906989"/>
          </a:xfrm>
          <a:prstGeom prst="rect">
            <a:avLst/>
          </a:prstGeom>
          <a:noFill/>
          <a:ln>
            <a:noFill/>
          </a:ln>
        </p:spPr>
      </p:pic>
      <p:sp>
        <p:nvSpPr>
          <p:cNvPr id="216" name="Google Shape;216;p11"/>
          <p:cNvSpPr txBox="1"/>
          <p:nvPr/>
        </p:nvSpPr>
        <p:spPr>
          <a:xfrm>
            <a:off x="8568196" y="3655995"/>
            <a:ext cx="1923341"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0000"/>
                </a:solidFill>
                <a:latin typeface="Helvetica Neue"/>
                <a:ea typeface="Helvetica Neue"/>
                <a:cs typeface="Helvetica Neue"/>
                <a:sym typeface="Helvetica Neue"/>
              </a:rPr>
              <a:t>resilience</a:t>
            </a:r>
            <a:endParaRPr sz="2800" b="1" i="0" u="none" strike="noStrike" cap="none">
              <a:solidFill>
                <a:srgbClr val="000000"/>
              </a:solidFill>
              <a:latin typeface="Helvetica Neue"/>
              <a:ea typeface="Helvetica Neue"/>
              <a:cs typeface="Helvetica Neue"/>
              <a:sym typeface="Helvetica Neue"/>
            </a:endParaRPr>
          </a:p>
        </p:txBody>
      </p:sp>
      <p:sp>
        <p:nvSpPr>
          <p:cNvPr id="217" name="Google Shape;217;p11"/>
          <p:cNvSpPr/>
          <p:nvPr/>
        </p:nvSpPr>
        <p:spPr>
          <a:xfrm>
            <a:off x="7596004" y="3160308"/>
            <a:ext cx="625642" cy="1514595"/>
          </a:xfrm>
          <a:prstGeom prst="rightBrace">
            <a:avLst>
              <a:gd name="adj1" fmla="val 45391"/>
              <a:gd name="adj2" fmla="val 48941"/>
            </a:avLst>
          </a:prstGeom>
          <a:noFill/>
          <a:ln w="38100" cap="flat" cmpd="sng">
            <a:solidFill>
              <a:schemeClr val="accent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3543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6"/>
          <p:cNvSpPr txBox="1">
            <a:spLocks noGrp="1"/>
          </p:cNvSpPr>
          <p:nvPr>
            <p:ph type="body" idx="1"/>
          </p:nvPr>
        </p:nvSpPr>
        <p:spPr>
          <a:xfrm>
            <a:off x="252422" y="1353592"/>
            <a:ext cx="6076521" cy="3381667"/>
          </a:xfrm>
          <a:prstGeom prst="rect">
            <a:avLst/>
          </a:prstGeom>
          <a:noFill/>
          <a:ln>
            <a:noFill/>
          </a:ln>
        </p:spPr>
        <p:txBody>
          <a:bodyPr spcFirstLastPara="1" wrap="square" lIns="91425" tIns="45700" rIns="91425" bIns="45700" anchor="t" anchorCtr="0">
            <a:normAutofit/>
          </a:bodyPr>
          <a:lstStyle/>
          <a:p>
            <a:pPr marL="50800" lvl="0" indent="0" algn="ctr">
              <a:buSzPct val="126126"/>
              <a:buNone/>
            </a:pPr>
            <a:r>
              <a:rPr lang="fr-FR" sz="2400" dirty="0"/>
              <a:t>"Les environnements familiaux et de soins sont renforcés pour promouvoir le développement sain des enfants et les protéger de la maltraitance et des autres effets négatifs de l'adversité."</a:t>
            </a:r>
            <a:endParaRPr sz="2400" dirty="0">
              <a:solidFill>
                <a:schemeClr val="dk2"/>
              </a:solidFill>
            </a:endParaRPr>
          </a:p>
        </p:txBody>
      </p:sp>
      <p:sp>
        <p:nvSpPr>
          <p:cNvPr id="224" name="Google Shape;224;p6"/>
          <p:cNvSpPr txBox="1">
            <a:spLocks noGrp="1"/>
          </p:cNvSpPr>
          <p:nvPr>
            <p:ph type="body" idx="2"/>
          </p:nvPr>
        </p:nvSpPr>
        <p:spPr>
          <a:xfrm>
            <a:off x="6594010" y="2032284"/>
            <a:ext cx="5181600" cy="3144807"/>
          </a:xfrm>
          <a:prstGeom prst="rect">
            <a:avLst/>
          </a:prstGeom>
          <a:noFill/>
          <a:ln>
            <a:noFill/>
          </a:ln>
        </p:spPr>
        <p:txBody>
          <a:bodyPr spcFirstLastPara="1" wrap="square" lIns="91425" tIns="45700" rIns="91425" bIns="45700" anchor="t" anchorCtr="0">
            <a:normAutofit fontScale="92500" lnSpcReduction="20000"/>
          </a:bodyPr>
          <a:lstStyle/>
          <a:p>
            <a:pPr lvl="0">
              <a:buSzPct val="108108"/>
            </a:pPr>
            <a:r>
              <a:rPr lang="fr-FR" dirty="0"/>
              <a:t>Soutenir l'accès aux services avant, pendant et après la crise</a:t>
            </a:r>
          </a:p>
          <a:p>
            <a:pPr lvl="0">
              <a:buSzPct val="108108"/>
            </a:pPr>
            <a:r>
              <a:rPr lang="fr-FR" dirty="0"/>
              <a:t>Programme de prévention et de réponse au renforcement de la famille</a:t>
            </a:r>
          </a:p>
          <a:p>
            <a:pPr lvl="0">
              <a:buSzPct val="108108"/>
            </a:pPr>
            <a:r>
              <a:rPr lang="fr-FR" dirty="0"/>
              <a:t>Pratiques parentales positives, amélioration des relations et soins personnels</a:t>
            </a:r>
            <a:endParaRPr dirty="0"/>
          </a:p>
        </p:txBody>
      </p:sp>
      <p:pic>
        <p:nvPicPr>
          <p:cNvPr id="225" name="Google Shape;225;p6"/>
          <p:cNvPicPr preferRelativeResize="0"/>
          <p:nvPr/>
        </p:nvPicPr>
        <p:blipFill rotWithShape="1">
          <a:blip r:embed="rId3">
            <a:alphaModFix/>
          </a:blip>
          <a:srcRect/>
          <a:stretch/>
        </p:blipFill>
        <p:spPr>
          <a:xfrm>
            <a:off x="2188861" y="489772"/>
            <a:ext cx="2435460" cy="681302"/>
          </a:xfrm>
          <a:prstGeom prst="rect">
            <a:avLst/>
          </a:prstGeom>
          <a:noFill/>
          <a:ln>
            <a:noFill/>
          </a:ln>
        </p:spPr>
      </p:pic>
      <p:sp>
        <p:nvSpPr>
          <p:cNvPr id="226" name="Google Shape;226;p6"/>
          <p:cNvSpPr txBox="1"/>
          <p:nvPr/>
        </p:nvSpPr>
        <p:spPr>
          <a:xfrm>
            <a:off x="6592994" y="5512432"/>
            <a:ext cx="4322432" cy="1200288"/>
          </a:xfrm>
          <a:prstGeom prst="rect">
            <a:avLst/>
          </a:prstGeom>
          <a:noFill/>
          <a:ln>
            <a:noFill/>
          </a:ln>
        </p:spPr>
        <p:txBody>
          <a:bodyPr spcFirstLastPara="1" wrap="square" lIns="91425" tIns="45700" rIns="91425" bIns="45700" anchor="t" anchorCtr="0">
            <a:spAutoFit/>
          </a:bodyPr>
          <a:lstStyle/>
          <a:p>
            <a:pPr lvl="0" algn="r"/>
            <a:r>
              <a:rPr lang="fr-FR" sz="2400" dirty="0">
                <a:solidFill>
                  <a:srgbClr val="000000"/>
                </a:solidFill>
                <a:ea typeface="Arial"/>
                <a:cs typeface="Arial"/>
                <a:sym typeface="Arial"/>
              </a:rPr>
              <a:t>Pourquoi est-il important de soutenir la capacité de prise en charge (d’assistance)?</a:t>
            </a:r>
            <a:r>
              <a:rPr lang="en-US" sz="2400" b="0" i="0" u="none" strike="noStrike" cap="none" dirty="0">
                <a:solidFill>
                  <a:srgbClr val="000000"/>
                </a:solidFill>
                <a:latin typeface="Arial"/>
                <a:ea typeface="Arial"/>
                <a:cs typeface="Arial"/>
                <a:sym typeface="Arial"/>
              </a:rPr>
              <a:t>?</a:t>
            </a:r>
            <a:endParaRPr sz="2400" b="0" i="0" u="none" strike="noStrike" cap="none" dirty="0">
              <a:solidFill>
                <a:srgbClr val="000000"/>
              </a:solidFill>
              <a:latin typeface="Arial"/>
              <a:ea typeface="Arial"/>
              <a:cs typeface="Arial"/>
              <a:sym typeface="Arial"/>
            </a:endParaRPr>
          </a:p>
        </p:txBody>
      </p:sp>
      <p:grpSp>
        <p:nvGrpSpPr>
          <p:cNvPr id="227" name="Google Shape;227;p6"/>
          <p:cNvGrpSpPr/>
          <p:nvPr/>
        </p:nvGrpSpPr>
        <p:grpSpPr>
          <a:xfrm rot="1415781">
            <a:off x="11045341" y="5664942"/>
            <a:ext cx="979340" cy="1040548"/>
            <a:chOff x="10883591" y="5571442"/>
            <a:chExt cx="979340" cy="1040548"/>
          </a:xfrm>
        </p:grpSpPr>
        <p:pic>
          <p:nvPicPr>
            <p:cNvPr id="228" name="Google Shape;228;p6"/>
            <p:cNvPicPr preferRelativeResize="0"/>
            <p:nvPr/>
          </p:nvPicPr>
          <p:blipFill rotWithShape="1">
            <a:blip r:embed="rId4">
              <a:alphaModFix/>
            </a:blip>
            <a:srcRect/>
            <a:stretch/>
          </p:blipFill>
          <p:spPr>
            <a:xfrm>
              <a:off x="10883591" y="5571442"/>
              <a:ext cx="979340" cy="1040548"/>
            </a:xfrm>
            <a:prstGeom prst="rect">
              <a:avLst/>
            </a:prstGeom>
            <a:noFill/>
            <a:ln>
              <a:noFill/>
            </a:ln>
          </p:spPr>
        </p:pic>
        <p:pic>
          <p:nvPicPr>
            <p:cNvPr id="229" name="Google Shape;229;p6" descr="Point d’interrogation"/>
            <p:cNvPicPr preferRelativeResize="0"/>
            <p:nvPr/>
          </p:nvPicPr>
          <p:blipFill rotWithShape="1">
            <a:blip r:embed="rId5">
              <a:alphaModFix/>
            </a:blip>
            <a:srcRect/>
            <a:stretch/>
          </p:blipFill>
          <p:spPr>
            <a:xfrm>
              <a:off x="11005748" y="5727562"/>
              <a:ext cx="735026" cy="735026"/>
            </a:xfrm>
            <a:prstGeom prst="rect">
              <a:avLst/>
            </a:prstGeom>
            <a:noFill/>
            <a:ln>
              <a:noFill/>
            </a:ln>
          </p:spPr>
        </p:pic>
      </p:grpSp>
      <p:sp>
        <p:nvSpPr>
          <p:cNvPr id="230" name="Google Shape;230;p6"/>
          <p:cNvSpPr txBox="1"/>
          <p:nvPr/>
        </p:nvSpPr>
        <p:spPr>
          <a:xfrm>
            <a:off x="1778010" y="5880389"/>
            <a:ext cx="2007957" cy="6771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a:solidFill>
                  <a:srgbClr val="000000"/>
                </a:solidFill>
                <a:latin typeface="Helvetica Neue"/>
                <a:ea typeface="Helvetica Neue"/>
                <a:cs typeface="Helvetica Neue"/>
                <a:sym typeface="Helvetica Neue"/>
              </a:rPr>
              <a:t>RAPPEL</a:t>
            </a:r>
            <a:endParaRPr dirty="0"/>
          </a:p>
          <a:p>
            <a:pPr marL="0" marR="0" lvl="0" indent="0" algn="l" rtl="0">
              <a:lnSpc>
                <a:spcPct val="100000"/>
              </a:lnSpc>
              <a:spcBef>
                <a:spcPts val="0"/>
              </a:spcBef>
              <a:spcAft>
                <a:spcPts val="0"/>
              </a:spcAft>
              <a:buNone/>
            </a:pPr>
            <a:endParaRPr sz="1400" b="1" i="0" u="none" strike="noStrike" cap="none" dirty="0">
              <a:solidFill>
                <a:srgbClr val="000000"/>
              </a:solidFill>
              <a:latin typeface="Arial"/>
              <a:ea typeface="Arial"/>
              <a:cs typeface="Arial"/>
              <a:sym typeface="Arial"/>
            </a:endParaRPr>
          </a:p>
        </p:txBody>
      </p:sp>
      <p:sp>
        <p:nvSpPr>
          <p:cNvPr id="231" name="Google Shape;231;p6"/>
          <p:cNvSpPr/>
          <p:nvPr/>
        </p:nvSpPr>
        <p:spPr>
          <a:xfrm>
            <a:off x="252422" y="5049392"/>
            <a:ext cx="1063031" cy="830997"/>
          </a:xfrm>
          <a:prstGeom prst="cloudCallout">
            <a:avLst>
              <a:gd name="adj1" fmla="val 75749"/>
              <a:gd name="adj2" fmla="val 62500"/>
            </a:avLst>
          </a:prstGeom>
          <a:solidFill>
            <a:srgbClr val="C886B2"/>
          </a:solidFill>
          <a:ln w="25400" cap="flat" cmpd="sng">
            <a:solidFill>
              <a:srgbClr val="0147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32" name="Google Shape;232;p6"/>
          <p:cNvPicPr preferRelativeResize="0"/>
          <p:nvPr/>
        </p:nvPicPr>
        <p:blipFill rotWithShape="1">
          <a:blip r:embed="rId6">
            <a:alphaModFix/>
          </a:blip>
          <a:srcRect/>
          <a:stretch/>
        </p:blipFill>
        <p:spPr>
          <a:xfrm>
            <a:off x="11298179" y="3014358"/>
            <a:ext cx="742498" cy="829284"/>
          </a:xfrm>
          <a:prstGeom prst="rect">
            <a:avLst/>
          </a:prstGeom>
          <a:noFill/>
          <a:ln>
            <a:noFill/>
          </a:ln>
        </p:spPr>
      </p:pic>
      <p:pic>
        <p:nvPicPr>
          <p:cNvPr id="233" name="Google Shape;233;p6"/>
          <p:cNvPicPr preferRelativeResize="0"/>
          <p:nvPr/>
        </p:nvPicPr>
        <p:blipFill rotWithShape="1">
          <a:blip r:embed="rId7">
            <a:alphaModFix/>
          </a:blip>
          <a:srcRect/>
          <a:stretch/>
        </p:blipFill>
        <p:spPr>
          <a:xfrm>
            <a:off x="2603490" y="3369647"/>
            <a:ext cx="1638436" cy="233475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5846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678402" y="147914"/>
            <a:ext cx="10515600" cy="1325563"/>
          </a:xfrm>
        </p:spPr>
        <p:txBody>
          <a:bodyPr/>
          <a:lstStyle/>
          <a:p>
            <a:r>
              <a:rPr lang="en-GB" dirty="0" err="1"/>
              <a:t>Exemples</a:t>
            </a:r>
            <a:r>
              <a:rPr lang="en-GB" dirty="0"/>
              <a:t> de la </a:t>
            </a:r>
            <a:r>
              <a:rPr lang="en-GB" dirty="0" err="1"/>
              <a:t>Régi</a:t>
            </a:r>
            <a:r>
              <a:rPr lang="es-ES" dirty="0"/>
              <a:t>o</a:t>
            </a:r>
            <a:r>
              <a:rPr lang="en-GB" dirty="0"/>
              <a:t>n</a:t>
            </a:r>
          </a:p>
        </p:txBody>
      </p:sp>
      <p:sp>
        <p:nvSpPr>
          <p:cNvPr id="8" name="TextBox 7">
            <a:extLst>
              <a:ext uri="{FF2B5EF4-FFF2-40B4-BE49-F238E27FC236}">
                <a16:creationId xmlns:a16="http://schemas.microsoft.com/office/drawing/2014/main" id="{91A1A334-6B7B-4644-A374-008FFE228989}"/>
              </a:ext>
            </a:extLst>
          </p:cNvPr>
          <p:cNvSpPr txBox="1"/>
          <p:nvPr/>
        </p:nvSpPr>
        <p:spPr>
          <a:xfrm>
            <a:off x="678402" y="3709169"/>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pic>
        <p:nvPicPr>
          <p:cNvPr id="6" name="Image 5">
            <a:extLst>
              <a:ext uri="{FF2B5EF4-FFF2-40B4-BE49-F238E27FC236}">
                <a16:creationId xmlns:a16="http://schemas.microsoft.com/office/drawing/2014/main" id="{DF4E8611-0B5B-47D3-A7FD-F34FB7B7487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4997080" y="1586781"/>
            <a:ext cx="1897565" cy="2026068"/>
          </a:xfrm>
          <a:prstGeom prst="rect">
            <a:avLst/>
          </a:prstGeom>
        </p:spPr>
      </p:pic>
      <p:pic>
        <p:nvPicPr>
          <p:cNvPr id="9" name="Image 8">
            <a:extLst>
              <a:ext uri="{FF2B5EF4-FFF2-40B4-BE49-F238E27FC236}">
                <a16:creationId xmlns:a16="http://schemas.microsoft.com/office/drawing/2014/main" id="{6B9B39F7-03EE-4985-8C9C-F0EDC3474848}"/>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9586403" y="1044755"/>
            <a:ext cx="1456316" cy="2451640"/>
          </a:xfrm>
          <a:prstGeom prst="rect">
            <a:avLst/>
          </a:prstGeom>
        </p:spPr>
      </p:pic>
      <p:pic>
        <p:nvPicPr>
          <p:cNvPr id="11" name="Image 10">
            <a:extLst>
              <a:ext uri="{FF2B5EF4-FFF2-40B4-BE49-F238E27FC236}">
                <a16:creationId xmlns:a16="http://schemas.microsoft.com/office/drawing/2014/main" id="{18C8B574-A740-4181-A49F-F98C13432B45}"/>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Lst>
          </a:blip>
          <a:stretch>
            <a:fillRect/>
          </a:stretch>
        </p:blipFill>
        <p:spPr>
          <a:xfrm>
            <a:off x="798880" y="1633672"/>
            <a:ext cx="2572127" cy="1702528"/>
          </a:xfrm>
          <a:prstGeom prst="rect">
            <a:avLst/>
          </a:prstGeom>
        </p:spPr>
      </p:pic>
      <p:sp>
        <p:nvSpPr>
          <p:cNvPr id="10" name="TextBox 7">
            <a:extLst>
              <a:ext uri="{FF2B5EF4-FFF2-40B4-BE49-F238E27FC236}">
                <a16:creationId xmlns:a16="http://schemas.microsoft.com/office/drawing/2014/main" id="{A2247DD4-E35B-45CF-9E8C-41A766DC29E4}"/>
              </a:ext>
            </a:extLst>
          </p:cNvPr>
          <p:cNvSpPr txBox="1"/>
          <p:nvPr/>
        </p:nvSpPr>
        <p:spPr>
          <a:xfrm>
            <a:off x="4536995" y="3812670"/>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sp>
        <p:nvSpPr>
          <p:cNvPr id="12" name="TextBox 7">
            <a:extLst>
              <a:ext uri="{FF2B5EF4-FFF2-40B4-BE49-F238E27FC236}">
                <a16:creationId xmlns:a16="http://schemas.microsoft.com/office/drawing/2014/main" id="{269797CA-D2BB-4A54-8D61-5C98D74A2A0F}"/>
              </a:ext>
            </a:extLst>
          </p:cNvPr>
          <p:cNvSpPr txBox="1"/>
          <p:nvPr/>
        </p:nvSpPr>
        <p:spPr>
          <a:xfrm>
            <a:off x="8644470" y="3812670"/>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spTree>
    <p:extLst>
      <p:ext uri="{BB962C8B-B14F-4D97-AF65-F5344CB8AC3E}">
        <p14:creationId xmlns:p14="http://schemas.microsoft.com/office/powerpoint/2010/main" val="430287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97240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fr-FR" sz="4100" dirty="0"/>
              <a:t>Vous avez besoin de plus que </a:t>
            </a:r>
            <a:br>
              <a:rPr lang="fr-FR" sz="4100" dirty="0"/>
            </a:br>
            <a:r>
              <a:rPr lang="fr-FR" sz="4100" dirty="0"/>
              <a:t>la version papier</a:t>
            </a:r>
            <a:r>
              <a:rPr lang="en-US" sz="4100" dirty="0"/>
              <a:t>?</a:t>
            </a:r>
            <a:endParaRPr sz="4100" dirty="0"/>
          </a:p>
        </p:txBody>
      </p:sp>
      <p:sp>
        <p:nvSpPr>
          <p:cNvPr id="469" name="Google Shape;469;p25"/>
          <p:cNvSpPr txBox="1">
            <a:spLocks noGrp="1"/>
          </p:cNvSpPr>
          <p:nvPr>
            <p:ph sz="half" idx="1"/>
          </p:nvPr>
        </p:nvSpPr>
        <p:spPr>
          <a:xfrm>
            <a:off x="680802" y="1367983"/>
            <a:ext cx="8320791" cy="5268792"/>
          </a:xfrm>
          <a:prstGeom prst="rect">
            <a:avLst/>
          </a:prstGeom>
          <a:noFill/>
          <a:ln>
            <a:noFill/>
          </a:ln>
        </p:spPr>
        <p:txBody>
          <a:bodyPr spcFirstLastPara="1" wrap="square" lIns="91425" tIns="45700" rIns="91425" bIns="45700" anchor="t" anchorCtr="0">
            <a:noAutofit/>
          </a:bodyPr>
          <a:lstStyle/>
          <a:p>
            <a:pPr marL="0" lvl="0" indent="0">
              <a:spcAft>
                <a:spcPts val="1200"/>
              </a:spcAft>
              <a:buSzPts val="2800"/>
              <a:buNone/>
            </a:pPr>
            <a:endParaRPr lang="en-GB" sz="2400" dirty="0"/>
          </a:p>
          <a:p>
            <a:pPr marL="0" lvl="0" indent="0">
              <a:spcAft>
                <a:spcPts val="1200"/>
              </a:spcAft>
              <a:buSzPts val="2800"/>
              <a:buNone/>
            </a:pPr>
            <a:r>
              <a:rPr lang="en-GB" sz="2400" dirty="0"/>
              <a:t>Sur le site de </a:t>
            </a:r>
            <a:r>
              <a:rPr lang="en-GB" sz="2400" dirty="0" err="1"/>
              <a:t>l’Alliance</a:t>
            </a:r>
            <a:r>
              <a:rPr lang="en-GB" sz="2400" dirty="0"/>
              <a:t> </a:t>
            </a:r>
          </a:p>
          <a:p>
            <a:pPr marL="985838" lvl="1" indent="-312738">
              <a:buFont typeface="Wingdings" pitchFamily="2" charset="2"/>
              <a:buChar char="Ø"/>
            </a:pPr>
            <a:r>
              <a:rPr lang="en-GB" sz="1600" dirty="0"/>
              <a:t>Version PDF</a:t>
            </a:r>
          </a:p>
          <a:p>
            <a:pPr marL="985838" lvl="1" indent="-312738">
              <a:buFont typeface="Wingdings" pitchFamily="2" charset="2"/>
              <a:buChar char="Ø"/>
            </a:pPr>
            <a:r>
              <a:rPr lang="fr-FR" sz="1600" dirty="0"/>
              <a:t>Briefing &amp; Pack de mise en œuvre</a:t>
            </a:r>
            <a:endParaRPr lang="en-GB" sz="1600" dirty="0"/>
          </a:p>
          <a:p>
            <a:pPr marL="985838" lvl="1" indent="-312738">
              <a:buFont typeface="Wingdings" pitchFamily="2" charset="2"/>
              <a:buChar char="Ø"/>
            </a:pPr>
            <a:r>
              <a:rPr lang="en-GB" sz="1600" dirty="0"/>
              <a:t>Résumé de 25 pages</a:t>
            </a:r>
          </a:p>
          <a:p>
            <a:pPr marL="985838" lvl="1" indent="-312738">
              <a:buFont typeface="Wingdings" pitchFamily="2" charset="2"/>
              <a:buChar char="Ø"/>
            </a:pPr>
            <a:r>
              <a:rPr lang="en-GB" sz="1600" dirty="0" err="1"/>
              <a:t>Cours</a:t>
            </a:r>
            <a:r>
              <a:rPr lang="en-GB" sz="1600" dirty="0"/>
              <a:t> </a:t>
            </a:r>
            <a:r>
              <a:rPr lang="en-GB" sz="1600" dirty="0" err="1"/>
              <a:t>en</a:t>
            </a:r>
            <a:r>
              <a:rPr lang="en-GB" sz="1600" dirty="0"/>
              <a:t> </a:t>
            </a:r>
            <a:r>
              <a:rPr lang="en-GB" sz="1600" dirty="0" err="1"/>
              <a:t>ligne</a:t>
            </a:r>
            <a:endParaRPr lang="en-GB" sz="1600" dirty="0"/>
          </a:p>
          <a:p>
            <a:pPr marL="985838" lvl="1" indent="-312738">
              <a:buFont typeface="Wingdings" pitchFamily="2" charset="2"/>
              <a:buChar char="Ø"/>
            </a:pPr>
            <a:r>
              <a:rPr lang="en-GB" sz="1600" dirty="0"/>
              <a:t>YouTube videos</a:t>
            </a:r>
          </a:p>
          <a:p>
            <a:pPr marL="985838" lvl="1" indent="-312738">
              <a:buFont typeface="Wingdings" pitchFamily="2" charset="2"/>
              <a:buChar char="Ø"/>
            </a:pPr>
            <a:r>
              <a:rPr lang="fr-FR" sz="1600" dirty="0"/>
              <a:t>Une galerie de standards illustrés</a:t>
            </a:r>
            <a:endParaRPr lang="en-GB" sz="1600" dirty="0"/>
          </a:p>
          <a:p>
            <a:pPr marL="9525" lvl="1" indent="0">
              <a:spcBef>
                <a:spcPts val="1200"/>
              </a:spcBef>
              <a:buNone/>
              <a:tabLst>
                <a:tab pos="703263" algn="l"/>
              </a:tabLst>
            </a:pPr>
            <a:r>
              <a:rPr lang="en-GB" sz="2000" dirty="0">
                <a:solidFill>
                  <a:srgbClr val="00B0F0"/>
                </a:solidFill>
              </a:rPr>
              <a:t>	👉</a:t>
            </a:r>
            <a:r>
              <a:rPr lang="en-GB" sz="1600" dirty="0">
                <a:solidFill>
                  <a:srgbClr val="00B0F0"/>
                </a:solidFill>
              </a:rPr>
              <a:t>  </a:t>
            </a:r>
            <a:r>
              <a:rPr lang="en-GB" sz="1600" dirty="0">
                <a:solidFill>
                  <a:srgbClr val="00B0F0"/>
                </a:solidFill>
                <a:hlinkClick r:id="rId3"/>
              </a:rPr>
              <a:t>www.AllianceCPHA.org</a:t>
            </a:r>
            <a:endParaRPr lang="en-GB" sz="1600" dirty="0">
              <a:solidFill>
                <a:srgbClr val="00B0F0"/>
              </a:solidFill>
            </a:endParaRPr>
          </a:p>
          <a:p>
            <a:pPr marL="9525" lvl="1" indent="0">
              <a:spcBef>
                <a:spcPts val="1200"/>
              </a:spcBef>
              <a:buNone/>
              <a:tabLst>
                <a:tab pos="703263" algn="l"/>
              </a:tabLst>
            </a:pPr>
            <a:r>
              <a:rPr lang="fr-FR" sz="2400" dirty="0"/>
              <a:t>Sur le site du</a:t>
            </a:r>
            <a:r>
              <a:rPr lang="en-GB" sz="2400" dirty="0"/>
              <a:t> </a:t>
            </a:r>
            <a:r>
              <a:rPr lang="en-GB" sz="2400" dirty="0" err="1"/>
              <a:t>Partenariat</a:t>
            </a:r>
            <a:r>
              <a:rPr lang="en-GB" sz="2400" dirty="0"/>
              <a:t> pour les </a:t>
            </a:r>
            <a:r>
              <a:rPr lang="en-GB" sz="2400"/>
              <a:t>normes</a:t>
            </a:r>
            <a:r>
              <a:rPr lang="en-GB" sz="2400" dirty="0"/>
              <a:t> </a:t>
            </a:r>
            <a:r>
              <a:rPr lang="en-GB" sz="2400" dirty="0" err="1"/>
              <a:t>humanitaires</a:t>
            </a:r>
            <a:endParaRPr lang="en-GB" sz="2400" dirty="0"/>
          </a:p>
          <a:p>
            <a:pPr marL="295275" lvl="1" indent="-285750">
              <a:spcBef>
                <a:spcPts val="1200"/>
              </a:spcBef>
              <a:tabLst>
                <a:tab pos="703263" algn="l"/>
              </a:tabLst>
            </a:pPr>
            <a:r>
              <a:rPr lang="en-GB" sz="1600" dirty="0"/>
              <a:t>HSP Applications pour telephones et </a:t>
            </a:r>
            <a:r>
              <a:rPr lang="en-GB" sz="1600" dirty="0" err="1"/>
              <a:t>tablettes</a:t>
            </a:r>
            <a:endParaRPr lang="en-GB" sz="1600" dirty="0"/>
          </a:p>
          <a:p>
            <a:pPr marL="0" indent="0">
              <a:spcBef>
                <a:spcPts val="1200"/>
              </a:spcBef>
              <a:buSzPts val="2800"/>
              <a:buNone/>
              <a:tabLst>
                <a:tab pos="663575" algn="l"/>
              </a:tabLst>
            </a:pPr>
            <a:r>
              <a:rPr lang="en-GB" sz="1600" dirty="0">
                <a:solidFill>
                  <a:srgbClr val="00B0F0"/>
                </a:solidFill>
              </a:rPr>
              <a:t>	</a:t>
            </a:r>
            <a:r>
              <a:rPr lang="en-GB" sz="2000" dirty="0">
                <a:solidFill>
                  <a:srgbClr val="00B0F0"/>
                </a:solidFill>
              </a:rPr>
              <a:t>👉</a:t>
            </a:r>
            <a:r>
              <a:rPr lang="en-GB" sz="1600" dirty="0">
                <a:solidFill>
                  <a:srgbClr val="00B0F0"/>
                </a:solidFill>
              </a:rPr>
              <a:t>  www.HumanitarianStandardsPartnership.org</a:t>
            </a:r>
          </a:p>
          <a:p>
            <a:pPr marL="0" lvl="0" indent="0" algn="l" rtl="0">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8" name="Image 6">
            <a:extLst>
              <a:ext uri="{FF2B5EF4-FFF2-40B4-BE49-F238E27FC236}">
                <a16:creationId xmlns:a16="http://schemas.microsoft.com/office/drawing/2014/main" id="{1C868B68-BBF2-169C-E237-1C0286216D35}"/>
              </a:ext>
            </a:extLst>
          </p:cNvPr>
          <p:cNvPicPr>
            <a:picLocks noChangeAspect="1"/>
          </p:cNvPicPr>
          <p:nvPr/>
        </p:nvPicPr>
        <p:blipFill>
          <a:blip r:embed="rId5"/>
          <a:stretch>
            <a:fillRect/>
          </a:stretch>
        </p:blipFill>
        <p:spPr>
          <a:xfrm rot="822444">
            <a:off x="6375187" y="1261421"/>
            <a:ext cx="1705541" cy="2371118"/>
          </a:xfrm>
          <a:prstGeom prst="rect">
            <a:avLst/>
          </a:prstGeom>
        </p:spPr>
      </p:pic>
      <p:pic>
        <p:nvPicPr>
          <p:cNvPr id="2" name="Google Shape;206;g145e159448a_0_0">
            <a:extLst>
              <a:ext uri="{FF2B5EF4-FFF2-40B4-BE49-F238E27FC236}">
                <a16:creationId xmlns:a16="http://schemas.microsoft.com/office/drawing/2014/main" id="{A64FD376-F935-5F7E-9FAD-AD7B5A5E3D02}"/>
              </a:ext>
            </a:extLst>
          </p:cNvPr>
          <p:cNvPicPr preferRelativeResize="0"/>
          <p:nvPr/>
        </p:nvPicPr>
        <p:blipFill>
          <a:blip r:embed="rId6">
            <a:alphaModFix/>
          </a:blip>
          <a:stretch>
            <a:fillRect/>
          </a:stretch>
        </p:blipFill>
        <p:spPr>
          <a:xfrm>
            <a:off x="9433096" y="2696095"/>
            <a:ext cx="3103774" cy="2410162"/>
          </a:xfrm>
          <a:prstGeom prst="rect">
            <a:avLst/>
          </a:prstGeom>
          <a:noFill/>
          <a:ln>
            <a:noFill/>
          </a:ln>
        </p:spPr>
      </p:pic>
    </p:spTree>
    <p:extLst>
      <p:ext uri="{BB962C8B-B14F-4D97-AF65-F5344CB8AC3E}">
        <p14:creationId xmlns:p14="http://schemas.microsoft.com/office/powerpoint/2010/main" val="3417491243"/>
      </p:ext>
    </p:extLst>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2462</Words>
  <Application>Microsoft Office PowerPoint</Application>
  <PresentationFormat>Widescreen</PresentationFormat>
  <Paragraphs>163</Paragraphs>
  <Slides>7</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Calibri</vt:lpstr>
      <vt:lpstr>Helvetica Neue</vt:lpstr>
      <vt:lpstr>Symbol</vt:lpstr>
      <vt:lpstr>Times New Roman</vt:lpstr>
      <vt:lpstr>Wingdings</vt:lpstr>
      <vt:lpstr>Office Theme</vt:lpstr>
      <vt:lpstr>Office Theme</vt:lpstr>
      <vt:lpstr>Standards Minimums pour la Protection de l’Enfance dans l’Action Humanitaire. - SMPE -</vt:lpstr>
      <vt:lpstr>But des Standards </vt:lpstr>
      <vt:lpstr>PowerPoint Presentation</vt:lpstr>
      <vt:lpstr>Intro Générale au Standard 16</vt:lpstr>
      <vt:lpstr>PowerPoint Presentation</vt:lpstr>
      <vt:lpstr>Exemples de la Région</vt:lpstr>
      <vt:lpstr>Vous avez besoin de plus que  la version papier?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Standards Minimums pour la Protection de l’Enfance dans l’Action Humanitaire. - SMPE -</dc:title>
  <dc:creator>BA, Binta</dc:creator>
  <cp:lastModifiedBy>Joanna Wedge</cp:lastModifiedBy>
  <cp:revision>3</cp:revision>
  <dcterms:created xsi:type="dcterms:W3CDTF">2022-08-15T02:57:26Z</dcterms:created>
  <dcterms:modified xsi:type="dcterms:W3CDTF">2022-12-06T05:59:35Z</dcterms:modified>
</cp:coreProperties>
</file>