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88" r:id="rId5"/>
    <p:sldId id="261" r:id="rId6"/>
    <p:sldId id="290"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3"/>
    <p:restoredTop sz="85442" autoAdjust="0"/>
  </p:normalViewPr>
  <p:slideViewPr>
    <p:cSldViewPr snapToGrid="0">
      <p:cViewPr varScale="1">
        <p:scale>
          <a:sx n="104" d="100"/>
          <a:sy n="104" d="100"/>
        </p:scale>
        <p:origin x="1040"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1hmsyy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file:///C:/Users/Caudy/Desktop/CPMS%20ref%20group%20comments/CPMS%20complete%20for%20final%20delivery%20with%20ref%20group%20comments%20included.docx#_2ne53p9" TargetMode="External"/><Relationship Id="rId5" Type="http://schemas.openxmlformats.org/officeDocument/2006/relationships/hyperlink" Target="file:///C:/Users/Caudy/Desktop/CPMS%20ref%20group%20comments/CPMS%20complete%20for%20final%20delivery%20with%20ref%20group%20comments%20included.docx#_xevivl" TargetMode="External"/><Relationship Id="rId4" Type="http://schemas.openxmlformats.org/officeDocument/2006/relationships/hyperlink" Target="file:///C:/Users/Caudy/Desktop/CPMS%20ref%20group%20comments/CPMS%20complete%20for%20final%20delivery%20with%20ref%20group%20comments%20included.docx#_1e03kq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14</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a:t>
            </a:r>
            <a:r>
              <a:rPr lang="en-US" dirty="0"/>
              <a:t>14</a:t>
            </a:r>
            <a:r>
              <a:rPr lang="ar-LB" dirty="0"/>
              <a:t>: </a:t>
            </a:r>
            <a:r>
              <a:rPr lang="ar-SA" sz="1800" b="0" dirty="0">
                <a:solidFill>
                  <a:srgbClr val="97467D"/>
                </a:solidFill>
                <a:effectLst/>
                <a:latin typeface="Calibri" panose="020F0502020204030204" pitchFamily="34" charset="0"/>
                <a:ea typeface="Calibri" panose="020F0502020204030204" pitchFamily="34" charset="0"/>
                <a:cs typeface="Simplified Arabic" panose="02020603050405020304" pitchFamily="18" charset="-78"/>
              </a:rPr>
              <a:t>تطبيق النهج الاجتماعي الإيكولوجي على برامج حماية الطفل</a:t>
            </a:r>
            <a:endParaRPr lang="en-US" sz="1800" b="0" dirty="0">
              <a:effectLst/>
              <a:latin typeface="Calibri" panose="020F0502020204030204" pitchFamily="34" charset="0"/>
              <a:ea typeface="Calibri" panose="020F0502020204030204" pitchFamily="34" charset="0"/>
            </a:endParaRPr>
          </a:p>
          <a:p>
            <a:pPr marL="0" lvl="0" indent="0" algn="r" rtl="1">
              <a:spcBef>
                <a:spcPts val="0"/>
              </a:spcBef>
              <a:spcAft>
                <a:spcPts val="0"/>
              </a:spcAft>
              <a:buNone/>
            </a:pP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3 من المعايير المتعلقة </a:t>
            </a:r>
            <a:r>
              <a:rPr lang="ar-LB"/>
              <a:t>بتطوير استراتيجيات </a:t>
            </a:r>
            <a:r>
              <a:rPr lang="ar-LB" dirty="0"/>
              <a:t>ونُهُج وتدخلات ملائمة للوقاية من والاستجابة لمخاطر حماية الطفل </a:t>
            </a:r>
            <a:r>
              <a:rPr lang="ar-SA" sz="1800" dirty="0">
                <a:effectLst/>
                <a:ea typeface="Calibri" panose="020F0502020204030204" pitchFamily="34" charset="0"/>
                <a:cs typeface="Simplified Arabic" panose="02020603050405020304" pitchFamily="18" charset="-78"/>
              </a:rPr>
              <a:t>المُبيَّنة في </a:t>
            </a:r>
            <a:r>
              <a:rPr lang="ar-SA" sz="18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SA" sz="18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a:t>
            </a:r>
            <a:r>
              <a:rPr lang="ar-LB" sz="1800" dirty="0">
                <a:effectLst/>
                <a:ea typeface="Calibri" panose="020F0502020204030204" pitchFamily="34" charset="0"/>
                <a:cs typeface="Simplified Arabic" panose="02020603050405020304" pitchFamily="18" charset="-78"/>
              </a:rPr>
              <a:t> إنسباير، وتبني على </a:t>
            </a:r>
            <a:r>
              <a:rPr lang="ar-SA" sz="1800" dirty="0">
                <a:effectLst/>
                <a:ea typeface="Calibri" panose="020F0502020204030204" pitchFamily="34" charset="0"/>
                <a:cs typeface="Simplified Arabic" panose="02020603050405020304" pitchFamily="18" charset="-78"/>
              </a:rPr>
              <a:t>استراتيجيات</a:t>
            </a:r>
            <a:r>
              <a:rPr lang="ar-LB" sz="1800" dirty="0">
                <a:effectLst/>
                <a:ea typeface="Calibri" panose="020F0502020204030204" pitchFamily="34" charset="0"/>
                <a:cs typeface="Simplified Arabic" panose="02020603050405020304" pitchFamily="18" charset="-78"/>
              </a:rPr>
              <a:t>هما</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ال</a:t>
            </a:r>
            <a:r>
              <a:rPr lang="ar-SA" sz="1800" dirty="0">
                <a:effectLst/>
                <a:ea typeface="Calibri" panose="020F0502020204030204" pitchFamily="34" charset="0"/>
                <a:cs typeface="Simplified Arabic" panose="02020603050405020304" pitchFamily="18" charset="-78"/>
              </a:rPr>
              <a:t>قائمة على الأدلّة لمنع العنف ضدّ الأطفال </a:t>
            </a:r>
            <a:r>
              <a:rPr lang="ar-LB" sz="1800" dirty="0">
                <a:effectLst/>
                <a:ea typeface="Calibri" panose="020F0502020204030204" pitchFamily="34" charset="0"/>
                <a:cs typeface="Simplified Arabic" panose="02020603050405020304" pitchFamily="18" charset="-78"/>
              </a:rPr>
              <a:t>. ولهذا السبب، نجد الرمز في الزاوية. </a:t>
            </a:r>
            <a:r>
              <a:rPr lang="ar-SA" sz="1800" dirty="0">
                <a:effectLst/>
                <a:ea typeface="Calibri" panose="020F0502020204030204" pitchFamily="34" charset="0"/>
                <a:cs typeface="Simplified Arabic" panose="02020603050405020304" pitchFamily="18" charset="-78"/>
              </a:rPr>
              <a:t>وتعتمد حزمة</a:t>
            </a:r>
            <a:r>
              <a:rPr lang="ar-LB" sz="1800" dirty="0">
                <a:effectLst/>
                <a:ea typeface="Calibri" panose="020F0502020204030204" pitchFamily="34" charset="0"/>
                <a:cs typeface="Simplified Arabic" panose="02020603050405020304" pitchFamily="18" charset="-78"/>
              </a:rPr>
              <a:t> إنسباير</a:t>
            </a:r>
            <a:r>
              <a:rPr lang="ar-SA" sz="1800" dirty="0">
                <a:effectLst/>
                <a:ea typeface="Calibri" panose="020F0502020204030204" pitchFamily="34" charset="0"/>
                <a:cs typeface="Simplified Arabic" panose="02020603050405020304" pitchFamily="18" charset="-78"/>
              </a:rPr>
              <a:t> غاية مشابهة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استراتيجيات قائمة على الأدلّة لمنع العنف ضدّ الأطفال</a:t>
            </a:r>
            <a:r>
              <a:rPr lang="ar-LB" sz="1800" dirty="0">
                <a:effectLst/>
                <a:ea typeface="Calibri" panose="020F0502020204030204" pitchFamily="34" charset="0"/>
                <a:cs typeface="Simplified Arabic" panose="02020603050405020304" pitchFamily="18" charset="-78"/>
              </a:rPr>
              <a:t>. يمكن إيجاد المزيد من المعلومات عن استراتيجيات إنسباير على الرابط التالي: </a:t>
            </a:r>
            <a:r>
              <a:rPr lang="en-US" sz="1800" dirty="0"/>
              <a:t>http://inspire-strategies.org/</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LB" sz="1800" dirty="0">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يعزز هذا المعيار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البرمجة المرنة التي تشتمل على الدروس المستفادة الجديدة وتتكيّف معها طوال فترة التنفيذ</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وهو يهدف إلى تطبيق النُهُج المتكاملة التي تعمل بالشراكة مع الأطفال، وعائلاتهم، والمجتمع المحلي، والمجتمع الأوسع، ومع الأعراف الاجتماعية الثقافية.</a:t>
            </a:r>
          </a:p>
          <a:p>
            <a:pPr marL="57150" marR="0" indent="-285750" algn="just" rtl="1">
              <a:lnSpc>
                <a:spcPct val="106000"/>
              </a:lnSpc>
              <a:spcBef>
                <a:spcPts val="0"/>
              </a:spcBef>
              <a:spcAft>
                <a:spcPts val="8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يوفّر إطارًا ملموسًا يدعم التفكير المنهجي في برامج حماية الطفل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وينظر إلى وضع بأكمله من أجل (أ</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تحديد جميع العناصر والعوامل المختلفة و(ب</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فهم كيفية ارتباطها ببعضها البعض وتفاعلها مع بعضها البعض</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هو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ينظر في كامل نطاق المشاكل التي تواجه الطفل، وأسبابها الجذرية، والحلول المتوفرة على جميع المستويات</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بدلًا من النظر إلى مسألة واحدة من مسائل الحماية أو خدمة محدّدة على انفراد</a:t>
            </a:r>
            <a:r>
              <a:rPr lang="ar-LB" sz="1800" dirty="0">
                <a:effectLst/>
                <a:latin typeface="Calibri" panose="020F0502020204030204" pitchFamily="34" charset="0"/>
                <a:ea typeface="Calibri" panose="020F0502020204030204" pitchFamily="34" charset="0"/>
                <a:cs typeface="Simplified Arabic" panose="02020603050405020304" pitchFamily="18" charset="-78"/>
              </a:rPr>
              <a:t>)</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800" dirty="0">
              <a:effectLst/>
              <a:latin typeface="Calibri" panose="020F0502020204030204" pitchFamily="34" charset="0"/>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هو مكمل للتفكير المنهجي الخاص بحماية الطفل ويسعى </a:t>
            </a:r>
            <a:r>
              <a:rPr lang="ar-SA" sz="1800" dirty="0">
                <a:effectLst/>
                <a:ea typeface="Calibri" panose="020F0502020204030204" pitchFamily="34" charset="0"/>
                <a:cs typeface="Simplified Arabic" panose="02020603050405020304" pitchFamily="18" charset="-78"/>
              </a:rPr>
              <a:t>إلى تحقيق الهدف نفسه</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نهج شامل ومتكامل من أجل حماية الأطفال</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endParaRPr lang="ar-LB" sz="1800" dirty="0">
              <a:effectLst/>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dirty="0"/>
              <a:t>تجدر الإشارة إلى أن أنظمة حماية الطفل تختلف من سياق إلى آخر وتتأقلم وتتطور مع الوقت: ثمة حاجة إلى تحليل دقيق لمخاطر حماية الطفل وعوامل الحماية، وإلى مسح منتظم لعناصر الأنظمة الرسمية وغير الرسمية، لتطوير خطة من اجل تقوية النظام ورفع مستواه وأقلمته.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ar-LB"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dirty="0"/>
              <a:t>*الرمز: تركيز متزايد على </a:t>
            </a:r>
            <a:r>
              <a:rPr lang="ar-LB" b="1" dirty="0"/>
              <a:t>الوقاية</a:t>
            </a:r>
            <a:r>
              <a:rPr lang="ar-LB" dirty="0"/>
              <a:t> من مخاطر حماية الطفل</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dirty="0"/>
              <a:t>*يرتبط ب</a:t>
            </a:r>
            <a:r>
              <a:rPr lang="ar-LB" u="sng" dirty="0"/>
              <a:t>جميع</a:t>
            </a:r>
            <a:r>
              <a:rPr lang="ar-LB" dirty="0"/>
              <a:t> استراتيجيات إنسباير والنهج الشامل لتقوية الأنظمة.</a:t>
            </a: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mn-lt"/>
              </a:rPr>
              <a:t>ينص المعيار 14 على ما يلي: "</a:t>
            </a:r>
            <a:r>
              <a:rPr lang="ar-SA"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يتمّ دعم الأطفال، والعائلات، والمجتمعات المحلّية، والمجتمعات الأوسع من أجل حماية الأطفال ورعايتهم.</a:t>
            </a: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dirty="0"/>
              <a:t>وهو يرتبط ب</a:t>
            </a:r>
            <a:r>
              <a:rPr lang="ar-LB" sz="1800" u="sng" dirty="0"/>
              <a:t>جميع</a:t>
            </a:r>
            <a:r>
              <a:rPr lang="ar-LB" sz="1800" dirty="0"/>
              <a:t> استراتيجيات إنسباير والنهج الشامل لتقوية الأنظمة.</a:t>
            </a:r>
            <a:endPar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b="1"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إطلاق المناقشة 1: </a:t>
            </a: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ما هي استراتيجيات إنسباير السبع؟</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latin typeface="Arial" panose="020B0604020202020204" pitchFamily="34" charset="0"/>
                <a:ea typeface="Arial"/>
                <a:cs typeface="Arial" panose="020B0604020202020204" pitchFamily="34" charset="0"/>
                <a:sym typeface="Arial"/>
              </a:rPr>
              <a:t>← تطبيق القوانين وإنفاذها</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القواعد والقيم</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البيئات الآمنة</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دعم الوالدَين ومقدمي الرعاية</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تعزيز الدخل والاقتصاد</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خدمات الاستجابة والدعم</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التعليم والمهارات الحياتية</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b="1"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للميسرين: </a:t>
            </a: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نقترح أن تناقشوا ما يلي مع المجموعة بعد عرض المستويات الأربعة:</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1) </a:t>
            </a:r>
            <a:r>
              <a:rPr lang="ar-LB" sz="1800" b="1"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إطلاق المناقشة 2: </a:t>
            </a:r>
            <a:r>
              <a:rPr lang="ar-LB" sz="1800" dirty="0">
                <a:latin typeface="Ink Free" panose="03080402000500000000" pitchFamily="66" charset="0"/>
              </a:rPr>
              <a:t>في سياقكم، ما الذي سيشكل جزءًا من كل مستوى؟</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latin typeface="Arial" panose="020B0604020202020204" pitchFamily="34" charset="0"/>
                <a:ea typeface="Arial"/>
                <a:cs typeface="Arial" panose="020B0604020202020204" pitchFamily="34" charset="0"/>
                <a:sym typeface="Arial"/>
              </a:rPr>
              <a:t>← ضمن بلدكم/سياقكم الخاص، ناقشوا الأجزاء المكيفة وفقًا للسياق في كل مستوى. </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Arial"/>
              </a:rPr>
              <a:t>2) نقاط القوة ومواطن الضعف المحلية المكيفة وفقًا للسياق في كل مستوى. يمكنكم استكمال إجاباتهم بالأفكار العامة التالية: </a:t>
            </a: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تشتمل نقاط القوّة ومواطن الضعف المحدّدة الخاصّة بـ</a:t>
            </a:r>
            <a:r>
              <a:rPr lang="ar-SA" sz="1100" i="0" dirty="0">
                <a:effectLst/>
                <a:latin typeface="Calibri" panose="020F0502020204030204" pitchFamily="34" charset="0"/>
                <a:ea typeface="Calibri" panose="020F0502020204030204" pitchFamily="34" charset="0"/>
                <a:cs typeface="Simplified Arabic" panose="02020603050405020304" pitchFamily="18" charset="-78"/>
              </a:rPr>
              <a:t>الأطفال</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على ما 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يعتمد الأطفال الأصغر سنًّا على مقدّمي الرعاية الرئيسيين لتلبية الاحتياجات الأساسية، ويواجهون صعوبة في فهم الاضطرابات الناجمة عن الأزمة</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يستطيع الأطفال الأكبر سنًّا والمراهقون تلبية بعض من احتياجاتهم الأساسية، لكنّهم يواجهون احتمالًا أكبر للانفصال عن عائلاتهم، والارتباط مع القوّات أو الجماعات المسلّحة، والعمل القسري، والاستغلال، إلخ</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الأطفال اللاجئ</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ن أو عديم</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 الجنسية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أو الذين لا يحملون أوراقًا ثبوتية،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المستبعدون </a:t>
            </a:r>
            <a:r>
              <a:rPr lang="ar-SA" sz="1800" dirty="0">
                <a:effectLst/>
                <a:ea typeface="Calibri" panose="020F0502020204030204" pitchFamily="34" charset="0"/>
                <a:cs typeface="Simplified Arabic" panose="02020603050405020304" pitchFamily="18" charset="-78"/>
              </a:rPr>
              <a:t>من حقوق الطفل الوطنية، والقوانين، والمعايير، والخدمات الخاصّة بحماية الطفل</a:t>
            </a:r>
            <a:r>
              <a:rPr lang="ar-SY" sz="1800" dirty="0">
                <a:effectLst/>
                <a:ea typeface="Calibri" panose="020F0502020204030204" pitchFamily="34" charset="0"/>
                <a:cs typeface="Simplified Arabic" panose="02020603050405020304" pitchFamily="18" charset="-78"/>
              </a:rPr>
              <a:t>.</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1" i="0" dirty="0">
                <a:latin typeface="Arial"/>
                <a:ea typeface="Arial"/>
                <a:cs typeface="Arial"/>
                <a:sym typeface="Arial"/>
              </a:rPr>
              <a:t>النزوح</a:t>
            </a:r>
            <a:r>
              <a:rPr lang="ar-LB" sz="1800" i="0" dirty="0">
                <a:latin typeface="Arial"/>
                <a:ea typeface="Arial"/>
                <a:cs typeface="Arial"/>
                <a:sym typeface="Arial"/>
              </a:rPr>
              <a:t>]</a:t>
            </a:r>
            <a:r>
              <a:rPr lang="ar-SY"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endParaRPr lang="ar-LB" sz="1800" i="1" dirty="0">
              <a:solidFill>
                <a:srgbClr val="000000"/>
              </a:solidFill>
              <a:effectLst/>
              <a:latin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تشكّل </a:t>
            </a:r>
            <a:r>
              <a:rPr lang="ar-SA" sz="1100" i="0" dirty="0">
                <a:effectLst/>
                <a:latin typeface="Calibri" panose="020F0502020204030204" pitchFamily="34" charset="0"/>
                <a:ea typeface="Calibri" panose="020F0502020204030204" pitchFamily="34" charset="0"/>
                <a:cs typeface="Simplified Arabic" panose="02020603050405020304" pitchFamily="18" charset="-78"/>
              </a:rPr>
              <a:t>العائلات</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والعلاقات المُقرَّبة الأخرى، والأقران، طبقةَ الحماية الأقرب التي تُحيط بالطفل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ومصادرَ مرونة ودعم للأطفال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لكنّهم قد يختبرون الضغط النفسي الناجم عن</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المحنة الاقتصادية؛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العزلة الاجتماعية</a:t>
            </a:r>
            <a:r>
              <a:rPr lang="ar-LB" sz="1100" dirty="0">
                <a:solidFill>
                  <a:srgbClr val="000000"/>
                </a:solidFill>
                <a:effectLst/>
                <a:latin typeface="Noto Sans Symbols"/>
                <a:ea typeface="Noto Sans Symbols"/>
                <a:cs typeface="Simplified Arabic" panose="02020603050405020304" pitchFamily="18" charset="-78"/>
              </a:rPr>
              <a:t>، الهجر</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غياب التسجيل والتوثيق؛</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التغيّرات في تركيبة العائلة والأدوار بسبب الوفاة، أو الطلاق، أو الانفصال القسري؛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التغيرات في الهيكليات العائلية، وإجهاد الوالدَين، وتعاطي المخدرات؛</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خسارة آليات الحماية المجتمعية</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2514600" marR="0" lvl="5" indent="-228600" algn="just" rtl="1">
              <a:lnSpc>
                <a:spcPct val="106000"/>
              </a:lnSpc>
              <a:spcBef>
                <a:spcPts val="0"/>
              </a:spcBef>
              <a:spcAft>
                <a:spcPts val="800"/>
              </a:spcAft>
              <a:buFont typeface="Arial" panose="020B0604020202020204" pitchFamily="34" charset="0"/>
              <a:buChar char="●"/>
            </a:pPr>
            <a:endParaRPr lang="en-US" sz="1100" dirty="0">
              <a:effectLst/>
              <a:latin typeface="Noto Sans Symbols"/>
              <a:ea typeface="Noto Sans Symbols"/>
              <a:cs typeface="Noto Sans Symbols"/>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وتتمتع </a:t>
            </a:r>
            <a:r>
              <a:rPr lang="ar-SA" sz="1100" i="0" dirty="0">
                <a:effectLst/>
                <a:latin typeface="Calibri" panose="020F0502020204030204" pitchFamily="34" charset="0"/>
                <a:ea typeface="Calibri" panose="020F0502020204030204" pitchFamily="34" charset="0"/>
                <a:cs typeface="Simplified Arabic" panose="02020603050405020304" pitchFamily="18" charset="-78"/>
              </a:rPr>
              <a:t>المجتمعات المحلّية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بالمقدرة على دعم الأطفال والعائلات، لكنَّ هذه المقدرة تتراجع غالبًا في خلال الأزمات</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إذا لم يفكر أعضاء المجتمعات المحلّية في المصالح الفضلى لجميع الأطفال، قد تواجه مجموعات معيّنة من الأطفال مخاطر متزايدة متعلّقة بالتمييز أو الاستبعاد</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effectLst/>
                <a:latin typeface="Calibri" panose="020F0502020204030204" pitchFamily="34" charset="0"/>
                <a:ea typeface="Calibri" panose="020F0502020204030204" pitchFamily="34" charset="0"/>
                <a:cs typeface="Simplified Arabic" panose="02020603050405020304" pitchFamily="18" charset="-78"/>
              </a:rPr>
              <a:t>المخاطر: الفقر، والمسكن غير اللائق، والأعراف الاجتماعية، والنزوح </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100" dirty="0">
              <a:effectLst/>
              <a:latin typeface="Calibri" panose="020F0502020204030204" pitchFamily="34" charset="0"/>
              <a:ea typeface="Calibri" panose="020F0502020204030204" pitchFamily="34" charset="0"/>
            </a:endParaRPr>
          </a:p>
          <a:p>
            <a:pPr marL="0" marR="0" algn="just" rtl="1">
              <a:lnSpc>
                <a:spcPct val="106000"/>
              </a:lnSpc>
              <a:spcBef>
                <a:spcPts val="0"/>
              </a:spcBef>
              <a:spcAft>
                <a:spcPts val="800"/>
              </a:spcAft>
            </a:pP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تؤدّي </a:t>
            </a:r>
            <a:r>
              <a:rPr lang="ar-SA" sz="1100" i="0" dirty="0">
                <a:effectLst/>
                <a:latin typeface="Calibri" panose="020F0502020204030204" pitchFamily="34" charset="0"/>
                <a:ea typeface="Calibri" panose="020F0502020204030204" pitchFamily="34" charset="0"/>
                <a:cs typeface="Simplified Arabic" panose="02020603050405020304" pitchFamily="18" charset="-78"/>
              </a:rPr>
              <a:t>البيئات الاجتماعية، والسياسية، والثقافية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الأوسع التي يعيش وينمو فيها الأطفال أدوارًا مهمّة في منع المخاطر والاستجابة لها</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ينبغي أن تُمنَح الأولوية لتغيير السياسات التي تستبعد مجموعات معيّنة من الأطفال</a:t>
            </a:r>
            <a:r>
              <a:rPr lang="ar-SY" sz="1800" dirty="0">
                <a:effectLst/>
                <a:ea typeface="Calibri" panose="020F0502020204030204" pitchFamily="34" charset="0"/>
                <a:cs typeface="Simplified Arabic" panose="02020603050405020304" pitchFamily="18" charset="-78"/>
              </a:rPr>
              <a:t> - </a:t>
            </a:r>
            <a:r>
              <a:rPr lang="ar-SA" sz="1800" dirty="0">
                <a:effectLst/>
                <a:ea typeface="Calibri" panose="020F0502020204030204" pitchFamily="34" charset="0"/>
                <a:cs typeface="Simplified Arabic" panose="02020603050405020304" pitchFamily="18" charset="-78"/>
              </a:rPr>
              <a:t>مثل الأطفال اللاجئين أو عديمي الجنسية</a:t>
            </a:r>
            <a:r>
              <a:rPr lang="ar-SY" sz="1800" dirty="0">
                <a:effectLst/>
                <a:ea typeface="Calibri" panose="020F0502020204030204" pitchFamily="34" charset="0"/>
                <a:cs typeface="Simplified Arabic" panose="02020603050405020304" pitchFamily="18" charset="-78"/>
              </a:rPr>
              <a:t> - </a:t>
            </a:r>
            <a:r>
              <a:rPr lang="ar-SA" sz="1800" dirty="0">
                <a:effectLst/>
                <a:ea typeface="Calibri" panose="020F0502020204030204" pitchFamily="34" charset="0"/>
                <a:cs typeface="Simplified Arabic" panose="02020603050405020304" pitchFamily="18" charset="-78"/>
              </a:rPr>
              <a:t>من حقوق الطفل الوطنية، والقوانين، والمعايير، والخدمات الخاصّة بحماية الطفل</a:t>
            </a:r>
            <a:r>
              <a:rPr lang="ar-SY" sz="1800" dirty="0">
                <a:effectLst/>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effectLst/>
                <a:latin typeface="Calibri" panose="020F0502020204030204" pitchFamily="34" charset="0"/>
                <a:ea typeface="Calibri" panose="020F0502020204030204" pitchFamily="34" charset="0"/>
                <a:cs typeface="Simplified Arabic" panose="02020603050405020304" pitchFamily="18" charset="-78"/>
              </a:rPr>
              <a:t>المخاطر: </a:t>
            </a:r>
            <a:r>
              <a:rPr lang="ar-SA" sz="1800" dirty="0">
                <a:solidFill>
                  <a:srgbClr val="000000"/>
                </a:solidFill>
                <a:effectLst/>
                <a:ea typeface="Calibri" panose="020F0502020204030204" pitchFamily="34" charset="0"/>
                <a:cs typeface="Simplified Arabic" panose="02020603050405020304" pitchFamily="18" charset="-78"/>
              </a:rPr>
              <a:t>النزاعات المنتشرة على نطاق واسع، والمجاعة، وتفشي الأمراض المعدية، وضعف الأطر القانونية، وسوء إنفاذ القانون</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3) نحن نشجعكم على توسيع المناقشة: </a:t>
            </a:r>
            <a:r>
              <a:rPr lang="ar-LB" sz="1800" u="sng"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كيف تفاقم مواطن الضعف المكيفة مع السياق في كل مستوى من المستويات الأربعة من مخاطر حماية الطفل بشكل مباشر؟ </a:t>
            </a:r>
            <a:endParaRPr lang="en-US" sz="1100" u="sng" dirty="0">
              <a:effectLst/>
              <a:latin typeface="Calibri" panose="020F0502020204030204" pitchFamily="34" charset="0"/>
              <a:ea typeface="Calibri" panose="020F050202020403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ينطوي تطبيق النهج</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الاجتماعي الإيكولوجي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لحماية الطفل على تصميم نُهُج متكاملة تعمل بالشراكة مع الأطفال، والعائلات، والمجتمعات المحلّية، والمجتمعات الأوسع</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ويحدّد هذا المعيار الإجراءات التي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تتناول جميع المستويات الأربعة للنموذج الاجتماعي الإيكولوجي؛ و</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أو</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تجري على مستوى المجتمع ولا تغطّيها معايير أخرى</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ويشمل ذلك تقوية القوانين والسياسات، وتمويل حماية الطفل، والرعاية الاجتماعية، وخدمات تسجيل الولادات</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sz="1800" b="0" i="0" u="none" strike="noStrike" baseline="0" dirty="0">
              <a:solidFill>
                <a:srgbClr val="000000"/>
              </a:solidFill>
              <a:latin typeface="HelveticaNeue-Light-Identity-H"/>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SA"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rPr>
              <a:t>يجب قراءة ما يلي مع هذا المعيار</a:t>
            </a:r>
            <a:r>
              <a:rPr lang="ar-SY"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rPr>
              <a:t>: </a:t>
            </a:r>
            <a:endParaRPr lang="ar-LB"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3"/>
              </a:rPr>
              <a:t>المبادئ</a:t>
            </a:r>
            <a:r>
              <a:rPr lang="ar-SA"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rPr>
              <a:t>؛ </a:t>
            </a:r>
            <a:endParaRPr lang="ar-LB"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4"/>
              </a:rPr>
              <a:t>المعيار 15</a:t>
            </a:r>
            <a:r>
              <a:rPr lang="ar-SY"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4"/>
              </a:rPr>
              <a:t>: </a:t>
            </a: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4"/>
              </a:rPr>
              <a:t>الأنشطة الجماعية من أجل رفاه الطفل</a:t>
            </a:r>
            <a:r>
              <a:rPr lang="ar-SA"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rPr>
              <a:t>؛ </a:t>
            </a:r>
            <a:endParaRPr lang="ar-LB"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5"/>
              </a:rPr>
              <a:t>المعيار 16</a:t>
            </a:r>
            <a:r>
              <a:rPr lang="ar-SY"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5"/>
              </a:rPr>
              <a:t>: </a:t>
            </a: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5"/>
              </a:rPr>
              <a:t>تقوية البيئات العائلية وبيئات تقديم الرعاية</a:t>
            </a:r>
            <a:r>
              <a:rPr lang="ar-SA"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rPr>
              <a:t>؛ </a:t>
            </a:r>
            <a:endParaRPr lang="ar-LB"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6"/>
              </a:rPr>
              <a:t>المعيار 17</a:t>
            </a:r>
            <a:r>
              <a:rPr lang="ar-SY"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6"/>
              </a:rPr>
              <a:t>: </a:t>
            </a:r>
            <a:r>
              <a:rPr lang="ar-SA" sz="1800" i="0" u="none" strike="noStrike"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hlinkClick r:id="rId6"/>
              </a:rPr>
              <a:t>النُهُج على مستوى المجتمع المحلّى</a:t>
            </a:r>
            <a:r>
              <a:rPr lang="ar-SA" sz="1800" i="0" dirty="0">
                <a:solidFill>
                  <a:srgbClr val="5A5A5A"/>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i="0" dirty="0">
              <a:solidFill>
                <a:srgbClr val="5A5A5A"/>
              </a:solidFill>
              <a:effectLst/>
              <a:latin typeface="Calibri" panose="020F0502020204030204" pitchFamily="34" charset="0"/>
              <a:ea typeface="Calibri" panose="020F0502020204030204" pitchFamily="34" charset="0"/>
            </a:endParaRPr>
          </a:p>
          <a:p>
            <a:pPr marL="228600" indent="0" algn="r" rtl="1">
              <a:buFont typeface="Arial" panose="020B0604020202020204" pitchFamily="34" charset="0"/>
              <a:buNone/>
            </a:pPr>
            <a:endParaRPr lang="ar-LB" sz="1800" b="0" i="0" u="none" strike="noStrike" baseline="0" dirty="0">
              <a:solidFill>
                <a:srgbClr val="000000"/>
              </a:solidFill>
              <a:latin typeface="HelveticaNeue-Light-Identity-H"/>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sz="1800" b="1" i="0" u="none" strike="noStrike" baseline="0" dirty="0">
                <a:solidFill>
                  <a:srgbClr val="000000"/>
                </a:solidFill>
                <a:latin typeface="HelveticaNeue-Light-Identity-H"/>
              </a:rPr>
              <a:t>في حال توفر لديكم الوقت، إطلاق المناقشة 3: </a:t>
            </a:r>
            <a:r>
              <a:rPr lang="ar-LB" sz="1200" dirty="0">
                <a:latin typeface="Ink Free" panose="03080402000500000000" pitchFamily="66" charset="0"/>
              </a:rPr>
              <a:t>ما معنى استخدام هذا النهج عند تطبيق المعايير 15 و16 و17، والمبادئ؟</a:t>
            </a:r>
          </a:p>
          <a:p>
            <a:pPr marL="228600" indent="0" algn="r" rtl="1">
              <a:buFont typeface="Arial" panose="020B0604020202020204" pitchFamily="34" charset="0"/>
              <a:buNone/>
            </a:pPr>
            <a:r>
              <a:rPr lang="ar-LB" dirty="0"/>
              <a:t>لماذا نقول إن المعايير يجب أن "تُقرأ مع معايير أخرى"؟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123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a:t>
            </a:r>
            <a:r>
              <a:rPr lang="en-US" dirty="0"/>
              <a:t>14</a:t>
            </a:r>
            <a:endParaRPr lang="ar-LB"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4B5C0885-F2B9-FB34-0919-0F5ED70F32A1}"/>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5172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8.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2860"/>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604434" y="365125"/>
            <a:ext cx="10042902"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14</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6932667" cy="4351338"/>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r" rtl="1"/>
            <a:r>
              <a:rPr lang="ar-LB" dirty="0"/>
              <a:t>الاستراتيجيات والنُهُج والتدخلات الأساسية</a:t>
            </a:r>
          </a:p>
          <a:p>
            <a:pPr algn="r" rtl="1"/>
            <a:r>
              <a:rPr lang="ar-LB" dirty="0"/>
              <a:t>الوقاية من والاستجابة لمخاطر حماية الطفل </a:t>
            </a:r>
          </a:p>
          <a:p>
            <a:pPr algn="r" rtl="1"/>
            <a:endParaRPr lang="ar-LB" dirty="0"/>
          </a:p>
          <a:p>
            <a:pPr algn="r" rtl="1"/>
            <a:r>
              <a:rPr lang="ar-LB" dirty="0"/>
              <a:t>البرمجة المرنة</a:t>
            </a:r>
          </a:p>
          <a:p>
            <a:pPr algn="r" rtl="1"/>
            <a:r>
              <a:rPr lang="ar-LB" dirty="0"/>
              <a:t>إدماج نهج الأنظمة</a:t>
            </a:r>
          </a:p>
          <a:p>
            <a:pPr algn="r" rtl="1"/>
            <a:endParaRPr lang="ar-LB" dirty="0"/>
          </a:p>
          <a:p>
            <a:pPr algn="r" rtl="1"/>
            <a:r>
              <a:rPr lang="ar-LB" dirty="0"/>
              <a:t>تناول جميع مستويات النموذج الاجتماعي الإيكولوجي</a:t>
            </a:r>
          </a:p>
          <a:p>
            <a:pPr algn="r" rtl="1"/>
            <a:endParaRPr lang="ar-LB" dirty="0"/>
          </a:p>
          <a:p>
            <a:pPr algn="r" rtl="1"/>
            <a:r>
              <a:rPr lang="ar-LB" dirty="0"/>
              <a:t>التكييف وفقًا للسياق</a:t>
            </a:r>
          </a:p>
          <a:p>
            <a:pPr algn="r" rtl="1"/>
            <a:r>
              <a:rPr lang="ar-LB" dirty="0"/>
              <a:t>التطور مع مرور الوقت</a:t>
            </a:r>
          </a:p>
          <a:p>
            <a:endParaRPr lang="en-US" dirty="0"/>
          </a:p>
          <a:p>
            <a:pPr marL="50800" indent="0">
              <a:buNone/>
            </a:pPr>
            <a:r>
              <a:rPr lang="en-US" dirty="0"/>
              <a:t> </a:t>
            </a:r>
            <a:endParaRPr lang="en-US" dirty="0">
              <a:solidFill>
                <a:schemeClr val="bg2"/>
              </a:solidFill>
              <a:latin typeface="Helvetica Neue" panose="020B0604020202020204" charset="0"/>
            </a:endParaRPr>
          </a:p>
        </p:txBody>
      </p:sp>
      <p:pic>
        <p:nvPicPr>
          <p:cNvPr id="7" name="Image 6">
            <a:extLst>
              <a:ext uri="{FF2B5EF4-FFF2-40B4-BE49-F238E27FC236}">
                <a16:creationId xmlns:a16="http://schemas.microsoft.com/office/drawing/2014/main" id="{E09A4078-D566-4A3B-84CB-7EC7BFF0F01C}"/>
              </a:ext>
            </a:extLst>
          </p:cNvPr>
          <p:cNvPicPr>
            <a:picLocks noChangeAspect="1"/>
          </p:cNvPicPr>
          <p:nvPr/>
        </p:nvPicPr>
        <p:blipFill rotWithShape="1">
          <a:blip r:embed="rId3"/>
          <a:srcRect t="1833" r="3262"/>
          <a:stretch/>
        </p:blipFill>
        <p:spPr>
          <a:xfrm>
            <a:off x="10930715" y="5655669"/>
            <a:ext cx="1261285" cy="1202331"/>
          </a:xfrm>
          <a:prstGeom prst="rect">
            <a:avLst/>
          </a:prstGeom>
        </p:spPr>
      </p:pic>
      <p:pic>
        <p:nvPicPr>
          <p:cNvPr id="8" name="Picture 4" descr="Icon&#10;&#10;Description automatically generated">
            <a:extLst>
              <a:ext uri="{FF2B5EF4-FFF2-40B4-BE49-F238E27FC236}">
                <a16:creationId xmlns:a16="http://schemas.microsoft.com/office/drawing/2014/main" id="{A7236084-20AB-42C3-AB95-DB96ACF3D7BD}"/>
              </a:ext>
            </a:extLst>
          </p:cNvPr>
          <p:cNvPicPr>
            <a:picLocks noChangeAspect="1"/>
          </p:cNvPicPr>
          <p:nvPr/>
        </p:nvPicPr>
        <p:blipFill>
          <a:blip r:embed="rId4"/>
          <a:stretch>
            <a:fillRect/>
          </a:stretch>
        </p:blipFill>
        <p:spPr>
          <a:xfrm flipH="1">
            <a:off x="5029545" y="5559707"/>
            <a:ext cx="880195" cy="961132"/>
          </a:xfrm>
          <a:prstGeom prst="rect">
            <a:avLst/>
          </a:prstGeom>
        </p:spPr>
      </p:pic>
      <p:pic>
        <p:nvPicPr>
          <p:cNvPr id="11" name="Picture 10">
            <a:extLst>
              <a:ext uri="{FF2B5EF4-FFF2-40B4-BE49-F238E27FC236}">
                <a16:creationId xmlns:a16="http://schemas.microsoft.com/office/drawing/2014/main" id="{9BE9E6B4-6D4F-46FE-A8B6-6851CD5BCE98}"/>
              </a:ext>
            </a:extLst>
          </p:cNvPr>
          <p:cNvPicPr>
            <a:picLocks noChangeAspect="1"/>
          </p:cNvPicPr>
          <p:nvPr/>
        </p:nvPicPr>
        <p:blipFill>
          <a:blip r:embed="rId5"/>
          <a:stretch>
            <a:fillRect/>
          </a:stretch>
        </p:blipFill>
        <p:spPr>
          <a:xfrm>
            <a:off x="8220749" y="2411380"/>
            <a:ext cx="3340608" cy="264566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1" y="374417"/>
            <a:ext cx="6076521" cy="3381667"/>
          </a:xfrm>
        </p:spPr>
        <p:txBody>
          <a:bodyPr>
            <a:normAutofit/>
          </a:bodyPr>
          <a:lstStyle/>
          <a:p>
            <a:pPr marL="50800" indent="0" algn="ctr" rtl="1">
              <a:buNone/>
            </a:pPr>
            <a:r>
              <a:rPr lang="ar-LB" sz="3200" dirty="0">
                <a:solidFill>
                  <a:schemeClr val="bg2"/>
                </a:solidFill>
              </a:rPr>
              <a:t>المعيار 14:</a:t>
            </a:r>
          </a:p>
          <a:p>
            <a:pPr marL="50800" indent="0" algn="ctr" rtl="1">
              <a:buNone/>
            </a:pPr>
            <a:r>
              <a:rPr lang="ar-SA" dirty="0"/>
              <a:t>يتمّ دعم الأطفال، والعائلات، والمجتمعات المحلّية، والمجتمعات الأوسع من أجل حماية الأطفال ورعايتهم.</a:t>
            </a:r>
            <a:r>
              <a:rPr lang="ar-LB" dirty="0"/>
              <a:t>"</a:t>
            </a:r>
            <a:endParaRPr lang="fr-FR" sz="2400" dirty="0">
              <a:solidFill>
                <a:schemeClr val="bg2"/>
              </a:solidFill>
            </a:endParaRPr>
          </a:p>
        </p:txBody>
      </p:sp>
      <p:sp>
        <p:nvSpPr>
          <p:cNvPr id="15" name="ZoneTexte 14">
            <a:extLst>
              <a:ext uri="{FF2B5EF4-FFF2-40B4-BE49-F238E27FC236}">
                <a16:creationId xmlns:a16="http://schemas.microsoft.com/office/drawing/2014/main" id="{61C58B18-FF9B-4A0B-B6DA-68B677C0C157}"/>
              </a:ext>
            </a:extLst>
          </p:cNvPr>
          <p:cNvSpPr txBox="1"/>
          <p:nvPr/>
        </p:nvSpPr>
        <p:spPr>
          <a:xfrm>
            <a:off x="1229898" y="5251821"/>
            <a:ext cx="4322432" cy="461665"/>
          </a:xfrm>
          <a:prstGeom prst="rect">
            <a:avLst/>
          </a:prstGeom>
          <a:noFill/>
        </p:spPr>
        <p:txBody>
          <a:bodyPr wrap="square">
            <a:spAutoFit/>
          </a:bodyPr>
          <a:lstStyle/>
          <a:p>
            <a:pPr algn="l" rtl="1"/>
            <a:r>
              <a:rPr lang="ar-LB" sz="2400" dirty="0">
                <a:latin typeface="Ink Free" panose="03080402000500000000" pitchFamily="66" charset="0"/>
              </a:rPr>
              <a:t>ما هي استراتيجيات إنسباير السبع؟</a:t>
            </a:r>
            <a:endParaRPr lang="en-US" sz="2400" dirty="0">
              <a:latin typeface="Ink Free" panose="03080402000500000000" pitchFamily="66" charset="0"/>
            </a:endParaRPr>
          </a:p>
        </p:txBody>
      </p:sp>
      <p:grpSp>
        <p:nvGrpSpPr>
          <p:cNvPr id="16" name="Groupe 15">
            <a:extLst>
              <a:ext uri="{FF2B5EF4-FFF2-40B4-BE49-F238E27FC236}">
                <a16:creationId xmlns:a16="http://schemas.microsoft.com/office/drawing/2014/main" id="{52846973-A145-4B44-A007-C5E4A274A545}"/>
              </a:ext>
            </a:extLst>
          </p:cNvPr>
          <p:cNvGrpSpPr/>
          <p:nvPr/>
        </p:nvGrpSpPr>
        <p:grpSpPr>
          <a:xfrm>
            <a:off x="5552330" y="5689407"/>
            <a:ext cx="979340" cy="1040548"/>
            <a:chOff x="10883591" y="5571442"/>
            <a:chExt cx="979340" cy="1040548"/>
          </a:xfrm>
        </p:grpSpPr>
        <p:pic>
          <p:nvPicPr>
            <p:cNvPr id="17" name="Image 16">
              <a:extLst>
                <a:ext uri="{FF2B5EF4-FFF2-40B4-BE49-F238E27FC236}">
                  <a16:creationId xmlns:a16="http://schemas.microsoft.com/office/drawing/2014/main" id="{AF6FA539-4A69-41DA-9000-E6292C4EABC7}"/>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8C0B55E0-C562-46ED-AD3F-6BDD550348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6" name="Image 5">
            <a:extLst>
              <a:ext uri="{FF2B5EF4-FFF2-40B4-BE49-F238E27FC236}">
                <a16:creationId xmlns:a16="http://schemas.microsoft.com/office/drawing/2014/main" id="{DD92B7BF-5874-41AF-A7A7-C18C4A842352}"/>
              </a:ext>
            </a:extLst>
          </p:cNvPr>
          <p:cNvPicPr>
            <a:picLocks noChangeAspect="1"/>
          </p:cNvPicPr>
          <p:nvPr/>
        </p:nvPicPr>
        <p:blipFill>
          <a:blip r:embed="rId6"/>
          <a:stretch>
            <a:fillRect/>
          </a:stretch>
        </p:blipFill>
        <p:spPr>
          <a:xfrm>
            <a:off x="454476" y="3408160"/>
            <a:ext cx="653265" cy="3016311"/>
          </a:xfrm>
          <a:prstGeom prst="rect">
            <a:avLst/>
          </a:prstGeom>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559590"/>
            <a:ext cx="5181600" cy="2779081"/>
          </a:xfrm>
        </p:spPr>
        <p:txBody>
          <a:bodyPr>
            <a:normAutofit/>
          </a:bodyPr>
          <a:lstStyle/>
          <a:p>
            <a:pPr algn="r" rtl="1"/>
            <a:r>
              <a:rPr lang="ar-LB" dirty="0"/>
              <a:t>الأطفال</a:t>
            </a:r>
          </a:p>
          <a:p>
            <a:pPr algn="r" rtl="1"/>
            <a:r>
              <a:rPr lang="ar-LB" dirty="0"/>
              <a:t>العائلات</a:t>
            </a:r>
          </a:p>
          <a:p>
            <a:pPr algn="r" rtl="1"/>
            <a:r>
              <a:rPr lang="ar-LB" dirty="0"/>
              <a:t>المجتمعات المحلية</a:t>
            </a:r>
          </a:p>
          <a:p>
            <a:pPr algn="r" rtl="1"/>
            <a:r>
              <a:rPr lang="ar-LB" dirty="0"/>
              <a:t>البيئات الاجتماعية والسياسية والثقافية، بما فيها الأعراف الثقافية</a:t>
            </a:r>
          </a:p>
        </p:txBody>
      </p:sp>
      <p:sp>
        <p:nvSpPr>
          <p:cNvPr id="22" name="Titre 1">
            <a:extLst>
              <a:ext uri="{FF2B5EF4-FFF2-40B4-BE49-F238E27FC236}">
                <a16:creationId xmlns:a16="http://schemas.microsoft.com/office/drawing/2014/main" id="{9092BCA3-61B2-4540-B551-7F4EF8C7F187}"/>
              </a:ext>
            </a:extLst>
          </p:cNvPr>
          <p:cNvSpPr txBox="1">
            <a:spLocks/>
          </p:cNvSpPr>
          <p:nvPr/>
        </p:nvSpPr>
        <p:spPr>
          <a:xfrm>
            <a:off x="7075337" y="1530041"/>
            <a:ext cx="3974432"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rtl="1"/>
            <a:r>
              <a:rPr lang="ar-LB" dirty="0">
                <a:solidFill>
                  <a:srgbClr val="0070C0"/>
                </a:solidFill>
              </a:rPr>
              <a:t>المستويات...</a:t>
            </a:r>
            <a:endParaRPr lang="fr-FR" dirty="0">
              <a:solidFill>
                <a:srgbClr val="0070C0"/>
              </a:solidFill>
            </a:endParaRPr>
          </a:p>
        </p:txBody>
      </p:sp>
      <p:pic>
        <p:nvPicPr>
          <p:cNvPr id="3" name="Image 2">
            <a:extLst>
              <a:ext uri="{FF2B5EF4-FFF2-40B4-BE49-F238E27FC236}">
                <a16:creationId xmlns:a16="http://schemas.microsoft.com/office/drawing/2014/main" id="{CDBDAA5B-3C54-4443-8B50-B9D2A7EADE73}"/>
              </a:ext>
            </a:extLst>
          </p:cNvPr>
          <p:cNvPicPr>
            <a:picLocks noChangeAspect="1"/>
          </p:cNvPicPr>
          <p:nvPr/>
        </p:nvPicPr>
        <p:blipFill>
          <a:blip r:embed="rId7"/>
          <a:stretch>
            <a:fillRect/>
          </a:stretch>
        </p:blipFill>
        <p:spPr>
          <a:xfrm>
            <a:off x="9317253" y="2559590"/>
            <a:ext cx="774079" cy="830997"/>
          </a:xfrm>
          <a:prstGeom prst="rect">
            <a:avLst/>
          </a:prstGeom>
        </p:spPr>
      </p:pic>
      <p:sp>
        <p:nvSpPr>
          <p:cNvPr id="13" name="ZoneTexte 12">
            <a:extLst>
              <a:ext uri="{FF2B5EF4-FFF2-40B4-BE49-F238E27FC236}">
                <a16:creationId xmlns:a16="http://schemas.microsoft.com/office/drawing/2014/main" id="{42C92E76-7920-4380-B518-45BCD988A9A1}"/>
              </a:ext>
            </a:extLst>
          </p:cNvPr>
          <p:cNvSpPr txBox="1"/>
          <p:nvPr/>
        </p:nvSpPr>
        <p:spPr>
          <a:xfrm>
            <a:off x="6328943" y="5873654"/>
            <a:ext cx="4322432" cy="830997"/>
          </a:xfrm>
          <a:prstGeom prst="rect">
            <a:avLst/>
          </a:prstGeom>
          <a:noFill/>
        </p:spPr>
        <p:txBody>
          <a:bodyPr wrap="square">
            <a:spAutoFit/>
          </a:bodyPr>
          <a:lstStyle/>
          <a:p>
            <a:pPr algn="r" rtl="1"/>
            <a:r>
              <a:rPr lang="ar-LB" sz="2400" dirty="0">
                <a:latin typeface="Ink Free" panose="03080402000500000000" pitchFamily="66" charset="0"/>
              </a:rPr>
              <a:t>في سياقكم، ما الذي سيشكل جزءًا من كل مستوى؟</a:t>
            </a:r>
          </a:p>
        </p:txBody>
      </p:sp>
      <p:pic>
        <p:nvPicPr>
          <p:cNvPr id="14" name="Picture 13">
            <a:extLst>
              <a:ext uri="{FF2B5EF4-FFF2-40B4-BE49-F238E27FC236}">
                <a16:creationId xmlns:a16="http://schemas.microsoft.com/office/drawing/2014/main" id="{F3F76B7B-1205-4744-8D7A-50032951236F}"/>
              </a:ext>
            </a:extLst>
          </p:cNvPr>
          <p:cNvPicPr>
            <a:picLocks noChangeAspect="1"/>
          </p:cNvPicPr>
          <p:nvPr/>
        </p:nvPicPr>
        <p:blipFill>
          <a:blip r:embed="rId8"/>
          <a:srcRect/>
          <a:stretch/>
        </p:blipFill>
        <p:spPr>
          <a:xfrm>
            <a:off x="3003112" y="2376144"/>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21" grpId="0" build="p"/>
      <p:bldP spid="2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38CFC-3BF5-40EC-906A-1561C90A023A}"/>
              </a:ext>
            </a:extLst>
          </p:cNvPr>
          <p:cNvSpPr>
            <a:spLocks noGrp="1"/>
          </p:cNvSpPr>
          <p:nvPr>
            <p:ph type="title"/>
          </p:nvPr>
        </p:nvSpPr>
        <p:spPr/>
        <p:txBody>
          <a:bodyPr/>
          <a:lstStyle/>
          <a:p>
            <a:pPr algn="r" rtl="1"/>
            <a:r>
              <a:rPr lang="ar-LB" dirty="0"/>
              <a:t>النهج "الاجتماعي الإيكولوجي"</a:t>
            </a:r>
            <a:endParaRPr lang="fr-FR" dirty="0"/>
          </a:p>
        </p:txBody>
      </p:sp>
      <p:sp>
        <p:nvSpPr>
          <p:cNvPr id="3" name="Espace réservé du contenu 2">
            <a:extLst>
              <a:ext uri="{FF2B5EF4-FFF2-40B4-BE49-F238E27FC236}">
                <a16:creationId xmlns:a16="http://schemas.microsoft.com/office/drawing/2014/main" id="{6DB9FA6A-DF88-4B2C-B524-B3ED5FD1790D}"/>
              </a:ext>
            </a:extLst>
          </p:cNvPr>
          <p:cNvSpPr>
            <a:spLocks noGrp="1"/>
          </p:cNvSpPr>
          <p:nvPr>
            <p:ph sz="half" idx="1"/>
          </p:nvPr>
        </p:nvSpPr>
        <p:spPr>
          <a:xfrm>
            <a:off x="838200" y="1825625"/>
            <a:ext cx="4702629" cy="3450382"/>
          </a:xfrm>
        </p:spPr>
        <p:txBody>
          <a:bodyPr>
            <a:normAutofit/>
          </a:bodyPr>
          <a:lstStyle/>
          <a:p>
            <a:pPr algn="r" rtl="1"/>
            <a:r>
              <a:rPr lang="ar-LB" b="1" dirty="0"/>
              <a:t>ماذا يعني؟</a:t>
            </a:r>
          </a:p>
          <a:p>
            <a:pPr marL="50800" indent="0" algn="r" rtl="1">
              <a:buNone/>
            </a:pPr>
            <a:r>
              <a:rPr lang="ar-LB" dirty="0">
                <a:latin typeface="Arial" panose="020B0604020202020204" pitchFamily="34" charset="0"/>
                <a:ea typeface="Arial"/>
                <a:cs typeface="Arial" panose="020B0604020202020204" pitchFamily="34" charset="0"/>
                <a:sym typeface="Arial"/>
              </a:rPr>
              <a:t>← تصميم النُهُج المتكاملة</a:t>
            </a:r>
          </a:p>
          <a:p>
            <a:pPr marL="50800" indent="0" algn="r" rtl="1">
              <a:buNone/>
            </a:pPr>
            <a:r>
              <a:rPr lang="ar-LB" dirty="0">
                <a:latin typeface="Arial" panose="020B0604020202020204" pitchFamily="34" charset="0"/>
                <a:ea typeface="Arial"/>
                <a:cs typeface="Arial" panose="020B0604020202020204" pitchFamily="34" charset="0"/>
                <a:sym typeface="Arial"/>
              </a:rPr>
              <a:t>← الشراكة مع الأكفال، والعائلات، والمجتمعات المحلية، والمجتمعات الأوسع</a:t>
            </a:r>
          </a:p>
          <a:p>
            <a:pPr marL="50800" indent="0" algn="r" rtl="1">
              <a:buNone/>
            </a:pPr>
            <a:r>
              <a:rPr lang="ar-LB" dirty="0">
                <a:latin typeface="Arial" panose="020B0604020202020204" pitchFamily="34" charset="0"/>
                <a:ea typeface="Arial"/>
                <a:cs typeface="Arial" panose="020B0604020202020204" pitchFamily="34" charset="0"/>
                <a:sym typeface="Arial"/>
              </a:rPr>
              <a:t>← إجراءات تعالج المستويات الأربعة جميعها</a:t>
            </a:r>
            <a:endParaRPr lang="ar-LB" dirty="0">
              <a:ea typeface="Arial"/>
              <a:cs typeface="Arial" panose="020B0604020202020204" pitchFamily="34" charset="0"/>
            </a:endParaRPr>
          </a:p>
        </p:txBody>
      </p:sp>
      <p:grpSp>
        <p:nvGrpSpPr>
          <p:cNvPr id="11" name="Groupe 10">
            <a:extLst>
              <a:ext uri="{FF2B5EF4-FFF2-40B4-BE49-F238E27FC236}">
                <a16:creationId xmlns:a16="http://schemas.microsoft.com/office/drawing/2014/main" id="{A5D6DD64-FEE5-4EB6-9987-C11AC41F304B}"/>
              </a:ext>
            </a:extLst>
          </p:cNvPr>
          <p:cNvGrpSpPr/>
          <p:nvPr/>
        </p:nvGrpSpPr>
        <p:grpSpPr>
          <a:xfrm rot="20142870">
            <a:off x="6600483" y="5593285"/>
            <a:ext cx="979340" cy="1040548"/>
            <a:chOff x="10883591" y="5571442"/>
            <a:chExt cx="979340" cy="1040548"/>
          </a:xfrm>
        </p:grpSpPr>
        <p:pic>
          <p:nvPicPr>
            <p:cNvPr id="12" name="Image 11">
              <a:extLst>
                <a:ext uri="{FF2B5EF4-FFF2-40B4-BE49-F238E27FC236}">
                  <a16:creationId xmlns:a16="http://schemas.microsoft.com/office/drawing/2014/main" id="{6D9E4A1B-81A6-4BAA-89CC-A2EE1306A3FE}"/>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5F0A4E67-A8C8-4597-98D0-DE5B9A5A6C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15" name="ZoneTexte 14">
            <a:extLst>
              <a:ext uri="{FF2B5EF4-FFF2-40B4-BE49-F238E27FC236}">
                <a16:creationId xmlns:a16="http://schemas.microsoft.com/office/drawing/2014/main" id="{0B784EA2-9A26-498D-88EE-8A2764500531}"/>
              </a:ext>
            </a:extLst>
          </p:cNvPr>
          <p:cNvSpPr txBox="1"/>
          <p:nvPr/>
        </p:nvSpPr>
        <p:spPr>
          <a:xfrm>
            <a:off x="7750471" y="5519043"/>
            <a:ext cx="4322432" cy="830997"/>
          </a:xfrm>
          <a:prstGeom prst="rect">
            <a:avLst/>
          </a:prstGeom>
          <a:noFill/>
        </p:spPr>
        <p:txBody>
          <a:bodyPr wrap="square">
            <a:spAutoFit/>
          </a:bodyPr>
          <a:lstStyle/>
          <a:p>
            <a:pPr algn="r" rtl="1"/>
            <a:r>
              <a:rPr lang="ar-LB" sz="2400" dirty="0">
                <a:latin typeface="Ink Free" panose="03080402000500000000" pitchFamily="66" charset="0"/>
              </a:rPr>
              <a:t>ما معنى استخدام هذا النهج عند تطبيق المعايير 15 و16 و17، والمبادئ؟</a:t>
            </a:r>
          </a:p>
        </p:txBody>
      </p:sp>
      <p:pic>
        <p:nvPicPr>
          <p:cNvPr id="6" name="Picture 5">
            <a:extLst>
              <a:ext uri="{FF2B5EF4-FFF2-40B4-BE49-F238E27FC236}">
                <a16:creationId xmlns:a16="http://schemas.microsoft.com/office/drawing/2014/main" id="{6F63911F-219C-4503-8B5C-5F994E9FAD86}"/>
              </a:ext>
            </a:extLst>
          </p:cNvPr>
          <p:cNvPicPr>
            <a:picLocks noChangeAspect="1"/>
          </p:cNvPicPr>
          <p:nvPr/>
        </p:nvPicPr>
        <p:blipFill>
          <a:blip r:embed="rId6"/>
          <a:stretch>
            <a:fillRect/>
          </a:stretch>
        </p:blipFill>
        <p:spPr>
          <a:xfrm>
            <a:off x="5667374" y="1504950"/>
            <a:ext cx="4202677" cy="3827671"/>
          </a:xfrm>
          <a:prstGeom prst="rect">
            <a:avLst/>
          </a:prstGeom>
        </p:spPr>
      </p:pic>
      <p:pic>
        <p:nvPicPr>
          <p:cNvPr id="8" name="Picture 7">
            <a:extLst>
              <a:ext uri="{FF2B5EF4-FFF2-40B4-BE49-F238E27FC236}">
                <a16:creationId xmlns:a16="http://schemas.microsoft.com/office/drawing/2014/main" id="{7D762332-BA29-4B9A-A56B-B5F3A10B36FB}"/>
              </a:ext>
            </a:extLst>
          </p:cNvPr>
          <p:cNvPicPr>
            <a:picLocks noChangeAspect="1"/>
          </p:cNvPicPr>
          <p:nvPr/>
        </p:nvPicPr>
        <p:blipFill>
          <a:blip r:embed="rId7"/>
          <a:stretch>
            <a:fillRect/>
          </a:stretch>
        </p:blipFill>
        <p:spPr>
          <a:xfrm>
            <a:off x="9889402" y="2143125"/>
            <a:ext cx="1845397" cy="2314575"/>
          </a:xfrm>
          <a:prstGeom prst="rect">
            <a:avLst/>
          </a:prstGeom>
        </p:spPr>
      </p:pic>
    </p:spTree>
    <p:extLst>
      <p:ext uri="{BB962C8B-B14F-4D97-AF65-F5344CB8AC3E}">
        <p14:creationId xmlns:p14="http://schemas.microsoft.com/office/powerpoint/2010/main" val="24853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a:t>
            </a:r>
            <a:r>
              <a:rPr lang="en-US" dirty="0"/>
              <a:t>14</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a:t>
            </a:r>
            <a:r>
              <a:rPr lang="en-US" dirty="0"/>
              <a:t>14</a:t>
            </a:r>
            <a:endParaRPr lang="ar-LB"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a:t>
            </a:r>
            <a:r>
              <a:rPr lang="en-US" dirty="0"/>
              <a:t>14</a:t>
            </a:r>
            <a:endParaRPr lang="ar-LB"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2369</Words>
  <Application>Microsoft Macintosh PowerPoint</Application>
  <PresentationFormat>Panorámica</PresentationFormat>
  <Paragraphs>210</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vt:lpstr>
      <vt:lpstr>Helvetica Neue</vt:lpstr>
      <vt:lpstr>Ink Free</vt:lpstr>
      <vt:lpstr>Simplified Arabic</vt:lpstr>
      <vt:lpstr>Office Theme</vt:lpstr>
      <vt:lpstr>المعايير الدنيا لحماية الطفل في العمل الإنساني  CPMS</vt:lpstr>
      <vt:lpstr>الهدف من المعايير </vt:lpstr>
      <vt:lpstr>Presentación de PowerPoint</vt:lpstr>
      <vt:lpstr>مقدمة عامة عن المعيار 14</vt:lpstr>
      <vt:lpstr>Presentación de PowerPoint</vt:lpstr>
      <vt:lpstr>النهج "الاجتماعي الإيكولوجي"</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165</cp:revision>
  <dcterms:created xsi:type="dcterms:W3CDTF">2017-12-20T18:51:03Z</dcterms:created>
  <dcterms:modified xsi:type="dcterms:W3CDTF">2023-01-17T15:37:01Z</dcterms:modified>
</cp:coreProperties>
</file>