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90" r:id="rId3"/>
    <p:sldId id="259" r:id="rId4"/>
    <p:sldId id="262" r:id="rId5"/>
    <p:sldId id="263" r:id="rId6"/>
    <p:sldId id="264" r:id="rId7"/>
    <p:sldId id="260" r:id="rId8"/>
    <p:sldId id="297"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7977" autoAdjust="0"/>
  </p:normalViewPr>
  <p:slideViewPr>
    <p:cSldViewPr snapToGrid="0">
      <p:cViewPr varScale="1">
        <p:scale>
          <a:sx n="45" d="100"/>
          <a:sy n="45" d="100"/>
        </p:scale>
        <p:origin x="149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FCEED-93B6-40B3-B271-78E79123029E}" type="datetimeFigureOut">
              <a:rPr lang="fr-FR" smtClean="0"/>
              <a:t>06/12/2022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1C257-7099-433D-BC3E-1D71566E16BD}" type="slidenum">
              <a:rPr lang="fr-FR" smtClean="0"/>
              <a:t>‹#›</a:t>
            </a:fld>
            <a:endParaRPr lang="fr-FR"/>
          </a:p>
        </p:txBody>
      </p:sp>
    </p:spTree>
    <p:extLst>
      <p:ext uri="{BB962C8B-B14F-4D97-AF65-F5344CB8AC3E}">
        <p14:creationId xmlns:p14="http://schemas.microsoft.com/office/powerpoint/2010/main" val="239629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pms_en_v1-g0016"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handbook.spherestandards.org/en/cpms/#ch047" TargetMode="External"/><Relationship Id="rId4" Type="http://schemas.openxmlformats.org/officeDocument/2006/relationships/hyperlink" Target="https://handbook.spherestandards.org/en/cpms/#ch04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Ce standard fait partie du deuxième pilier relatif aux risques de protection de l'enfance auxquels les enfants peuvent être confrontés dans les contextes humanitaires. Les sept normes de risque différentes sont liées, car elles traitent de vulnérabilités et de risques qui se chevauchent. Les risques ne peuvent être traités de manière isolée.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Les risques pour la protection de l'enfant sont des violations et des menaces potentielles pour les droits de l'enfant qui causeront des dommages aux enfants. Pour comprendre le risque encouru par un enfant, nous devons comprendre la nature (type de danger, situation, menace...) et l'étendue du risque, ainsi que la vulnérabilité individuelle de l'enfant à ce risque, mais aussi les stratégies d'adaptation ou de survie de la famille/de l'enfant (c'est-à-dire leur résilience et leur capacité à résister au risque). La vulnérabilité est comprise comme la mesure dans laquelle un enfant présente des caractéristiques qui réduisent sa capacité à résister à un impact négatif. Il faut savoir que la vulnérabilité est spécifique à chaque personne et à chaque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DEF : Lorsqu'un conflit armé ou une autre catastrophe se produit, de nombreux enfants sont séparés de leurs parents ou d'autres personnes qui s'occupent d'eux. On les appelle "enfants séparés" ou "enfants non accompagnés" plutôt qu'orphelins. La séparation familiale peut résulter de diverses causes, tant accidentelles que délibérées. En plus de provoquer une détresse émotionnelle, la séparation peut créer des obstacles importants à l'accès à l'aide humanitaire.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Les soins et la protection doivent être fournis en temps utile, de manière sûre, appropriée et accessible, conformément aux droits et à l'intérêt supérieur des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Cette norme souligne l'engagement à maintenir l'enfant au centre des efforts humanitaires.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La réponse humanitaire doit s'efforcer de réduire la séparation, de réunir les enfants avec les membres de leur famille et de fournir des soins provisoires de qualité, basés sur la famille, si nécessaire. La préservation de l'unité familiale est essentielle. Nous devons toujours partir du principe que les enfants ont une famille avec laquelle ils peuvent être réunis.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Arial"/>
                <a:ea typeface="Arial"/>
                <a:cs typeface="Arial"/>
                <a:sym typeface="Arial"/>
              </a:rPr>
              <a:t>Assurer la </a:t>
            </a:r>
            <a:r>
              <a:rPr lang="fr-FR" b="1" dirty="0">
                <a:latin typeface="Arial"/>
                <a:ea typeface="Arial"/>
                <a:cs typeface="Arial"/>
                <a:sym typeface="Arial"/>
              </a:rPr>
              <a:t>gestion</a:t>
            </a:r>
            <a:r>
              <a:rPr lang="fr-FR" dirty="0">
                <a:latin typeface="Arial"/>
                <a:ea typeface="Arial"/>
                <a:cs typeface="Arial"/>
                <a:sym typeface="Arial"/>
              </a:rPr>
              <a:t> des cas et la recherche et la réunification immédiate de la famille (FTR) [ </a:t>
            </a:r>
            <a:r>
              <a:rPr lang="fr-FR" dirty="0">
                <a:latin typeface="Arial"/>
                <a:ea typeface="Arial"/>
                <a:cs typeface="Arial"/>
                <a:sym typeface="Wingdings" panose="05000000000000000000" pitchFamily="2" charset="2"/>
              </a:rPr>
              <a:t> </a:t>
            </a:r>
            <a:r>
              <a:rPr lang="fr-FR" dirty="0">
                <a:latin typeface="Arial"/>
                <a:ea typeface="Arial"/>
                <a:cs typeface="Arial"/>
                <a:sym typeface="Arial"/>
              </a:rPr>
              <a:t>voir icône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latin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Le standard 13 stipule : "La séparation familiale est prévenue et les enfants non accompagnés et séparés reçoivent des soins et une protection en temps utile, de manière sûre, appropriée et accessible, conformément à leurs droits et à leur intérêt supérieur."</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Elle appelle à des efforts coordonnés pour prévenir et répondre à la séparation des enfants et fournir une assistance, une protection et des services aux UASC (</a:t>
            </a:r>
            <a:r>
              <a:rPr lang="fr-FR" b="1" dirty="0"/>
              <a:t>y compris dans le contexte des réfugiés et des situations transfrontalières</a:t>
            </a:r>
            <a:r>
              <a:rPr lang="fr-FR" dirty="0"/>
              <a:t>) [</a:t>
            </a:r>
            <a:r>
              <a:rPr lang="fr-FR" dirty="0">
                <a:sym typeface="Wingdings" panose="05000000000000000000" pitchFamily="2" charset="2"/>
              </a:rPr>
              <a:t> </a:t>
            </a:r>
            <a:r>
              <a:rPr lang="fr-FR" dirty="0"/>
              <a:t>l'icône de déplacement] Des mesures contextualisées pour prévenir la séparation sont particulièrement importantes dans les contextes hors camp ou urbains où les communautés peuvent être dispersées.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Les actions pratiques comprennent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 Fixer des étiquettes d'identification ou des bracelets de poignet aux bébés, aux jeunes enfants et aux enfants handicapés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 Donner aux enfants des informations clés sur l'identité de leur famille, leur maison et les points de rencontre en cas d'urgence ; et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Plaider auprès des autorités et d'autres acteurs pour qu'ils s'attaquent aux politiques, procédures ou pratiques qui contribuent à la séparation.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Transporter des documents qui vérifient l'identité légale des enfants, s'ils sont sûrs.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Informer les familles de l'importance de l'enregistrement des naissances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Former les acteurs concernés sur les méthodes de prévention de la séparation, d'identification des UASC et sur les actions de réponse (y compris les points focaux et les fonctionnaires des frontières et de l'immigration).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1" dirty="0"/>
              <a:t>Sujet de discussion </a:t>
            </a:r>
            <a:r>
              <a:rPr lang="fr-FR" dirty="0"/>
              <a:t>: Qui est impliqué dans le soutien aux UASC dans chaque contexte spécifique ?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Les contextes spécifiques appellent des acteurs spécifiques : la norme identifie les acteurs clés impliqués dans les activités nationales ou internationales de recherche des familles, en fonction du contexte (déplacement interne, réfugiés, migration, situations transfrontalières, conflits armés).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-&gt; discutez des contextes dans le pays où vous vous trouvez, et cliquez pour afficher le tableau</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dirty="0"/>
              <a:t>Notez que dans le cas des contextes de réfugiés, il existe des procédures et des services spécifiques à mettre en place, comme la procédure du meilleur intérêt.</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Dans les 24-48 heures suivant une crise humanitaire soudaine, suivez les étapes clés décrites dans le </a:t>
            </a:r>
            <a:r>
              <a:rPr lang="en-US" dirty="0"/>
              <a:t> </a:t>
            </a:r>
            <a:r>
              <a:rPr lang="en-US" dirty="0">
                <a:hlinkClick r:id="rId3"/>
              </a:rPr>
              <a:t>diagram</a:t>
            </a:r>
            <a:r>
              <a:rPr lang="en-US" dirty="0"/>
              <a:t> </a:t>
            </a:r>
            <a:r>
              <a:rPr lang="fr-FR" dirty="0"/>
              <a:t>pour prévenir la séparation, aider à réunir les familles et commencer la recherche des familles.</a:t>
            </a:r>
          </a:p>
          <a:p>
            <a:endParaRPr lang="fr-FR" dirty="0"/>
          </a:p>
          <a:p>
            <a:r>
              <a:rPr lang="fr-FR" dirty="0"/>
              <a:t>Identification: </a:t>
            </a:r>
          </a:p>
          <a:p>
            <a:pPr>
              <a:buFont typeface="Arial" panose="020B0604020202020204" pitchFamily="34" charset="0"/>
              <a:buChar char="•"/>
            </a:pPr>
            <a:r>
              <a:rPr lang="fr-FR" dirty="0"/>
              <a:t>La première étape consiste à développer un mécanisme d'identification et d'orientation inter-agences. La communauté doit être informée de l'objectif de l'identification des UASC afin d'éviter de créer (a) des " facteurs d'attraction " pour la séparation ou (b) la peur que les enfants soient enlevés. Des " bureaux d'assistance " ou des points de dépistage de la protection de l'enfance doivent être établis dans des endroits clés (points d'enregistrement, installations médicales, zones de marché, etc.) pour soutenir les acteurs multisectoriels clés (fonctionnaires de l'immigration, travailleurs de la détention, etc.) </a:t>
            </a: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b="0" dirty="0">
              <a:solidFill>
                <a:srgbClr val="1690BF"/>
              </a:solidFill>
              <a:effectLst/>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Enregistrement, évaluation et documentation :</a:t>
            </a:r>
          </a:p>
          <a:p>
            <a:pPr marL="400050" indent="-171450">
              <a:buFont typeface="Arial" panose="020B0604020202020204" pitchFamily="34" charset="0"/>
              <a:buChar char="•"/>
            </a:pPr>
            <a:r>
              <a:rPr lang="fr-FR" dirty="0"/>
              <a:t>Des standards et procédures appropriés pour l'information et la gestion des cas devraient être suivis lors de la collecte et du stockage des données sur les enfants, y compris les informations sur les placements provisoires et la recherche et la réunification des familles. Un personnel formé doit effectuer l'enregistrement pour la gestion des cas, la documentation et les évaluations de manière à éviter toute détresse inutile ou toute nouvelle séparation. </a:t>
            </a:r>
          </a:p>
          <a:p>
            <a:pPr marL="400050" indent="-171450">
              <a:buFont typeface="Arial" panose="020B0604020202020204" pitchFamily="34" charset="0"/>
              <a:buChar char="•"/>
            </a:pPr>
            <a:endParaRPr lang="en-US" dirty="0"/>
          </a:p>
          <a:p>
            <a:pPr marL="400050" indent="-171450">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Recherche :</a:t>
            </a:r>
            <a:endParaRPr lang="fr-FR" b="1" dirty="0">
              <a:solidFill>
                <a:srgbClr val="1690BF"/>
              </a:solidFill>
              <a:effectLst/>
            </a:endParaRPr>
          </a:p>
          <a:p>
            <a:pPr>
              <a:buFont typeface="Arial" panose="020B0604020202020204" pitchFamily="34" charset="0"/>
              <a:buChar char="•"/>
            </a:pPr>
            <a:r>
              <a:rPr lang="fr-FR" dirty="0"/>
              <a:t>La "recherche" est le processus qui consiste à rechercher un enfant disparu ou ses parents absents, ses principaux responsables légaux ou coutumiers, ou d'autres membres de la famille proche. La recherche d'un enfant peut prendre des mois ou des années, il est donc essentiel de trouver immédiatement des solutions de prise en charge provisoire, de préférence familiales, pour les enfants qui ne bénéficient pas d'une prise en charge adéquate. </a:t>
            </a:r>
          </a:p>
          <a:p>
            <a:pPr>
              <a:buFont typeface="Arial" panose="020B0604020202020204" pitchFamily="34" charset="0"/>
              <a:buChar char="•"/>
            </a:pPr>
            <a:r>
              <a:rPr lang="fr-FR" dirty="0"/>
              <a:t>Les activités de recherche doivent suivre les directives appropriées, ce qui inclut la réalisation d'une analyse des risques que les différentes méthodes peuvent faire courir à l'enfant. Il est important de se rappeler qu'une recherche réussie n'aboutit pas toujours à une réunification familiale.</a:t>
            </a:r>
          </a:p>
          <a:p>
            <a:pPr>
              <a:buFont typeface="Arial" panose="020B0604020202020204" pitchFamily="34" charset="0"/>
              <a:buChar char="•"/>
            </a:pPr>
            <a:endParaRPr lang="en-US" dirty="0"/>
          </a:p>
          <a:p>
            <a:pPr>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Vérification</a:t>
            </a:r>
            <a:r>
              <a:rPr lang="fr-FR" b="1" dirty="0">
                <a:solidFill>
                  <a:srgbClr val="1690BF"/>
                </a:solidFill>
                <a:effectLst/>
              </a:rPr>
              <a:t>:</a:t>
            </a:r>
          </a:p>
          <a:p>
            <a:pPr>
              <a:buFont typeface="Arial" panose="020B0604020202020204" pitchFamily="34" charset="0"/>
              <a:buChar char="•"/>
            </a:pPr>
            <a:r>
              <a:rPr lang="fr-FR" dirty="0"/>
              <a:t>La "vérification" est le processus qui consiste à déterminer si la relation revendiquée est réelle, à évaluer l'intérêt supérieur de l'enfant et à confirmer que l'enfant et le membre de sa famille sont prêts à être réunis.</a:t>
            </a:r>
          </a:p>
          <a:p>
            <a:pPr>
              <a:buFont typeface="Arial" panose="020B0604020202020204" pitchFamily="34" charset="0"/>
              <a:buChar char="•"/>
            </a:pPr>
            <a:r>
              <a:rPr lang="fr-FR" dirty="0"/>
              <a:t>La vérification évalue les conditions de réunification des enfants et garantit que les enfants ne sont pas remis aux mauvaises personnes. Des accords avec les registres d'état civil nationaux peuvent aider à la vérification de l'identité, le cas échéant, et à l'évaluation de </a:t>
            </a:r>
            <a:r>
              <a:rPr lang="en-US" dirty="0">
                <a:hlinkClick r:id="rId4"/>
              </a:rPr>
              <a:t>best interests of the child</a:t>
            </a:r>
            <a:r>
              <a:rPr lang="en-US" dirty="0"/>
              <a:t> (</a:t>
            </a:r>
            <a:r>
              <a:rPr lang="en-US" dirty="0" err="1"/>
              <a:t>l'intérêt</a:t>
            </a:r>
            <a:r>
              <a:rPr lang="en-US" dirty="0"/>
              <a:t> </a:t>
            </a:r>
            <a:r>
              <a:rPr lang="en-US" dirty="0" err="1"/>
              <a:t>supérieur</a:t>
            </a:r>
            <a:r>
              <a:rPr lang="en-US" dirty="0"/>
              <a:t> de </a:t>
            </a:r>
            <a:r>
              <a:rPr lang="en-US" dirty="0" err="1"/>
              <a:t>l'enfant</a:t>
            </a:r>
            <a:r>
              <a:rPr lang="en-US" dirty="0"/>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b="1" dirty="0">
              <a:solidFill>
                <a:srgbClr val="1690BF"/>
              </a:solidFill>
              <a:effectLst/>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Réunification </a:t>
            </a:r>
            <a:r>
              <a:rPr lang="fr-FR" b="0">
                <a:solidFill>
                  <a:srgbClr val="1690BF"/>
                </a:solidFill>
                <a:effectLst/>
              </a:rPr>
              <a:t>et réintégration </a:t>
            </a:r>
            <a:r>
              <a:rPr lang="fr-FR" b="0" dirty="0">
                <a:solidFill>
                  <a:srgbClr val="1690BF"/>
                </a:solidFill>
                <a:effectLst/>
              </a:rPr>
              <a:t>de la Famille:</a:t>
            </a:r>
          </a:p>
          <a:p>
            <a:pPr marL="400050" indent="-171450">
              <a:buFont typeface="Arial" panose="020B0604020202020204" pitchFamily="34" charset="0"/>
              <a:buChar char="•"/>
            </a:pPr>
            <a:r>
              <a:rPr lang="fr-FR" dirty="0"/>
              <a:t>La "réunification" est le processus qui consiste à réunir l'enfant et sa famille ou l'ancien responsable principal pour établir ou rétablir une prise en charge à long terme lorsque cela est possible, sûr et dans l'intérêt supérieur de l'enfant. </a:t>
            </a:r>
          </a:p>
          <a:p>
            <a:pPr marL="400050" indent="-171450">
              <a:buFont typeface="Arial" panose="020B0604020202020204" pitchFamily="34" charset="0"/>
              <a:buChar char="•"/>
            </a:pPr>
            <a:r>
              <a:rPr lang="fr-FR" dirty="0"/>
              <a:t>Une réintégration sûre et efficace est un processus adapté, et non un événement unique.</a:t>
            </a:r>
          </a:p>
          <a:p>
            <a:pPr marL="400050" indent="-171450">
              <a:buFont typeface="Arial" panose="020B0604020202020204" pitchFamily="34" charset="0"/>
              <a:buChar char="•"/>
            </a:pPr>
            <a:r>
              <a:rPr lang="fr-FR" dirty="0"/>
              <a:t>Le regroupement familial doit être bien coordonné et mené conformément aux directives internationales et aux cadres juridiques nationaux pertinents. L'enfant, la famille, la communauté et la personne en charge par intérim doivent être préparés à la réunification grâce à un soutien coordonné, multisectoriel, familial et communautaire. Les approches qui s'attaquent aux causes profondes de la séparation sont précieuses pour préparer les familles à la réintégration. </a:t>
            </a:r>
          </a:p>
          <a:p>
            <a:pPr marL="400050" indent="-171450">
              <a:buFont typeface="Arial" panose="020B0604020202020204" pitchFamily="34" charset="0"/>
              <a:buChar char="•"/>
            </a:pPr>
            <a:r>
              <a:rPr lang="fr-FR" dirty="0"/>
              <a:t>Pour les enfants réfugiés, il est essentiel que les procédures de rapatriement volontaire soient suivies, en plus de la Procédure de l’Intérêt Supérieur.</a:t>
            </a:r>
          </a:p>
          <a:p>
            <a:pPr marL="400050" indent="-171450">
              <a:buFont typeface="Arial" panose="020B0604020202020204" pitchFamily="34" charset="0"/>
              <a:buChar char="•"/>
            </a:pPr>
            <a:endParaRPr lang="en-US" dirty="0"/>
          </a:p>
          <a:p>
            <a:pPr marL="400050" indent="-171450">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0" dirty="0">
                <a:solidFill>
                  <a:srgbClr val="1690BF"/>
                </a:solidFill>
                <a:effectLst/>
              </a:rPr>
              <a:t>Suivie:</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t>Différentes formes de soutien et de suivi adaptés doivent être envisagées en réponse (a) aux évaluations continues de la situation de l'enfant et de sa famille et (b) </a:t>
            </a:r>
            <a:r>
              <a:rPr lang="en-US" dirty="0">
                <a:hlinkClick r:id="rId5"/>
              </a:rPr>
              <a:t>child’s safe and meaningful participation</a:t>
            </a:r>
            <a:r>
              <a:rPr lang="en-US" dirty="0"/>
              <a:t>. (</a:t>
            </a:r>
            <a:r>
              <a:rPr lang="fr-FR" dirty="0"/>
              <a:t>à la participation et au retour d'information sûrs et significatifs de l'enfant). La surveillance communautaire peut soutenir le processus de suivi.</a:t>
            </a:r>
          </a:p>
          <a:p>
            <a:pPr marL="400050" indent="-171450">
              <a:buFont typeface="Arial" panose="020B0604020202020204" pitchFamily="34" charset="0"/>
              <a:buChar char="•"/>
            </a:pPr>
            <a:r>
              <a:rPr lang="fr-FR" dirty="0"/>
              <a:t>Un accès égal et sûr à l'assistance, à la protection et aux services, y compris à l'éducation pour les UASC (y compris les réfugiés).</a:t>
            </a:r>
          </a:p>
          <a:p>
            <a:pPr marL="400050" indent="-171450">
              <a:buFont typeface="Arial" panose="020B0604020202020204" pitchFamily="34" charset="0"/>
              <a:buChar char="•"/>
            </a:pP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287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7" r:id="rId2"/>
    <p:sldLayoutId id="2147483689" r:id="rId3"/>
    <p:sldLayoutId id="2147483690"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Générale au Standard 13</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buClr>
                <a:schemeClr val="accent3"/>
              </a:buClr>
              <a:buSzPct val="100000"/>
            </a:pPr>
            <a:r>
              <a:rPr lang="fr-FR" dirty="0">
                <a:solidFill>
                  <a:schemeClr val="bg2"/>
                </a:solidFill>
                <a:latin typeface="Helvetica Neue" panose="020B0604020202020204" charset="0"/>
              </a:rPr>
              <a:t>Partie du 2ème pilier, liée aux risques de protection de l'enfance </a:t>
            </a:r>
          </a:p>
          <a:p>
            <a:pPr marL="342900" indent="-342900">
              <a:buClr>
                <a:schemeClr val="accent3"/>
              </a:buClr>
              <a:buSzPct val="100000"/>
            </a:pPr>
            <a:endParaRPr lang="fr-FR" dirty="0">
              <a:solidFill>
                <a:schemeClr val="bg2"/>
              </a:solidFill>
              <a:latin typeface="Helvetica Neue" panose="020B0604020202020204" charset="0"/>
            </a:endParaRPr>
          </a:p>
          <a:p>
            <a:pPr marL="342900" indent="-342900">
              <a:buClr>
                <a:schemeClr val="accent3"/>
              </a:buClr>
              <a:buSzPct val="100000"/>
            </a:pPr>
            <a:r>
              <a:rPr lang="fr-FR" dirty="0">
                <a:solidFill>
                  <a:schemeClr val="bg2"/>
                </a:solidFill>
                <a:latin typeface="Helvetica Neue" panose="020B0604020202020204" charset="0"/>
              </a:rPr>
              <a:t>RISQUE = Nature et étendue du danger + Vulnérabilité - Résilience</a:t>
            </a:r>
          </a:p>
          <a:p>
            <a:pPr marL="342900" indent="-342900">
              <a:buClr>
                <a:schemeClr val="accent3"/>
              </a:buClr>
              <a:buSzPct val="100000"/>
            </a:pPr>
            <a:endParaRPr lang="fr-FR" dirty="0">
              <a:solidFill>
                <a:schemeClr val="bg2"/>
              </a:solidFill>
              <a:latin typeface="Helvetica Neue" panose="020B0604020202020204" charset="0"/>
            </a:endParaRPr>
          </a:p>
          <a:p>
            <a:pPr marL="342900" indent="-342900">
              <a:buClr>
                <a:schemeClr val="accent3"/>
              </a:buClr>
              <a:buSzPct val="100000"/>
            </a:pPr>
            <a:r>
              <a:rPr lang="fr-FR" dirty="0">
                <a:solidFill>
                  <a:schemeClr val="bg2"/>
                </a:solidFill>
                <a:latin typeface="Helvetica Neue" panose="020B0604020202020204" charset="0"/>
              </a:rPr>
              <a:t>Droits, BIC et centralité des enfants</a:t>
            </a:r>
          </a:p>
          <a:p>
            <a:pPr marL="342900" indent="-342900">
              <a:buClr>
                <a:schemeClr val="accent3"/>
              </a:buClr>
              <a:buSzPct val="100000"/>
            </a:pPr>
            <a:r>
              <a:rPr lang="fr-FR" dirty="0">
                <a:solidFill>
                  <a:schemeClr val="bg2"/>
                </a:solidFill>
                <a:latin typeface="Helvetica Neue" panose="020B0604020202020204" charset="0"/>
              </a:rPr>
              <a:t>L'unité familiale est une priorité </a:t>
            </a:r>
          </a:p>
          <a:p>
            <a:pPr marL="342900" indent="-342900">
              <a:buClr>
                <a:schemeClr val="accent3"/>
              </a:buClr>
              <a:buSzPct val="100000"/>
            </a:pPr>
            <a:r>
              <a:rPr lang="fr-FR" dirty="0">
                <a:solidFill>
                  <a:schemeClr val="bg2"/>
                </a:solidFill>
                <a:latin typeface="Helvetica Neue" panose="020B0604020202020204" charset="0"/>
              </a:rPr>
              <a:t>Gestion de cas et FTR immédiat </a:t>
            </a:r>
          </a:p>
          <a:p>
            <a:pPr marL="342900" indent="-342900">
              <a:buClr>
                <a:schemeClr val="accent3"/>
              </a:buClr>
              <a:buSzPct val="100000"/>
            </a:pPr>
            <a:endParaRPr lang="en-US"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3">
            <a:alphaModFix/>
          </a:blip>
          <a:srcRect/>
          <a:stretch/>
        </p:blipFill>
        <p:spPr>
          <a:xfrm>
            <a:off x="9495429" y="1284972"/>
            <a:ext cx="826940" cy="811431"/>
          </a:xfrm>
          <a:prstGeom prst="rect">
            <a:avLst/>
          </a:prstGeom>
          <a:noFill/>
          <a:ln>
            <a:noFill/>
          </a:ln>
        </p:spPr>
      </p:pic>
      <p:pic>
        <p:nvPicPr>
          <p:cNvPr id="15" name="Image 14">
            <a:extLst>
              <a:ext uri="{FF2B5EF4-FFF2-40B4-BE49-F238E27FC236}">
                <a16:creationId xmlns:a16="http://schemas.microsoft.com/office/drawing/2014/main" id="{E5AAA16D-83BF-4B65-A3AE-FFFF6019E4AD}"/>
              </a:ext>
            </a:extLst>
          </p:cNvPr>
          <p:cNvPicPr>
            <a:picLocks noChangeAspect="1"/>
          </p:cNvPicPr>
          <p:nvPr/>
        </p:nvPicPr>
        <p:blipFill>
          <a:blip r:embed="rId4"/>
          <a:stretch>
            <a:fillRect/>
          </a:stretch>
        </p:blipFill>
        <p:spPr>
          <a:xfrm>
            <a:off x="6958962" y="5299457"/>
            <a:ext cx="971494" cy="82862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3"/>
            <a:ext cx="6076521" cy="2439246"/>
          </a:xfrm>
        </p:spPr>
        <p:txBody>
          <a:bodyPr>
            <a:normAutofit/>
          </a:bodyPr>
          <a:lstStyle/>
          <a:p>
            <a:pPr marL="50800" indent="0" algn="ctr">
              <a:buNone/>
            </a:pPr>
            <a:r>
              <a:rPr lang="fr-FR" sz="2400" dirty="0"/>
              <a:t>"La séparation familiale est prévenue, et les enfants non accompagnés et séparés bénéficient d'une prise en charge et d'une protection en temps utile, de manière sûre, appropriée et accessible, conformément à leurs droits et à leur intérêt supérieur."</a:t>
            </a:r>
            <a:endParaRPr lang="fr-FR" sz="2400" dirty="0">
              <a:solidFill>
                <a:schemeClr val="bg2"/>
              </a:solidFill>
            </a:endParaRPr>
          </a:p>
        </p:txBody>
      </p:sp>
      <p:pic>
        <p:nvPicPr>
          <p:cNvPr id="3" name="Image 2">
            <a:extLst>
              <a:ext uri="{FF2B5EF4-FFF2-40B4-BE49-F238E27FC236}">
                <a16:creationId xmlns:a16="http://schemas.microsoft.com/office/drawing/2014/main" id="{A6B2BE92-1632-4891-8989-1E37467259F5}"/>
              </a:ext>
            </a:extLst>
          </p:cNvPr>
          <p:cNvPicPr>
            <a:picLocks noChangeAspect="1"/>
          </p:cNvPicPr>
          <p:nvPr/>
        </p:nvPicPr>
        <p:blipFill>
          <a:blip r:embed="rId3"/>
          <a:stretch>
            <a:fillRect/>
          </a:stretch>
        </p:blipFill>
        <p:spPr>
          <a:xfrm>
            <a:off x="2019080" y="386590"/>
            <a:ext cx="2468071" cy="649899"/>
          </a:xfrm>
          <a:prstGeom prst="rect">
            <a:avLst/>
          </a:prstGeom>
        </p:spPr>
      </p:pic>
      <p:pic>
        <p:nvPicPr>
          <p:cNvPr id="7" name="Image 6">
            <a:extLst>
              <a:ext uri="{FF2B5EF4-FFF2-40B4-BE49-F238E27FC236}">
                <a16:creationId xmlns:a16="http://schemas.microsoft.com/office/drawing/2014/main" id="{A9DA9ED8-4AEF-4E87-94AC-A48AADD71529}"/>
              </a:ext>
            </a:extLst>
          </p:cNvPr>
          <p:cNvPicPr>
            <a:picLocks noChangeAspect="1"/>
          </p:cNvPicPr>
          <p:nvPr/>
        </p:nvPicPr>
        <p:blipFill>
          <a:blip r:embed="rId4"/>
          <a:stretch>
            <a:fillRect/>
          </a:stretch>
        </p:blipFill>
        <p:spPr>
          <a:xfrm>
            <a:off x="3906982" y="3685123"/>
            <a:ext cx="8032596" cy="2858854"/>
          </a:xfrm>
          <a:prstGeom prst="rect">
            <a:avLst/>
          </a:prstGeom>
        </p:spPr>
      </p:pic>
      <p:sp>
        <p:nvSpPr>
          <p:cNvPr id="15" name="ZoneTexte 14">
            <a:extLst>
              <a:ext uri="{FF2B5EF4-FFF2-40B4-BE49-F238E27FC236}">
                <a16:creationId xmlns:a16="http://schemas.microsoft.com/office/drawing/2014/main" id="{61C58B18-FF9B-4A0B-B6DA-68B677C0C157}"/>
              </a:ext>
            </a:extLst>
          </p:cNvPr>
          <p:cNvSpPr txBox="1"/>
          <p:nvPr/>
        </p:nvSpPr>
        <p:spPr>
          <a:xfrm>
            <a:off x="6641464" y="2436765"/>
            <a:ext cx="4322432" cy="1384995"/>
          </a:xfrm>
          <a:prstGeom prst="rect">
            <a:avLst/>
          </a:prstGeom>
          <a:noFill/>
        </p:spPr>
        <p:txBody>
          <a:bodyPr wrap="square">
            <a:spAutoFit/>
          </a:bodyPr>
          <a:lstStyle/>
          <a:p>
            <a:pPr algn="r"/>
            <a:r>
              <a:rPr lang="fr-FR" sz="2800" dirty="0">
                <a:latin typeface="Ink Free" panose="03080402000500000000" pitchFamily="66" charset="0"/>
              </a:rPr>
              <a:t>Qui est impliqué dans le soutien aux UASC dans chaque contexte spécifique</a:t>
            </a:r>
            <a:r>
              <a:rPr lang="en-US" sz="2800" dirty="0">
                <a:latin typeface="Ink Free" panose="03080402000500000000" pitchFamily="66" charset="0"/>
              </a:rPr>
              <a:t>? </a:t>
            </a:r>
          </a:p>
        </p:txBody>
      </p:sp>
      <p:grpSp>
        <p:nvGrpSpPr>
          <p:cNvPr id="16" name="Groupe 15">
            <a:extLst>
              <a:ext uri="{FF2B5EF4-FFF2-40B4-BE49-F238E27FC236}">
                <a16:creationId xmlns:a16="http://schemas.microsoft.com/office/drawing/2014/main" id="{52846973-A145-4B44-A007-C5E4A274A545}"/>
              </a:ext>
            </a:extLst>
          </p:cNvPr>
          <p:cNvGrpSpPr/>
          <p:nvPr/>
        </p:nvGrpSpPr>
        <p:grpSpPr>
          <a:xfrm rot="1415781">
            <a:off x="11045341" y="2410445"/>
            <a:ext cx="979340" cy="1040548"/>
            <a:chOff x="10883591" y="5571442"/>
            <a:chExt cx="979340" cy="1040548"/>
          </a:xfrm>
        </p:grpSpPr>
        <p:pic>
          <p:nvPicPr>
            <p:cNvPr id="17" name="Image 16">
              <a:extLst>
                <a:ext uri="{FF2B5EF4-FFF2-40B4-BE49-F238E27FC236}">
                  <a16:creationId xmlns:a16="http://schemas.microsoft.com/office/drawing/2014/main" id="{AF6FA539-4A69-41DA-9000-E6292C4EABC7}"/>
                </a:ext>
              </a:extLst>
            </p:cNvPr>
            <p:cNvPicPr>
              <a:picLocks noChangeAspect="1"/>
            </p:cNvPicPr>
            <p:nvPr/>
          </p:nvPicPr>
          <p:blipFill>
            <a:blip r:embed="rId5"/>
            <a:stretch>
              <a:fillRect/>
            </a:stretch>
          </p:blipFill>
          <p:spPr>
            <a:xfrm>
              <a:off x="10883591" y="5571442"/>
              <a:ext cx="979340" cy="1040548"/>
            </a:xfrm>
            <a:prstGeom prst="rect">
              <a:avLst/>
            </a:prstGeom>
          </p:spPr>
        </p:pic>
        <p:pic>
          <p:nvPicPr>
            <p:cNvPr id="18" name="Graphique 17" descr="Point d’interrogation">
              <a:extLst>
                <a:ext uri="{FF2B5EF4-FFF2-40B4-BE49-F238E27FC236}">
                  <a16:creationId xmlns:a16="http://schemas.microsoft.com/office/drawing/2014/main" id="{8C0B55E0-C562-46ED-AD3F-6BDD550348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05748" y="5727562"/>
              <a:ext cx="735026" cy="735026"/>
            </a:xfrm>
            <a:prstGeom prst="rect">
              <a:avLst/>
            </a:prstGeom>
          </p:spPr>
        </p:pic>
      </p:grpSp>
      <p:pic>
        <p:nvPicPr>
          <p:cNvPr id="19" name="Image 18">
            <a:extLst>
              <a:ext uri="{FF2B5EF4-FFF2-40B4-BE49-F238E27FC236}">
                <a16:creationId xmlns:a16="http://schemas.microsoft.com/office/drawing/2014/main" id="{4A84775C-C139-4FCE-829F-46DFC2A1B1BA}"/>
              </a:ext>
            </a:extLst>
          </p:cNvPr>
          <p:cNvPicPr>
            <a:picLocks noChangeAspect="1"/>
          </p:cNvPicPr>
          <p:nvPr/>
        </p:nvPicPr>
        <p:blipFill rotWithShape="1">
          <a:blip r:embed="rId8"/>
          <a:srcRect l="-353" t="10332"/>
          <a:stretch/>
        </p:blipFill>
        <p:spPr>
          <a:xfrm>
            <a:off x="8802680" y="1572979"/>
            <a:ext cx="990978" cy="782166"/>
          </a:xfrm>
          <a:prstGeom prst="rect">
            <a:avLst/>
          </a:prstGeom>
        </p:spPr>
      </p:pic>
      <p:pic>
        <p:nvPicPr>
          <p:cNvPr id="2" name="Image 6">
            <a:extLst>
              <a:ext uri="{FF2B5EF4-FFF2-40B4-BE49-F238E27FC236}">
                <a16:creationId xmlns:a16="http://schemas.microsoft.com/office/drawing/2014/main" id="{82226CA4-1AB5-7DE9-9699-F4C2538219E0}"/>
              </a:ext>
            </a:extLst>
          </p:cNvPr>
          <p:cNvPicPr>
            <a:picLocks noChangeAspect="1"/>
          </p:cNvPicPr>
          <p:nvPr/>
        </p:nvPicPr>
        <p:blipFill>
          <a:blip r:embed="rId9"/>
          <a:stretch>
            <a:fillRect/>
          </a:stretch>
        </p:blipFill>
        <p:spPr>
          <a:xfrm>
            <a:off x="1137653" y="3792839"/>
            <a:ext cx="1884099" cy="2619357"/>
          </a:xfrm>
          <a:prstGeom prst="rect">
            <a:avLst/>
          </a:prstGeom>
        </p:spPr>
      </p:pic>
    </p:spTree>
    <p:extLst>
      <p:ext uri="{BB962C8B-B14F-4D97-AF65-F5344CB8AC3E}">
        <p14:creationId xmlns:p14="http://schemas.microsoft.com/office/powerpoint/2010/main" val="15922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C1146A7-948F-49ED-ABAB-4F69FD3E3A54}"/>
              </a:ext>
            </a:extLst>
          </p:cNvPr>
          <p:cNvSpPr>
            <a:spLocks noGrp="1"/>
          </p:cNvSpPr>
          <p:nvPr>
            <p:ph sz="half" idx="2"/>
          </p:nvPr>
        </p:nvSpPr>
        <p:spPr>
          <a:xfrm>
            <a:off x="6195459" y="1061126"/>
            <a:ext cx="5181600" cy="4351338"/>
          </a:xfrm>
        </p:spPr>
        <p:txBody>
          <a:bodyPr>
            <a:normAutofit/>
          </a:bodyPr>
          <a:lstStyle/>
          <a:p>
            <a:r>
              <a:rPr lang="fr-FR" dirty="0"/>
              <a:t>Identification</a:t>
            </a:r>
          </a:p>
          <a:p>
            <a:r>
              <a:rPr lang="fr-FR" dirty="0"/>
              <a:t>Enregistrement, évaluation et documentation</a:t>
            </a:r>
          </a:p>
          <a:p>
            <a:r>
              <a:rPr lang="fr-FR" dirty="0"/>
              <a:t>Traçage</a:t>
            </a:r>
          </a:p>
          <a:p>
            <a:r>
              <a:rPr lang="fr-FR" dirty="0"/>
              <a:t>Vérification</a:t>
            </a:r>
          </a:p>
          <a:p>
            <a:r>
              <a:rPr lang="fr-FR" dirty="0"/>
              <a:t>Réunification et réintégration des familles</a:t>
            </a:r>
          </a:p>
          <a:p>
            <a:r>
              <a:rPr lang="fr-FR" dirty="0"/>
              <a:t>Suivi</a:t>
            </a:r>
          </a:p>
          <a:p>
            <a:endParaRPr lang="fr-FR" b="0" dirty="0">
              <a:solidFill>
                <a:srgbClr val="1690BF"/>
              </a:solidFill>
              <a:effectLst/>
            </a:endParaRPr>
          </a:p>
          <a:p>
            <a:endParaRPr lang="fr-FR" b="1" dirty="0">
              <a:solidFill>
                <a:srgbClr val="1690BF"/>
              </a:solidFill>
              <a:effectLst/>
            </a:endParaRPr>
          </a:p>
          <a:p>
            <a:endParaRPr lang="fr-FR" dirty="0"/>
          </a:p>
        </p:txBody>
      </p:sp>
      <p:sp>
        <p:nvSpPr>
          <p:cNvPr id="5" name="Espace réservé du contenu 3">
            <a:extLst>
              <a:ext uri="{FF2B5EF4-FFF2-40B4-BE49-F238E27FC236}">
                <a16:creationId xmlns:a16="http://schemas.microsoft.com/office/drawing/2014/main" id="{1D33C44A-C760-4156-806E-A3305916D347}"/>
              </a:ext>
            </a:extLst>
          </p:cNvPr>
          <p:cNvSpPr txBox="1">
            <a:spLocks/>
          </p:cNvSpPr>
          <p:nvPr/>
        </p:nvSpPr>
        <p:spPr>
          <a:xfrm>
            <a:off x="92286" y="4978348"/>
            <a:ext cx="6295677" cy="15145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Font typeface="Arial"/>
              <a:buNone/>
            </a:pPr>
            <a:r>
              <a:rPr lang="fr-FR" sz="2400" i="1" dirty="0"/>
              <a:t>...Prévenir la séparation, réunir les familles et lancer la recherche des familles</a:t>
            </a:r>
            <a:endParaRPr lang="en-US" sz="2400" i="1" dirty="0"/>
          </a:p>
          <a:p>
            <a:r>
              <a:rPr lang="fr-FR" sz="2400" dirty="0"/>
              <a:t>Dans les premières 24-48 heures</a:t>
            </a:r>
          </a:p>
          <a:p>
            <a:pPr marL="50800" indent="0">
              <a:buFont typeface="Arial"/>
              <a:buNone/>
            </a:pPr>
            <a:endParaRPr lang="fr-FR" sz="2400" dirty="0"/>
          </a:p>
        </p:txBody>
      </p:sp>
      <p:pic>
        <p:nvPicPr>
          <p:cNvPr id="6" name="Image 5">
            <a:extLst>
              <a:ext uri="{FF2B5EF4-FFF2-40B4-BE49-F238E27FC236}">
                <a16:creationId xmlns:a16="http://schemas.microsoft.com/office/drawing/2014/main" id="{15CF654A-C475-460E-9242-D07F99974633}"/>
              </a:ext>
            </a:extLst>
          </p:cNvPr>
          <p:cNvPicPr>
            <a:picLocks noChangeAspect="1"/>
          </p:cNvPicPr>
          <p:nvPr/>
        </p:nvPicPr>
        <p:blipFill>
          <a:blip r:embed="rId3"/>
          <a:stretch>
            <a:fillRect/>
          </a:stretch>
        </p:blipFill>
        <p:spPr>
          <a:xfrm>
            <a:off x="356936" y="1061126"/>
            <a:ext cx="5549763" cy="3120489"/>
          </a:xfrm>
          <a:prstGeom prst="rect">
            <a:avLst/>
          </a:prstGeom>
        </p:spPr>
      </p:pic>
      <p:sp>
        <p:nvSpPr>
          <p:cNvPr id="7" name="Titre 1">
            <a:extLst>
              <a:ext uri="{FF2B5EF4-FFF2-40B4-BE49-F238E27FC236}">
                <a16:creationId xmlns:a16="http://schemas.microsoft.com/office/drawing/2014/main" id="{60559110-8996-43CD-9D0E-0F94A507CFA3}"/>
              </a:ext>
            </a:extLst>
          </p:cNvPr>
          <p:cNvSpPr>
            <a:spLocks noGrp="1"/>
          </p:cNvSpPr>
          <p:nvPr>
            <p:ph type="title"/>
          </p:nvPr>
        </p:nvSpPr>
        <p:spPr>
          <a:xfrm>
            <a:off x="725098" y="60324"/>
            <a:ext cx="3974432" cy="1325563"/>
          </a:xfrm>
        </p:spPr>
        <p:txBody>
          <a:bodyPr/>
          <a:lstStyle/>
          <a:p>
            <a:r>
              <a:rPr lang="fr-FR" dirty="0"/>
              <a:t>Etapes clés…</a:t>
            </a:r>
          </a:p>
        </p:txBody>
      </p:sp>
      <p:sp>
        <p:nvSpPr>
          <p:cNvPr id="10" name="Titre 1">
            <a:extLst>
              <a:ext uri="{FF2B5EF4-FFF2-40B4-BE49-F238E27FC236}">
                <a16:creationId xmlns:a16="http://schemas.microsoft.com/office/drawing/2014/main" id="{8CEBBC67-BE50-4B7D-BF2B-262CA8A62426}"/>
              </a:ext>
            </a:extLst>
          </p:cNvPr>
          <p:cNvSpPr txBox="1">
            <a:spLocks/>
          </p:cNvSpPr>
          <p:nvPr/>
        </p:nvSpPr>
        <p:spPr>
          <a:xfrm>
            <a:off x="6387963" y="0"/>
            <a:ext cx="3974432" cy="102076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t>Processus…</a:t>
            </a:r>
          </a:p>
        </p:txBody>
      </p:sp>
    </p:spTree>
    <p:extLst>
      <p:ext uri="{BB962C8B-B14F-4D97-AF65-F5344CB8AC3E}">
        <p14:creationId xmlns:p14="http://schemas.microsoft.com/office/powerpoint/2010/main" val="2223556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82D02E59-E657-7F31-AA4A-BADC629569CC}"/>
              </a:ext>
            </a:extLst>
          </p:cNvPr>
          <p:cNvPicPr preferRelativeResize="0"/>
          <p:nvPr/>
        </p:nvPicPr>
        <p:blipFill>
          <a:blip r:embed="rId6">
            <a:alphaModFix/>
          </a:blip>
          <a:stretch>
            <a:fillRect/>
          </a:stretch>
        </p:blipFill>
        <p:spPr>
          <a:xfrm>
            <a:off x="9296325" y="2888061"/>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3086</Words>
  <Application>Microsoft Office PowerPoint</Application>
  <PresentationFormat>Widescreen</PresentationFormat>
  <Paragraphs>186</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Helvetica Neue</vt:lpstr>
      <vt:lpstr>Ink Free</vt:lpstr>
      <vt:lpstr>Symbol</vt:lpstr>
      <vt:lpstr>Times New Roman</vt:lpstr>
      <vt:lpstr>Wingdings</vt:lpstr>
      <vt:lpstr>Office Theme</vt:lpstr>
      <vt:lpstr>Standards Minimums pour la Protection de l’Enfance dans l’Action Humanitaire. - SMPE -</vt:lpstr>
      <vt:lpstr>But des Standards </vt:lpstr>
      <vt:lpstr>PowerPoint Presentation</vt:lpstr>
      <vt:lpstr>Intro Générale au Standard 13</vt:lpstr>
      <vt:lpstr>PowerPoint Presentation</vt:lpstr>
      <vt:lpstr>Etapes clés…</vt:lpstr>
      <vt:lpstr>Exemples de la Région</vt:lpstr>
      <vt:lpstr>Vous avez besoin de plus que  la version papier?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Minimums pour la Protection de l’Enfance dans l’Action Humanitaire. - SMPE -</dc:title>
  <dc:creator>BA, Binta</dc:creator>
  <cp:lastModifiedBy>Joanna Wedge</cp:lastModifiedBy>
  <cp:revision>3</cp:revision>
  <dcterms:created xsi:type="dcterms:W3CDTF">2022-08-15T02:03:56Z</dcterms:created>
  <dcterms:modified xsi:type="dcterms:W3CDTF">2022-12-06T06:00:56Z</dcterms:modified>
</cp:coreProperties>
</file>