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1"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0"/>
    <p:restoredTop sz="38956" autoAdjust="0"/>
  </p:normalViewPr>
  <p:slideViewPr>
    <p:cSldViewPr snapToGrid="0">
      <p:cViewPr varScale="1">
        <p:scale>
          <a:sx n="28" d="100"/>
          <a:sy n="28" d="100"/>
        </p:scale>
        <p:origin x="540" y="2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ndbook.spherestandards.org/en/cpms/#tab001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pms_en_v1-g0016"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handbook.spherestandards.org/en/cpms/#ch047" TargetMode="External"/><Relationship Id="rId4" Type="http://schemas.openxmlformats.org/officeDocument/2006/relationships/hyperlink" Target="https://handbook.spherestandards.org/en/cpms/#ch04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13</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a:t> point. </a:t>
            </a:r>
          </a:p>
          <a:p>
            <a:pPr marL="0" lvl="0" indent="0" algn="l" rtl="0">
              <a:spcBef>
                <a:spcPts val="0"/>
              </a:spcBef>
              <a:spcAft>
                <a:spcPts val="0"/>
              </a:spcAft>
              <a:buNone/>
            </a:pPr>
            <a:endParaRPr lang="en-US" b="1"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CPMS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err="1"/>
              <a:t>Contextualisation</a:t>
            </a:r>
            <a:r>
              <a:rPr lang="en-US" dirty="0"/>
              <a:t> is encouraged and can create ownership of the standards at every level. It builds a deeper understanding of child protection in the specific context for a wide range of actors. For more information, watch the short contextualization video on the Alliance’s </a:t>
            </a:r>
            <a:r>
              <a:rPr lang="en-US" dirty="0" err="1"/>
              <a:t>youtube</a:t>
            </a:r>
            <a:r>
              <a:rPr lang="en-US" dirty="0"/>
              <a:t> channel. National coordination groups </a:t>
            </a:r>
            <a:r>
              <a:rPr lang="en-US" dirty="0" err="1"/>
              <a:t>areencouraged</a:t>
            </a:r>
            <a:r>
              <a:rPr lang="en-US" dirty="0"/>
              <a:t> to adapt the CPMS. Please raise it with colleagues locally and then seek the guidance of the global CPMS team.</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internal displacement and refugee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13: Unaccompanied &amp; Separated children</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second Pillar related to child protection risks that children may face in humanitarian settings. All the seven different risk standards are linked, as they address overlapping vulnerabilities and risks. The risks cannot be addressed in isolation.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 protection risks are potential violations and threats to children's rights that will cause harm to children. To understand a child's risk, we need to understand the nature (type of hazard, situation, threat…) &amp; extent of the risk and the individual child’s vulnerability to that risk, but also the family/</a:t>
            </a:r>
            <a:r>
              <a:rPr lang="en-US" i="0" dirty="0"/>
              <a:t>child </a:t>
            </a:r>
            <a:r>
              <a:rPr lang="fr-FR" i="0" dirty="0"/>
              <a:t>coping or </a:t>
            </a:r>
            <a:r>
              <a:rPr lang="fr-FR" i="0" dirty="0" err="1"/>
              <a:t>survival</a:t>
            </a:r>
            <a:r>
              <a:rPr lang="fr-FR" i="0" dirty="0"/>
              <a:t> </a:t>
            </a:r>
            <a:r>
              <a:rPr lang="fr-FR" i="0" dirty="0" err="1"/>
              <a:t>strategies</a:t>
            </a:r>
            <a:r>
              <a:rPr lang="fr-FR" i="0" dirty="0"/>
              <a:t> (</a:t>
            </a:r>
            <a:r>
              <a:rPr lang="fr-FR" i="0" dirty="0" err="1"/>
              <a:t>meaning</a:t>
            </a:r>
            <a:r>
              <a:rPr lang="fr-FR" i="0" dirty="0"/>
              <a:t> </a:t>
            </a:r>
            <a:r>
              <a:rPr lang="fr-FR" i="0" dirty="0" err="1"/>
              <a:t>their</a:t>
            </a:r>
            <a:r>
              <a:rPr lang="fr-FR" i="0" dirty="0"/>
              <a:t> </a:t>
            </a:r>
            <a:r>
              <a:rPr lang="en-US" i="0" dirty="0"/>
              <a:t>resilience and ability to withstand the risk). Vulnerability is understood as the </a:t>
            </a:r>
            <a:r>
              <a:rPr lang="en-US" dirty="0"/>
              <a:t>extent to which a child has characteristics that reduce his ability to withstand adverse impact. We have to record that vulnerability is specific to each person and each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DEF: </a:t>
            </a:r>
            <a:r>
              <a:rPr lang="en-US" dirty="0">
                <a:effectLst/>
                <a:latin typeface="Arial" panose="020B0604020202020204" pitchFamily="34" charset="0"/>
              </a:rPr>
              <a:t>When an armed conflict or other disaster occurs, many children become separated from their parents or other care-givers. They are referred to as ‘separated’ or ‘unaccompanied children’ rather than orphans. </a:t>
            </a:r>
            <a:r>
              <a:rPr lang="en-US" dirty="0"/>
              <a:t>Family separation can result from a variety of causes, both accidental and deliberate. In addition to causing emotional distress, separation may create significant barriers to accessing humanitarian assistance.</a:t>
            </a:r>
            <a:endParaRPr lang="en-US"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Care and protection has to be provided in timely, safe, appropriate and accessible ways, in accordance with children’s rights and best interests.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highlights the commitment to keeping the child at the </a:t>
            </a:r>
            <a:r>
              <a:rPr lang="en-US" dirty="0" err="1"/>
              <a:t>centre</a:t>
            </a:r>
            <a:r>
              <a:rPr lang="en-US" dirty="0"/>
              <a:t> of humanitarian efforts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The humanitarian response should work to reduce separation, to reunite children with family members and to provide quality, family-based interim care where necessary. </a:t>
            </a:r>
            <a:r>
              <a:rPr lang="fr-FR" b="0" dirty="0" err="1">
                <a:solidFill>
                  <a:srgbClr val="1690BF"/>
                </a:solidFill>
                <a:effectLst/>
              </a:rPr>
              <a:t>Preserving</a:t>
            </a:r>
            <a:r>
              <a:rPr lang="fr-FR" b="0" dirty="0">
                <a:solidFill>
                  <a:srgbClr val="1690BF"/>
                </a:solidFill>
                <a:effectLst/>
              </a:rPr>
              <a:t> </a:t>
            </a:r>
            <a:r>
              <a:rPr lang="fr-FR" b="0" dirty="0" err="1">
                <a:solidFill>
                  <a:srgbClr val="1690BF"/>
                </a:solidFill>
                <a:effectLst/>
              </a:rPr>
              <a:t>family</a:t>
            </a:r>
            <a:r>
              <a:rPr lang="fr-FR" b="0" dirty="0">
                <a:solidFill>
                  <a:srgbClr val="1690BF"/>
                </a:solidFill>
                <a:effectLst/>
              </a:rPr>
              <a:t> </a:t>
            </a:r>
            <a:r>
              <a:rPr lang="fr-FR" b="0" dirty="0" err="1">
                <a:solidFill>
                  <a:srgbClr val="1690BF"/>
                </a:solidFill>
                <a:effectLst/>
              </a:rPr>
              <a:t>unity</a:t>
            </a:r>
            <a:r>
              <a:rPr lang="fr-FR" b="0" dirty="0">
                <a:solidFill>
                  <a:srgbClr val="1690BF"/>
                </a:solidFill>
                <a:effectLst/>
                <a:latin typeface="Calibri"/>
                <a:cs typeface="Calibri"/>
                <a:sym typeface="Calibri"/>
              </a:rPr>
              <a:t> </a:t>
            </a:r>
            <a:r>
              <a:rPr lang="fr-FR" b="0" dirty="0" err="1">
                <a:solidFill>
                  <a:srgbClr val="1690BF"/>
                </a:solidFill>
                <a:effectLst/>
                <a:latin typeface="Calibri"/>
                <a:cs typeface="Calibri"/>
                <a:sym typeface="Calibri"/>
              </a:rPr>
              <a:t>is</a:t>
            </a:r>
            <a:r>
              <a:rPr lang="fr-FR" b="0" dirty="0">
                <a:solidFill>
                  <a:srgbClr val="1690BF"/>
                </a:solidFill>
                <a:effectLst/>
                <a:latin typeface="Calibri"/>
                <a:cs typeface="Calibri"/>
                <a:sym typeface="Calibri"/>
              </a:rPr>
              <a:t> key. </a:t>
            </a:r>
            <a:r>
              <a:rPr lang="fr-FR" b="0" dirty="0" err="1">
                <a:solidFill>
                  <a:srgbClr val="1690BF"/>
                </a:solidFill>
                <a:effectLst/>
                <a:latin typeface="Calibri"/>
                <a:cs typeface="Calibri"/>
                <a:sym typeface="Calibri"/>
              </a:rPr>
              <a:t>We</a:t>
            </a:r>
            <a:r>
              <a:rPr lang="fr-FR" b="0" dirty="0">
                <a:solidFill>
                  <a:srgbClr val="1690BF"/>
                </a:solidFill>
                <a:effectLst/>
                <a:latin typeface="Calibri"/>
                <a:cs typeface="Calibri"/>
                <a:sym typeface="Calibri"/>
              </a:rPr>
              <a:t> have to </a:t>
            </a:r>
            <a:r>
              <a:rPr lang="en-US" b="0" dirty="0">
                <a:solidFill>
                  <a:srgbClr val="1690BF"/>
                </a:solidFill>
                <a:effectLst/>
                <a:latin typeface="Calibri"/>
                <a:cs typeface="Calibri"/>
                <a:sym typeface="Calibri"/>
              </a:rPr>
              <a:t>a</a:t>
            </a:r>
            <a:r>
              <a:rPr lang="en-US" dirty="0"/>
              <a:t>lways assume that children have family with whom they can be reunited.</a:t>
            </a:r>
            <a:endParaRPr lang="en-US" b="0"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Ensure </a:t>
            </a:r>
            <a:r>
              <a:rPr lang="en-US" b="1" dirty="0"/>
              <a:t>case management </a:t>
            </a:r>
            <a:r>
              <a:rPr lang="en-US" dirty="0"/>
              <a:t>and immediate family tracing and reunification (FTR)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see icon</a:t>
            </a:r>
            <a:r>
              <a:rPr lang="en-US" i="1" dirty="0"/>
              <a:t>] </a:t>
            </a: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latin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13 states: </a:t>
            </a:r>
            <a:r>
              <a:rPr lang="en-US" dirty="0"/>
              <a:t>“Family separation is prevented, and unaccompanied and separated children receive care and protection in timely, safe, appropriate and accessible ways in accordance with their rights and best interests.”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latin typeface="Arial"/>
                <a:ea typeface="Arial"/>
                <a:cs typeface="Arial"/>
                <a:sym typeface="Arial"/>
              </a:rPr>
              <a:t>It calls for coordinated efforts </a:t>
            </a:r>
            <a:r>
              <a:rPr lang="en-US" dirty="0"/>
              <a:t>to prevent and respond to child separation and provide </a:t>
            </a:r>
            <a:r>
              <a:rPr lang="fr-FR" dirty="0"/>
              <a:t>assistance, protection and services to UASC (</a:t>
            </a:r>
            <a:r>
              <a:rPr lang="fr-FR" dirty="0" err="1"/>
              <a:t>including</a:t>
            </a:r>
            <a:r>
              <a:rPr lang="fr-FR" dirty="0"/>
              <a:t> in </a:t>
            </a:r>
            <a:r>
              <a:rPr lang="fr-FR" b="1" dirty="0" err="1"/>
              <a:t>refugees</a:t>
            </a:r>
            <a:r>
              <a:rPr lang="fr-FR" b="1" dirty="0"/>
              <a:t> </a:t>
            </a:r>
            <a:r>
              <a:rPr lang="fr-FR" b="1" dirty="0" err="1"/>
              <a:t>context</a:t>
            </a:r>
            <a:r>
              <a:rPr lang="fr-FR" b="1" dirty="0"/>
              <a:t> and cross border situation</a:t>
            </a:r>
            <a:r>
              <a:rPr lang="fr-FR" dirty="0"/>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displacement icon</a:t>
            </a:r>
            <a:r>
              <a:rPr lang="en-US" i="1" dirty="0"/>
              <a:t>] </a:t>
            </a:r>
            <a:r>
              <a:rPr lang="en-US" dirty="0" err="1"/>
              <a:t>Contextualised</a:t>
            </a:r>
            <a:r>
              <a:rPr lang="en-US" dirty="0"/>
              <a:t> measures for preventing separation are especially important in non-camp or urban contexts where communities may be dispersed.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Practical actions include:</a:t>
            </a:r>
          </a:p>
          <a:p>
            <a:pPr marL="228600" indent="0">
              <a:buFont typeface="Arial" panose="020B0604020202020204" pitchFamily="34" charset="0"/>
              <a:buNone/>
            </a:pPr>
            <a:r>
              <a:rPr lang="en-US" dirty="0">
                <a:solidFill>
                  <a:srgbClr val="1690BF"/>
                </a:solidFill>
                <a:effectLst/>
              </a:rPr>
              <a:t>- Attaching identification tags or wrist bracelets to babies, young children and children with disabilities;</a:t>
            </a:r>
          </a:p>
          <a:p>
            <a:pPr marL="228600" indent="0">
              <a:buFont typeface="Arial" panose="020B0604020202020204" pitchFamily="34" charset="0"/>
              <a:buNone/>
            </a:pPr>
            <a:r>
              <a:rPr lang="en-US" dirty="0">
                <a:solidFill>
                  <a:srgbClr val="1690BF"/>
                </a:solidFill>
                <a:effectLst/>
              </a:rPr>
              <a:t>- Teaching children key information about their family identity, home and emergency meeting points; and</a:t>
            </a:r>
          </a:p>
          <a:p>
            <a:pPr marL="400050" indent="-171450">
              <a:buFontTx/>
              <a:buChar char="-"/>
            </a:pPr>
            <a:r>
              <a:rPr lang="en-US" dirty="0">
                <a:solidFill>
                  <a:srgbClr val="1690BF"/>
                </a:solidFill>
                <a:effectLst/>
              </a:rPr>
              <a:t>Advocating with authorities and other actors to address policies, procedures or practices that are contributing to separation.</a:t>
            </a:r>
          </a:p>
          <a:p>
            <a:pPr marL="400050" indent="-171450">
              <a:buFontTx/>
              <a:buChar char="-"/>
            </a:pPr>
            <a:r>
              <a:rPr lang="en-US" dirty="0"/>
              <a:t>Carrying documentation that verifies </a:t>
            </a:r>
            <a:r>
              <a:rPr lang="fr-FR" dirty="0" err="1"/>
              <a:t>children’s</a:t>
            </a:r>
            <a:r>
              <a:rPr lang="en-US" dirty="0"/>
              <a:t> legal identity, if safe</a:t>
            </a:r>
          </a:p>
          <a:p>
            <a:pPr marL="400050" indent="-171450">
              <a:buFontTx/>
              <a:buChar char="-"/>
            </a:pPr>
            <a:r>
              <a:rPr lang="en-US" dirty="0">
                <a:solidFill>
                  <a:srgbClr val="1690BF"/>
                </a:solidFill>
                <a:effectLst/>
              </a:rPr>
              <a:t>Informing </a:t>
            </a:r>
            <a:r>
              <a:rPr lang="en-US" dirty="0"/>
              <a:t>families of the importance of birth registration</a:t>
            </a:r>
          </a:p>
          <a:p>
            <a:pPr marL="400050" indent="-171450">
              <a:buFontTx/>
              <a:buChar char="-"/>
            </a:pPr>
            <a:r>
              <a:rPr lang="en-US" dirty="0">
                <a:solidFill>
                  <a:srgbClr val="1690BF"/>
                </a:solidFill>
                <a:effectLst/>
              </a:rPr>
              <a:t>Training relevant </a:t>
            </a:r>
            <a:r>
              <a:rPr lang="fr-FR" dirty="0" err="1"/>
              <a:t>actors</a:t>
            </a:r>
            <a:r>
              <a:rPr lang="fr-FR" dirty="0"/>
              <a:t> </a:t>
            </a:r>
            <a:r>
              <a:rPr lang="en-US" dirty="0"/>
              <a:t>on methods </a:t>
            </a:r>
            <a:r>
              <a:rPr lang="fr-FR" dirty="0"/>
              <a:t>for </a:t>
            </a:r>
            <a:r>
              <a:rPr lang="fr-FR" dirty="0" err="1"/>
              <a:t>preventing</a:t>
            </a:r>
            <a:r>
              <a:rPr lang="fr-FR" dirty="0"/>
              <a:t> </a:t>
            </a:r>
            <a:r>
              <a:rPr lang="fr-FR" dirty="0" err="1"/>
              <a:t>separation</a:t>
            </a:r>
            <a:r>
              <a:rPr lang="en-US" dirty="0"/>
              <a:t>, for </a:t>
            </a:r>
            <a:r>
              <a:rPr lang="fr-FR" dirty="0" err="1"/>
              <a:t>identifying</a:t>
            </a:r>
            <a:r>
              <a:rPr lang="fr-FR" dirty="0"/>
              <a:t> UASC &amp; about </a:t>
            </a:r>
            <a:r>
              <a:rPr lang="fr-FR" dirty="0" err="1"/>
              <a:t>response</a:t>
            </a:r>
            <a:r>
              <a:rPr lang="fr-FR" dirty="0"/>
              <a:t> actions (</a:t>
            </a:r>
            <a:r>
              <a:rPr lang="en-US" sz="1800" b="0" i="0" u="none" strike="noStrike" baseline="0" dirty="0">
                <a:latin typeface="HelveticaNeue-Light-Identity-H"/>
              </a:rPr>
              <a:t>including focal points and border and </a:t>
            </a:r>
            <a:r>
              <a:rPr lang="fr-FR" sz="1800" b="0" i="0" u="none" strike="noStrike" baseline="0" dirty="0">
                <a:latin typeface="HelveticaNeue-Light-Identity-H"/>
              </a:rPr>
              <a:t>immigration </a:t>
            </a:r>
            <a:r>
              <a:rPr lang="fr-FR" sz="1800" b="0" i="0" u="none" strike="noStrike" baseline="0" dirty="0" err="1">
                <a:latin typeface="HelveticaNeue-Light-Identity-H"/>
              </a:rPr>
              <a:t>officials</a:t>
            </a:r>
            <a:r>
              <a:rPr lang="fr-FR" sz="1800" b="0" i="0" u="none" strike="noStrike" baseline="0" dirty="0">
                <a:latin typeface="HelveticaNeue-Light-Identity-H"/>
              </a:rPr>
              <a:t>)</a:t>
            </a:r>
            <a:endParaRPr lang="en-US" dirty="0">
              <a:solidFill>
                <a:srgbClr val="1690BF"/>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latin typeface="Arial"/>
                <a:ea typeface="Arial"/>
                <a:cs typeface="Arial"/>
                <a:sym typeface="Arial"/>
              </a:rPr>
              <a:t>Discussion Prompt: </a:t>
            </a:r>
            <a:r>
              <a:rPr lang="en-US" sz="1200" dirty="0">
                <a:latin typeface="Ink Free" panose="03080402000500000000" pitchFamily="66" charset="0"/>
              </a:rPr>
              <a:t>Who is involved in UASC support in each specific context? </a:t>
            </a: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err="1">
                <a:solidFill>
                  <a:schemeClr val="bg2"/>
                </a:solidFill>
                <a:latin typeface="Helvetica Neue" panose="020B0604020202020204" charset="0"/>
              </a:rPr>
              <a:t>Specific</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contexts</a:t>
            </a:r>
            <a:r>
              <a:rPr lang="fr-FR" dirty="0">
                <a:solidFill>
                  <a:schemeClr val="bg2"/>
                </a:solidFill>
                <a:latin typeface="Helvetica Neue" panose="020B0604020202020204" charset="0"/>
              </a:rPr>
              <a:t> call for </a:t>
            </a:r>
            <a:r>
              <a:rPr lang="fr-FR" dirty="0" err="1">
                <a:solidFill>
                  <a:schemeClr val="bg2"/>
                </a:solidFill>
                <a:latin typeface="Helvetica Neue" panose="020B0604020202020204" charset="0"/>
              </a:rPr>
              <a:t>specific</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actors</a:t>
            </a:r>
            <a:r>
              <a:rPr lang="en-US" dirty="0">
                <a:solidFill>
                  <a:schemeClr val="bg2"/>
                </a:solidFill>
                <a:latin typeface="Helvetica Neue" panose="020B0604020202020204" charset="0"/>
                <a:sym typeface="Arial"/>
              </a:rPr>
              <a:t>: t</a:t>
            </a:r>
            <a:r>
              <a:rPr lang="en-US" dirty="0"/>
              <a:t>he standard identifies the </a:t>
            </a:r>
            <a:r>
              <a:rPr lang="en-US" dirty="0">
                <a:solidFill>
                  <a:schemeClr val="bg2"/>
                </a:solidFill>
                <a:hlinkClick r:id="rId3">
                  <a:extLst>
                    <a:ext uri="{A12FA001-AC4F-418D-AE19-62706E023703}">
                      <ahyp:hlinkClr xmlns:ahyp="http://schemas.microsoft.com/office/drawing/2018/hyperlinkcolor" val="tx"/>
                    </a:ext>
                  </a:extLst>
                </a:hlinkClick>
              </a:rPr>
              <a:t>key</a:t>
            </a:r>
            <a:r>
              <a:rPr lang="en-US" dirty="0"/>
              <a:t> actors involved in national or international family tracing activities, depending on the context (internal displacement, refugees, migration, cross-border situations, armed conflicts).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1" dirty="0">
                <a:latin typeface="Arial"/>
                <a:cs typeface="Arial"/>
                <a:sym typeface="Arial"/>
              </a:rPr>
              <a:t>-&gt; discuss contextualized settings in the country you are in, and click to show the table</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Note that in the case of refugee contexts, there are specific procedures &amp; services to put in place, like the </a:t>
            </a:r>
            <a:r>
              <a:rPr lang="fr-FR" sz="1800" b="0" i="0" u="none" strike="noStrike" baseline="0" dirty="0">
                <a:solidFill>
                  <a:srgbClr val="FFFFFF"/>
                </a:solidFill>
                <a:latin typeface="HelveticaNeue-Roman-Identity-H"/>
              </a:rPr>
              <a:t>Best </a:t>
            </a:r>
            <a:r>
              <a:rPr lang="fr-FR" sz="1800" b="0" i="0" u="none" strike="noStrike" baseline="0" dirty="0" err="1">
                <a:solidFill>
                  <a:srgbClr val="FFFFFF"/>
                </a:solidFill>
                <a:latin typeface="HelveticaNeue-Roman-Identity-H"/>
              </a:rPr>
              <a:t>Interests</a:t>
            </a:r>
            <a:r>
              <a:rPr lang="fr-FR" sz="1800" b="0" i="0" u="none" strike="noStrike" baseline="0" dirty="0">
                <a:solidFill>
                  <a:srgbClr val="FFFFFF"/>
                </a:solidFill>
                <a:latin typeface="HelveticaNeue-Roman-Identity-H"/>
              </a:rPr>
              <a:t> </a:t>
            </a:r>
            <a:r>
              <a:rPr lang="fr-FR" sz="1800" b="0" i="0" u="none" strike="noStrike" baseline="0" dirty="0" err="1">
                <a:solidFill>
                  <a:srgbClr val="FFFFFF"/>
                </a:solidFill>
                <a:latin typeface="HelveticaNeue-Roman-Identity-H"/>
              </a:rPr>
              <a:t>Procedure</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Within the first 24–48 hours after a sudden-onset humanitarian crisis, follow the key steps outlined in the </a:t>
            </a:r>
            <a:r>
              <a:rPr lang="en-US" dirty="0">
                <a:hlinkClick r:id="rId3"/>
              </a:rPr>
              <a:t>diagram</a:t>
            </a:r>
            <a:r>
              <a:rPr lang="en-US" dirty="0"/>
              <a:t> to prevent separation, help reunite families and start family tracing.</a:t>
            </a:r>
            <a:endParaRPr lang="fr-FR" dirty="0"/>
          </a:p>
          <a:p>
            <a:endParaRPr lang="fr-FR" dirty="0"/>
          </a:p>
          <a:p>
            <a:r>
              <a:rPr lang="fr-FR" dirty="0"/>
              <a:t>Identification: </a:t>
            </a:r>
          </a:p>
          <a:p>
            <a:pPr>
              <a:buFont typeface="Arial" panose="020B0604020202020204" pitchFamily="34" charset="0"/>
              <a:buChar char="•"/>
            </a:pPr>
            <a:r>
              <a:rPr lang="en-US" dirty="0"/>
              <a:t>The first step is to develop an inter-agency identification and referral mechanism. The community should be informed of the purpose of identifying UASC to avoid creating (a) ‘pull factors’ for separation or (b) fears that children will be taken away. Child protection ‘help desks’ or screening points should be established in key locations (registration points, medical facilities, market areas, etc.) to support key multisectoral actors (immigration officials, detention workers, etc.).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b="0" dirty="0">
              <a:solidFill>
                <a:srgbClr val="1690BF"/>
              </a:solidFill>
              <a:effectLst/>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dirty="0">
                <a:solidFill>
                  <a:srgbClr val="1690BF"/>
                </a:solidFill>
                <a:effectLst/>
              </a:rPr>
              <a:t>Registration, </a:t>
            </a:r>
            <a:r>
              <a:rPr lang="fr-FR" b="0" dirty="0" err="1">
                <a:solidFill>
                  <a:srgbClr val="1690BF"/>
                </a:solidFill>
                <a:effectLst/>
              </a:rPr>
              <a:t>assessment</a:t>
            </a:r>
            <a:r>
              <a:rPr lang="fr-FR" b="0" dirty="0">
                <a:solidFill>
                  <a:srgbClr val="1690BF"/>
                </a:solidFill>
                <a:effectLst/>
              </a:rPr>
              <a:t> and documentation:</a:t>
            </a:r>
          </a:p>
          <a:p>
            <a:pPr marL="400050" indent="-171450">
              <a:buFont typeface="Arial" panose="020B0604020202020204" pitchFamily="34" charset="0"/>
              <a:buChar char="•"/>
            </a:pPr>
            <a:r>
              <a:rPr lang="en-US" dirty="0"/>
              <a:t>Appropriate standards and procedures for information and case management should be followed when collecting and storing data on children, including information about interim care placements and family tracing and reunification. Trained staff should carry out registration for case management, documentation and assessments in ways that avoid unnecessary distress or further separation. </a:t>
            </a:r>
          </a:p>
          <a:p>
            <a:pPr marL="400050" indent="-171450">
              <a:buFont typeface="Arial" panose="020B0604020202020204" pitchFamily="34" charset="0"/>
              <a:buChar cha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dirty="0">
                <a:solidFill>
                  <a:srgbClr val="1690BF"/>
                </a:solidFill>
                <a:effectLst/>
              </a:rPr>
              <a:t>Tracing</a:t>
            </a:r>
            <a:r>
              <a:rPr lang="fr-FR" b="1" dirty="0">
                <a:solidFill>
                  <a:srgbClr val="1690BF"/>
                </a:solidFill>
                <a:effectLst/>
              </a:rPr>
              <a:t>:</a:t>
            </a:r>
          </a:p>
          <a:p>
            <a:pPr>
              <a:buFont typeface="Arial" panose="020B0604020202020204" pitchFamily="34" charset="0"/>
              <a:buChar char="•"/>
            </a:pPr>
            <a:r>
              <a:rPr lang="en-US" dirty="0"/>
              <a:t>‘Tracing’ is the process of searching for either a missing child or a child’s absent parents, primary legal or customary caregivers, or other close family members. Tracing can take months or years, so it is essential to find immediate interim care options, preferably family-based, for children without adequate care. </a:t>
            </a:r>
          </a:p>
          <a:p>
            <a:pPr>
              <a:buFont typeface="Arial" panose="020B0604020202020204" pitchFamily="34" charset="0"/>
              <a:buChar char="•"/>
            </a:pPr>
            <a:r>
              <a:rPr lang="en-US" dirty="0"/>
              <a:t>Tracing activities must follow appropriate guidance, which includes conducting an analysis of the risks different methods may pose to the child. It is important to remember that successful tracing may not always result in family reunification.</a:t>
            </a:r>
          </a:p>
          <a:p>
            <a:pPr>
              <a:buFont typeface="Arial" panose="020B0604020202020204" pitchFamily="34" charset="0"/>
              <a:buChar cha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dirty="0" err="1">
                <a:solidFill>
                  <a:srgbClr val="1690BF"/>
                </a:solidFill>
                <a:effectLst/>
              </a:rPr>
              <a:t>Verification</a:t>
            </a:r>
            <a:r>
              <a:rPr lang="fr-FR" b="1" dirty="0">
                <a:solidFill>
                  <a:srgbClr val="1690BF"/>
                </a:solidFill>
                <a:effectLst/>
              </a:rPr>
              <a:t>:</a:t>
            </a:r>
          </a:p>
          <a:p>
            <a:pPr>
              <a:buFont typeface="Arial" panose="020B0604020202020204" pitchFamily="34" charset="0"/>
              <a:buChar char="•"/>
            </a:pPr>
            <a:r>
              <a:rPr lang="en-US" dirty="0"/>
              <a:t>‘Verification’ is the process of d</a:t>
            </a:r>
            <a:r>
              <a:rPr lang="en-US" dirty="0">
                <a:solidFill>
                  <a:srgbClr val="1690BF"/>
                </a:solidFill>
                <a:effectLst/>
              </a:rPr>
              <a:t>etermining whether a claimed relationship is real; assessing the child’s best interests; and confirming that both the child and family member are willing to be reunited.</a:t>
            </a:r>
          </a:p>
          <a:p>
            <a:pPr>
              <a:buFont typeface="Arial" panose="020B0604020202020204" pitchFamily="34" charset="0"/>
              <a:buChar char="•"/>
            </a:pPr>
            <a:r>
              <a:rPr lang="en-US" dirty="0"/>
              <a:t>Verification assesses the conditions for reuniting children and ensures that children are not handed over to the wrong people. Agreements with national civil registries can assist in identity verification where appropriate and in the </a:t>
            </a:r>
            <a:r>
              <a:rPr lang="en-US" dirty="0">
                <a:hlinkClick r:id="rId4"/>
              </a:rPr>
              <a:t>best interests of the child</a:t>
            </a:r>
            <a:r>
              <a:rPr lang="en-US" dirty="0"/>
              <a: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b="1" dirty="0">
              <a:solidFill>
                <a:srgbClr val="1690BF"/>
              </a:solidFill>
              <a:effectLst/>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dirty="0">
                <a:solidFill>
                  <a:srgbClr val="1690BF"/>
                </a:solidFill>
                <a:effectLst/>
              </a:rPr>
              <a:t>Family </a:t>
            </a:r>
            <a:r>
              <a:rPr lang="fr-FR" b="0" dirty="0" err="1">
                <a:solidFill>
                  <a:srgbClr val="1690BF"/>
                </a:solidFill>
                <a:effectLst/>
              </a:rPr>
              <a:t>reunification</a:t>
            </a:r>
            <a:r>
              <a:rPr lang="fr-FR" b="0" dirty="0">
                <a:solidFill>
                  <a:srgbClr val="1690BF"/>
                </a:solidFill>
                <a:effectLst/>
              </a:rPr>
              <a:t> and </a:t>
            </a:r>
            <a:r>
              <a:rPr lang="fr-FR" b="0" dirty="0" err="1">
                <a:solidFill>
                  <a:srgbClr val="1690BF"/>
                </a:solidFill>
                <a:effectLst/>
              </a:rPr>
              <a:t>reintegration</a:t>
            </a:r>
            <a:r>
              <a:rPr lang="fr-FR" b="0" dirty="0">
                <a:solidFill>
                  <a:srgbClr val="1690BF"/>
                </a:solidFill>
                <a:effectLst/>
              </a:rPr>
              <a:t>:</a:t>
            </a:r>
          </a:p>
          <a:p>
            <a:pPr marL="400050" indent="-171450">
              <a:buFont typeface="Arial" panose="020B0604020202020204" pitchFamily="34" charset="0"/>
              <a:buChar char="•"/>
            </a:pPr>
            <a:r>
              <a:rPr lang="en-US" dirty="0"/>
              <a:t>‘Reunification’ is the process of bringing together the child and family or previous primary caregiver to establish or re-establish long-term care when it is possible, safe and in the best interests of the child. </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Safe and effective reintegration is a tailored process, not a single event.</a:t>
            </a:r>
          </a:p>
          <a:p>
            <a:pPr marL="400050" indent="-171450">
              <a:buFont typeface="Arial" panose="020B0604020202020204" pitchFamily="34" charset="0"/>
              <a:buChar char="•"/>
            </a:pPr>
            <a:r>
              <a:rPr lang="en-US" dirty="0"/>
              <a:t>Family reunification should be well coordinated and conducted according to international guidelines and relevant national legal frameworks. The child, family, community and interim caregiver should be prepared for reunification through coordinated, multisectoral, family- and community-level support. Approaches that address the root causes of separation are valuable when preparing families for reintegration. </a:t>
            </a:r>
          </a:p>
          <a:p>
            <a:pPr marL="400050" indent="-171450">
              <a:buFont typeface="Arial" panose="020B0604020202020204" pitchFamily="34" charset="0"/>
              <a:buChar char="•"/>
            </a:pPr>
            <a:r>
              <a:rPr lang="en-US" dirty="0"/>
              <a:t>For children refugees, </a:t>
            </a:r>
            <a:r>
              <a:rPr lang="en-US" sz="1800" b="0" i="0" u="none" strike="noStrike" baseline="0" dirty="0">
                <a:latin typeface="HelveticaNeue-Light-Identity-H"/>
              </a:rPr>
              <a:t>it is essential that procedures for voluntary repatriation are followed, in addition to the Best Interests Procedure.</a:t>
            </a:r>
            <a:endParaRPr lang="en-US" dirty="0"/>
          </a:p>
          <a:p>
            <a:pPr marL="400050" indent="-171450">
              <a:buFont typeface="Arial" panose="020B0604020202020204" pitchFamily="34" charset="0"/>
              <a:buChar cha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dirty="0">
                <a:solidFill>
                  <a:srgbClr val="1690BF"/>
                </a:solidFill>
                <a:effectLst/>
              </a:rPr>
              <a:t>Follow-up:</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Different forms of tailored support and follow-up should be considered in response to (a) ongoing evaluations of the child’s and family’s situation and (b) the </a:t>
            </a:r>
            <a:r>
              <a:rPr lang="en-US" dirty="0">
                <a:hlinkClick r:id="rId5"/>
              </a:rPr>
              <a:t>child’s safe and meaningful participation</a:t>
            </a:r>
            <a:r>
              <a:rPr lang="en-US" dirty="0"/>
              <a:t> and feedback. Community-based monitoring can support the follow-up process.</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baseline="0" dirty="0">
                <a:latin typeface="HelveticaNeue-Light-Identity-H"/>
              </a:rPr>
              <a:t>E</a:t>
            </a:r>
            <a:r>
              <a:rPr lang="fr-FR" sz="1800" b="0" i="0" u="none" strike="noStrike" baseline="0" dirty="0" err="1">
                <a:latin typeface="HelveticaNeue-Light-Identity-H"/>
              </a:rPr>
              <a:t>qual</a:t>
            </a:r>
            <a:r>
              <a:rPr lang="fr-FR" sz="1800" b="0" i="0" u="none" strike="noStrike" baseline="0" dirty="0">
                <a:latin typeface="HelveticaNeue-Light-Identity-H"/>
              </a:rPr>
              <a:t>, </a:t>
            </a:r>
            <a:r>
              <a:rPr lang="fr-FR" sz="1800" b="0" i="0" u="none" strike="noStrike" baseline="0" dirty="0" err="1">
                <a:latin typeface="HelveticaNeue-Light-Identity-H"/>
              </a:rPr>
              <a:t>safe</a:t>
            </a:r>
            <a:r>
              <a:rPr lang="fr-FR" sz="1800" b="0" i="0" u="none" strike="noStrike" baseline="0" dirty="0">
                <a:latin typeface="HelveticaNeue-Light-Identity-H"/>
              </a:rPr>
              <a:t> </a:t>
            </a:r>
            <a:r>
              <a:rPr lang="en-US" sz="1800" b="0" i="0" u="none" strike="noStrike" baseline="0" dirty="0">
                <a:latin typeface="HelveticaNeue-Light-Identity-H"/>
              </a:rPr>
              <a:t>access to assistance, protection and services, including education for UASC (including refugees)</a:t>
            </a:r>
            <a:endParaRPr lang="fr-FR" b="1" dirty="0">
              <a:solidFill>
                <a:srgbClr val="1690BF"/>
              </a:solidFill>
              <a:effectLst/>
            </a:endParaRPr>
          </a:p>
          <a:p>
            <a:pPr marL="400050" indent="-171450">
              <a:buFont typeface="Arial" panose="020B0604020202020204" pitchFamily="34" charset="0"/>
              <a:buChar char="•"/>
            </a:pP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287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13</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a:t>
            </a:r>
            <a:r>
              <a:rPr lang="en-US" i="1" dirty="0"/>
              <a:t>longer 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 CPHA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22342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5861853" y="4991316"/>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 to Standard 13</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a:solidFill>
                  <a:schemeClr val="bg2"/>
                </a:solidFill>
                <a:latin typeface="Helvetica Neue" panose="020B0604020202020204" charset="0"/>
              </a:rPr>
              <a:t>Part of 2nd Pillar, related to </a:t>
            </a:r>
            <a:r>
              <a:rPr lang="en-US" dirty="0">
                <a:solidFill>
                  <a:schemeClr val="bg2"/>
                </a:solidFill>
              </a:rPr>
              <a:t>child protection risks </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RISK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Nature &amp; Extent of hazard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Vulnerability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Resilience</a:t>
            </a:r>
          </a:p>
          <a:p>
            <a:endParaRPr lang="en-US" dirty="0">
              <a:solidFill>
                <a:schemeClr val="bg2"/>
              </a:solidFill>
              <a:latin typeface="Helvetica Neue" panose="020B0604020202020204" charset="0"/>
            </a:endParaRPr>
          </a:p>
          <a:p>
            <a:pPr marL="342900" indent="-342900">
              <a:buClr>
                <a:schemeClr val="accent3"/>
              </a:buClr>
              <a:buSzPct val="100000"/>
            </a:pPr>
            <a:r>
              <a:rPr lang="fr-FR" dirty="0" err="1">
                <a:solidFill>
                  <a:schemeClr val="bg2"/>
                </a:solidFill>
                <a:latin typeface="Helvetica Neue" panose="020B0604020202020204" charset="0"/>
              </a:rPr>
              <a:t>Rights</a:t>
            </a:r>
            <a:r>
              <a:rPr lang="fr-FR" dirty="0">
                <a:solidFill>
                  <a:schemeClr val="bg2"/>
                </a:solidFill>
                <a:latin typeface="Helvetica Neue" panose="020B0604020202020204" charset="0"/>
              </a:rPr>
              <a:t>, BIC and </a:t>
            </a:r>
            <a:r>
              <a:rPr lang="fr-FR" dirty="0" err="1">
                <a:solidFill>
                  <a:schemeClr val="bg2"/>
                </a:solidFill>
                <a:latin typeface="Helvetica Neue" panose="020B0604020202020204" charset="0"/>
              </a:rPr>
              <a:t>centrality</a:t>
            </a:r>
            <a:r>
              <a:rPr lang="fr-FR" dirty="0">
                <a:solidFill>
                  <a:schemeClr val="bg2"/>
                </a:solidFill>
                <a:latin typeface="Helvetica Neue" panose="020B0604020202020204" charset="0"/>
              </a:rPr>
              <a:t> of </a:t>
            </a:r>
            <a:r>
              <a:rPr lang="fr-FR" dirty="0" err="1">
                <a:solidFill>
                  <a:schemeClr val="bg2"/>
                </a:solidFill>
                <a:latin typeface="Helvetica Neue" panose="020B0604020202020204" charset="0"/>
              </a:rPr>
              <a:t>children</a:t>
            </a:r>
            <a:endParaRPr lang="fr-FR" dirty="0">
              <a:solidFill>
                <a:schemeClr val="bg2"/>
              </a:solidFill>
              <a:latin typeface="Helvetica Neue" panose="020B0604020202020204" charset="0"/>
            </a:endParaRPr>
          </a:p>
          <a:p>
            <a:pPr marL="342900" indent="-342900">
              <a:buClr>
                <a:schemeClr val="accent3"/>
              </a:buClr>
              <a:buSzPct val="100000"/>
            </a:pPr>
            <a:r>
              <a:rPr lang="en-US" dirty="0">
                <a:solidFill>
                  <a:schemeClr val="bg2"/>
                </a:solidFill>
                <a:latin typeface="Helvetica Neue" panose="020B0604020202020204" charset="0"/>
                <a:ea typeface="Arial"/>
                <a:cs typeface="Arial"/>
                <a:sym typeface="Arial"/>
              </a:rPr>
              <a:t>Family unity is priority </a:t>
            </a:r>
          </a:p>
          <a:p>
            <a:pPr marL="342900" indent="-342900">
              <a:buClr>
                <a:schemeClr val="accent3"/>
              </a:buClr>
              <a:buSzPct val="100000"/>
            </a:pPr>
            <a:r>
              <a:rPr lang="en-US" dirty="0">
                <a:solidFill>
                  <a:schemeClr val="bg2"/>
                </a:solidFill>
                <a:latin typeface="Helvetica Neue" panose="020B0604020202020204" charset="0"/>
              </a:rPr>
              <a:t>Case management and immediate FTR </a:t>
            </a:r>
          </a:p>
          <a:p>
            <a:pPr marL="342900" indent="-342900">
              <a:spcBef>
                <a:spcPts val="0"/>
              </a:spcBef>
              <a:buClr>
                <a:schemeClr val="accent3"/>
              </a:buClr>
            </a:pPr>
            <a:endParaRPr lang="en-US" dirty="0">
              <a:solidFill>
                <a:schemeClr val="bg2"/>
              </a:solidFill>
              <a:latin typeface="Helvetica Neue" panose="020B0604020202020204" charset="0"/>
            </a:endParaRPr>
          </a:p>
        </p:txBody>
      </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3">
            <a:alphaModFix/>
          </a:blip>
          <a:srcRect/>
          <a:stretch/>
        </p:blipFill>
        <p:spPr>
          <a:xfrm>
            <a:off x="9495429" y="1284972"/>
            <a:ext cx="826940" cy="811431"/>
          </a:xfrm>
          <a:prstGeom prst="rect">
            <a:avLst/>
          </a:prstGeom>
          <a:noFill/>
          <a:ln>
            <a:noFill/>
          </a:ln>
        </p:spPr>
      </p:pic>
      <p:pic>
        <p:nvPicPr>
          <p:cNvPr id="15" name="Image 14">
            <a:extLst>
              <a:ext uri="{FF2B5EF4-FFF2-40B4-BE49-F238E27FC236}">
                <a16:creationId xmlns:a16="http://schemas.microsoft.com/office/drawing/2014/main" id="{E5AAA16D-83BF-4B65-A3AE-FFFF6019E4AD}"/>
              </a:ext>
            </a:extLst>
          </p:cNvPr>
          <p:cNvPicPr>
            <a:picLocks noChangeAspect="1"/>
          </p:cNvPicPr>
          <p:nvPr/>
        </p:nvPicPr>
        <p:blipFill>
          <a:blip r:embed="rId4"/>
          <a:stretch>
            <a:fillRect/>
          </a:stretch>
        </p:blipFill>
        <p:spPr>
          <a:xfrm>
            <a:off x="4172900" y="5081253"/>
            <a:ext cx="971494" cy="828628"/>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353592"/>
            <a:ext cx="6076521" cy="3381667"/>
          </a:xfrm>
        </p:spPr>
        <p:txBody>
          <a:bodyPr>
            <a:normAutofit/>
          </a:bodyPr>
          <a:lstStyle/>
          <a:p>
            <a:pPr marL="50800" indent="0" algn="ctr">
              <a:buNone/>
            </a:pPr>
            <a:r>
              <a:rPr lang="en-US" sz="2400" dirty="0">
                <a:solidFill>
                  <a:schemeClr val="bg2"/>
                </a:solidFill>
              </a:rPr>
              <a:t>“</a:t>
            </a:r>
            <a:r>
              <a:rPr lang="en-US" sz="2400" dirty="0"/>
              <a:t>Family separation is prevented, and unaccompanied and separated children receive care and protection in timely, safe, appropriate and accessible ways in accordance with their rights and best interests.”</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095812" y="3901892"/>
            <a:ext cx="1498650" cy="1748091"/>
          </a:xfrm>
          <a:prstGeom prst="rect">
            <a:avLst/>
          </a:prstGeom>
          <a:noFill/>
          <a:ln>
            <a:noFill/>
          </a:ln>
        </p:spPr>
      </p:pic>
      <p:pic>
        <p:nvPicPr>
          <p:cNvPr id="3" name="Image 2">
            <a:extLst>
              <a:ext uri="{FF2B5EF4-FFF2-40B4-BE49-F238E27FC236}">
                <a16:creationId xmlns:a16="http://schemas.microsoft.com/office/drawing/2014/main" id="{A6B2BE92-1632-4891-8989-1E37467259F5}"/>
              </a:ext>
            </a:extLst>
          </p:cNvPr>
          <p:cNvPicPr>
            <a:picLocks noChangeAspect="1"/>
          </p:cNvPicPr>
          <p:nvPr/>
        </p:nvPicPr>
        <p:blipFill>
          <a:blip r:embed="rId4"/>
          <a:stretch>
            <a:fillRect/>
          </a:stretch>
        </p:blipFill>
        <p:spPr>
          <a:xfrm>
            <a:off x="2019080" y="386590"/>
            <a:ext cx="2468071" cy="649899"/>
          </a:xfrm>
          <a:prstGeom prst="rect">
            <a:avLst/>
          </a:prstGeom>
        </p:spPr>
      </p:pic>
      <p:pic>
        <p:nvPicPr>
          <p:cNvPr id="7" name="Image 6">
            <a:extLst>
              <a:ext uri="{FF2B5EF4-FFF2-40B4-BE49-F238E27FC236}">
                <a16:creationId xmlns:a16="http://schemas.microsoft.com/office/drawing/2014/main" id="{A9DA9ED8-4AEF-4E87-94AC-A48AADD71529}"/>
              </a:ext>
            </a:extLst>
          </p:cNvPr>
          <p:cNvPicPr>
            <a:picLocks noChangeAspect="1"/>
          </p:cNvPicPr>
          <p:nvPr/>
        </p:nvPicPr>
        <p:blipFill>
          <a:blip r:embed="rId5"/>
          <a:stretch>
            <a:fillRect/>
          </a:stretch>
        </p:blipFill>
        <p:spPr>
          <a:xfrm>
            <a:off x="3906983" y="3787173"/>
            <a:ext cx="8032596" cy="2858854"/>
          </a:xfrm>
          <a:prstGeom prst="rect">
            <a:avLst/>
          </a:prstGeom>
        </p:spPr>
      </p:pic>
      <p:sp>
        <p:nvSpPr>
          <p:cNvPr id="15" name="ZoneTexte 14">
            <a:extLst>
              <a:ext uri="{FF2B5EF4-FFF2-40B4-BE49-F238E27FC236}">
                <a16:creationId xmlns:a16="http://schemas.microsoft.com/office/drawing/2014/main" id="{61C58B18-FF9B-4A0B-B6DA-68B677C0C157}"/>
              </a:ext>
            </a:extLst>
          </p:cNvPr>
          <p:cNvSpPr txBox="1"/>
          <p:nvPr/>
        </p:nvSpPr>
        <p:spPr>
          <a:xfrm>
            <a:off x="6641464" y="2436765"/>
            <a:ext cx="4322432" cy="1384995"/>
          </a:xfrm>
          <a:prstGeom prst="rect">
            <a:avLst/>
          </a:prstGeom>
          <a:noFill/>
        </p:spPr>
        <p:txBody>
          <a:bodyPr wrap="square">
            <a:spAutoFit/>
          </a:bodyPr>
          <a:lstStyle/>
          <a:p>
            <a:pPr algn="r"/>
            <a:r>
              <a:rPr lang="en-US" sz="2800" dirty="0">
                <a:latin typeface="Ink Free" panose="03080402000500000000" pitchFamily="66" charset="0"/>
              </a:rPr>
              <a:t>Who is involved in UASC support in each specific context? </a:t>
            </a:r>
          </a:p>
        </p:txBody>
      </p:sp>
      <p:grpSp>
        <p:nvGrpSpPr>
          <p:cNvPr id="16" name="Groupe 15">
            <a:extLst>
              <a:ext uri="{FF2B5EF4-FFF2-40B4-BE49-F238E27FC236}">
                <a16:creationId xmlns:a16="http://schemas.microsoft.com/office/drawing/2014/main" id="{52846973-A145-4B44-A007-C5E4A274A545}"/>
              </a:ext>
            </a:extLst>
          </p:cNvPr>
          <p:cNvGrpSpPr/>
          <p:nvPr/>
        </p:nvGrpSpPr>
        <p:grpSpPr>
          <a:xfrm rot="1415781">
            <a:off x="11045341" y="2410445"/>
            <a:ext cx="979340" cy="1040548"/>
            <a:chOff x="10883591" y="5571442"/>
            <a:chExt cx="979340" cy="1040548"/>
          </a:xfrm>
        </p:grpSpPr>
        <p:pic>
          <p:nvPicPr>
            <p:cNvPr id="17" name="Image 16">
              <a:extLst>
                <a:ext uri="{FF2B5EF4-FFF2-40B4-BE49-F238E27FC236}">
                  <a16:creationId xmlns:a16="http://schemas.microsoft.com/office/drawing/2014/main" id="{AF6FA539-4A69-41DA-9000-E6292C4EABC7}"/>
                </a:ext>
              </a:extLst>
            </p:cNvPr>
            <p:cNvPicPr>
              <a:picLocks noChangeAspect="1"/>
            </p:cNvPicPr>
            <p:nvPr/>
          </p:nvPicPr>
          <p:blipFill>
            <a:blip r:embed="rId6"/>
            <a:stretch>
              <a:fillRect/>
            </a:stretch>
          </p:blipFill>
          <p:spPr>
            <a:xfrm>
              <a:off x="10883591" y="5571442"/>
              <a:ext cx="979340" cy="1040548"/>
            </a:xfrm>
            <a:prstGeom prst="rect">
              <a:avLst/>
            </a:prstGeom>
          </p:spPr>
        </p:pic>
        <p:pic>
          <p:nvPicPr>
            <p:cNvPr id="18" name="Graphique 17" descr="Point d’interrogation">
              <a:extLst>
                <a:ext uri="{FF2B5EF4-FFF2-40B4-BE49-F238E27FC236}">
                  <a16:creationId xmlns:a16="http://schemas.microsoft.com/office/drawing/2014/main" id="{8C0B55E0-C562-46ED-AD3F-6BDD550348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05748" y="5727562"/>
              <a:ext cx="735026" cy="735026"/>
            </a:xfrm>
            <a:prstGeom prst="rect">
              <a:avLst/>
            </a:prstGeom>
          </p:spPr>
        </p:pic>
      </p:grpSp>
      <p:pic>
        <p:nvPicPr>
          <p:cNvPr id="19" name="Image 18">
            <a:extLst>
              <a:ext uri="{FF2B5EF4-FFF2-40B4-BE49-F238E27FC236}">
                <a16:creationId xmlns:a16="http://schemas.microsoft.com/office/drawing/2014/main" id="{4A84775C-C139-4FCE-829F-46DFC2A1B1BA}"/>
              </a:ext>
            </a:extLst>
          </p:cNvPr>
          <p:cNvPicPr>
            <a:picLocks noChangeAspect="1"/>
          </p:cNvPicPr>
          <p:nvPr/>
        </p:nvPicPr>
        <p:blipFill rotWithShape="1">
          <a:blip r:embed="rId9"/>
          <a:srcRect l="-353" t="10332"/>
          <a:stretch/>
        </p:blipFill>
        <p:spPr>
          <a:xfrm>
            <a:off x="8802680" y="1572979"/>
            <a:ext cx="990978" cy="782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3C1146A7-948F-49ED-ABAB-4F69FD3E3A54}"/>
              </a:ext>
            </a:extLst>
          </p:cNvPr>
          <p:cNvSpPr>
            <a:spLocks noGrp="1"/>
          </p:cNvSpPr>
          <p:nvPr>
            <p:ph sz="half" idx="2"/>
          </p:nvPr>
        </p:nvSpPr>
        <p:spPr/>
        <p:txBody>
          <a:bodyPr/>
          <a:lstStyle/>
          <a:p>
            <a:r>
              <a:rPr lang="fr-FR" dirty="0"/>
              <a:t>Identification</a:t>
            </a:r>
          </a:p>
          <a:p>
            <a:r>
              <a:rPr lang="fr-FR" dirty="0"/>
              <a:t>Registration, </a:t>
            </a:r>
            <a:r>
              <a:rPr lang="fr-FR" dirty="0" err="1"/>
              <a:t>assessment</a:t>
            </a:r>
            <a:r>
              <a:rPr lang="fr-FR" dirty="0"/>
              <a:t> and documentation</a:t>
            </a:r>
          </a:p>
          <a:p>
            <a:r>
              <a:rPr lang="fr-FR" dirty="0"/>
              <a:t>Tracing</a:t>
            </a:r>
          </a:p>
          <a:p>
            <a:r>
              <a:rPr lang="fr-FR" dirty="0" err="1"/>
              <a:t>Verification</a:t>
            </a:r>
            <a:endParaRPr lang="fr-FR" dirty="0"/>
          </a:p>
          <a:p>
            <a:r>
              <a:rPr lang="fr-FR" dirty="0"/>
              <a:t>Family </a:t>
            </a:r>
            <a:r>
              <a:rPr lang="fr-FR" dirty="0" err="1"/>
              <a:t>reunification</a:t>
            </a:r>
            <a:r>
              <a:rPr lang="fr-FR" dirty="0"/>
              <a:t> and </a:t>
            </a:r>
            <a:r>
              <a:rPr lang="fr-FR" dirty="0" err="1"/>
              <a:t>reintegration</a:t>
            </a:r>
            <a:endParaRPr lang="fr-FR" dirty="0"/>
          </a:p>
          <a:p>
            <a:r>
              <a:rPr lang="fr-FR" dirty="0"/>
              <a:t>Follow-up</a:t>
            </a:r>
          </a:p>
          <a:p>
            <a:endParaRPr lang="fr-FR" b="0" dirty="0">
              <a:solidFill>
                <a:srgbClr val="1690BF"/>
              </a:solidFill>
              <a:effectLst/>
            </a:endParaRPr>
          </a:p>
          <a:p>
            <a:endParaRPr lang="fr-FR" b="1" dirty="0">
              <a:solidFill>
                <a:srgbClr val="1690BF"/>
              </a:solidFill>
              <a:effectLst/>
            </a:endParaRPr>
          </a:p>
          <a:p>
            <a:endParaRPr lang="fr-FR" dirty="0"/>
          </a:p>
        </p:txBody>
      </p:sp>
      <p:sp>
        <p:nvSpPr>
          <p:cNvPr id="5" name="Espace réservé du contenu 3">
            <a:extLst>
              <a:ext uri="{FF2B5EF4-FFF2-40B4-BE49-F238E27FC236}">
                <a16:creationId xmlns:a16="http://schemas.microsoft.com/office/drawing/2014/main" id="{1D33C44A-C760-4156-806E-A3305916D347}"/>
              </a:ext>
            </a:extLst>
          </p:cNvPr>
          <p:cNvSpPr txBox="1">
            <a:spLocks/>
          </p:cNvSpPr>
          <p:nvPr/>
        </p:nvSpPr>
        <p:spPr>
          <a:xfrm>
            <a:off x="92286" y="4978348"/>
            <a:ext cx="6295677" cy="15145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lang="en-US" sz="2400" i="1" dirty="0"/>
              <a:t>…To prevent separation, reunite</a:t>
            </a:r>
            <a:r>
              <a:rPr lang="en-US" sz="2400" dirty="0"/>
              <a:t> </a:t>
            </a:r>
            <a:r>
              <a:rPr lang="en-US" sz="2400" i="1" dirty="0"/>
              <a:t>families and start family tracing</a:t>
            </a:r>
          </a:p>
          <a:p>
            <a:r>
              <a:rPr lang="en-US" sz="2400" dirty="0"/>
              <a:t>Within the first 24–48 hours</a:t>
            </a:r>
            <a:endParaRPr lang="fr-FR" sz="2400" dirty="0"/>
          </a:p>
          <a:p>
            <a:pPr marL="50800" indent="0">
              <a:buFont typeface="Arial"/>
              <a:buNone/>
            </a:pPr>
            <a:endParaRPr lang="fr-FR" sz="2400" dirty="0"/>
          </a:p>
        </p:txBody>
      </p:sp>
      <p:pic>
        <p:nvPicPr>
          <p:cNvPr id="6" name="Image 5">
            <a:extLst>
              <a:ext uri="{FF2B5EF4-FFF2-40B4-BE49-F238E27FC236}">
                <a16:creationId xmlns:a16="http://schemas.microsoft.com/office/drawing/2014/main" id="{15CF654A-C475-460E-9242-D07F99974633}"/>
              </a:ext>
            </a:extLst>
          </p:cNvPr>
          <p:cNvPicPr>
            <a:picLocks noChangeAspect="1"/>
          </p:cNvPicPr>
          <p:nvPr/>
        </p:nvPicPr>
        <p:blipFill>
          <a:blip r:embed="rId3"/>
          <a:stretch>
            <a:fillRect/>
          </a:stretch>
        </p:blipFill>
        <p:spPr>
          <a:xfrm>
            <a:off x="356937" y="1847190"/>
            <a:ext cx="5549763" cy="3120489"/>
          </a:xfrm>
          <a:prstGeom prst="rect">
            <a:avLst/>
          </a:prstGeom>
        </p:spPr>
      </p:pic>
      <p:sp>
        <p:nvSpPr>
          <p:cNvPr id="7" name="Titre 1">
            <a:extLst>
              <a:ext uri="{FF2B5EF4-FFF2-40B4-BE49-F238E27FC236}">
                <a16:creationId xmlns:a16="http://schemas.microsoft.com/office/drawing/2014/main" id="{60559110-8996-43CD-9D0E-0F94A507CFA3}"/>
              </a:ext>
            </a:extLst>
          </p:cNvPr>
          <p:cNvSpPr>
            <a:spLocks noGrp="1"/>
          </p:cNvSpPr>
          <p:nvPr>
            <p:ph type="title"/>
          </p:nvPr>
        </p:nvSpPr>
        <p:spPr>
          <a:xfrm>
            <a:off x="838201" y="365125"/>
            <a:ext cx="3974432" cy="1325563"/>
          </a:xfrm>
        </p:spPr>
        <p:txBody>
          <a:bodyPr/>
          <a:lstStyle/>
          <a:p>
            <a:r>
              <a:rPr lang="fr-FR" dirty="0"/>
              <a:t>Key </a:t>
            </a:r>
            <a:r>
              <a:rPr lang="fr-FR" dirty="0" err="1"/>
              <a:t>steps</a:t>
            </a:r>
            <a:r>
              <a:rPr lang="fr-FR" dirty="0"/>
              <a:t> …</a:t>
            </a:r>
          </a:p>
        </p:txBody>
      </p:sp>
      <p:sp>
        <p:nvSpPr>
          <p:cNvPr id="10" name="Titre 1">
            <a:extLst>
              <a:ext uri="{FF2B5EF4-FFF2-40B4-BE49-F238E27FC236}">
                <a16:creationId xmlns:a16="http://schemas.microsoft.com/office/drawing/2014/main" id="{8CEBBC67-BE50-4B7D-BF2B-262CA8A62426}"/>
              </a:ext>
            </a:extLst>
          </p:cNvPr>
          <p:cNvSpPr txBox="1">
            <a:spLocks/>
          </p:cNvSpPr>
          <p:nvPr/>
        </p:nvSpPr>
        <p:spPr>
          <a:xfrm>
            <a:off x="6387963" y="365125"/>
            <a:ext cx="3974432"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Helvetica Neue"/>
              <a:buNone/>
              <a:defRPr sz="4400" b="1" i="0" u="none" strike="noStrike" cap="none">
                <a:solidFill>
                  <a:srgbClr val="415E7C"/>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t>Process…</a:t>
            </a:r>
          </a:p>
        </p:txBody>
      </p:sp>
    </p:spTree>
    <p:extLst>
      <p:ext uri="{BB962C8B-B14F-4D97-AF65-F5344CB8AC3E}">
        <p14:creationId xmlns:p14="http://schemas.microsoft.com/office/powerpoint/2010/main" val="222355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13</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a:t>
            </a:r>
            <a:r>
              <a:rPr lang="en-GB"/>
              <a:t>using Standard 13</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13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2624</Words>
  <Application>Microsoft Office PowerPoint</Application>
  <PresentationFormat>Widescreen</PresentationFormat>
  <Paragraphs>189</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Helvetica Neue</vt:lpstr>
      <vt:lpstr>HelveticaNeue-Roman-Identity-H</vt:lpstr>
      <vt:lpstr>Ink Free</vt:lpstr>
      <vt:lpstr>Arial</vt:lpstr>
      <vt:lpstr>Wingdings</vt:lpstr>
      <vt:lpstr>Calibri</vt:lpstr>
      <vt:lpstr>HelveticaNeue-Light-Identity-H</vt:lpstr>
      <vt:lpstr>Office Theme</vt:lpstr>
      <vt:lpstr>The Minimum Standards for Child Protection in Humanitarian Action  CPMS</vt:lpstr>
      <vt:lpstr>Aim of the Standards </vt:lpstr>
      <vt:lpstr>PowerPoint Presentation</vt:lpstr>
      <vt:lpstr>General intro to Standard 13</vt:lpstr>
      <vt:lpstr>PowerPoint Presentation</vt:lpstr>
      <vt:lpstr>Key steps …</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140</cp:revision>
  <dcterms:created xsi:type="dcterms:W3CDTF">2017-12-20T18:51:03Z</dcterms:created>
  <dcterms:modified xsi:type="dcterms:W3CDTF">2022-05-25T04:12:16Z</dcterms:modified>
</cp:coreProperties>
</file>