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87" r:id="rId2"/>
    <p:sldId id="262" r:id="rId3"/>
    <p:sldId id="265" r:id="rId4"/>
    <p:sldId id="288" r:id="rId5"/>
    <p:sldId id="261" r:id="rId6"/>
    <p:sldId id="290" r:id="rId7"/>
    <p:sldId id="259" r:id="rId8"/>
    <p:sldId id="289"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Ink Free" panose="03080402000500000000" pitchFamily="66"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0"/>
    <p:restoredTop sz="46605" autoAdjust="0"/>
  </p:normalViewPr>
  <p:slideViewPr>
    <p:cSldViewPr snapToGrid="0">
      <p:cViewPr varScale="1">
        <p:scale>
          <a:sx n="36" d="100"/>
          <a:sy n="36" d="100"/>
        </p:scale>
        <p:origin x="104" y="44"/>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andbook.spherestandards.org/en/cpms/#ch04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humanitarianstandardspartnership.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l" rtl="0">
              <a:spcBef>
                <a:spcPts val="0"/>
              </a:spcBef>
              <a:spcAft>
                <a:spcPts val="0"/>
              </a:spcAft>
              <a:buNone/>
            </a:pPr>
            <a:r>
              <a:rPr lang="en-US" b="1" dirty="0"/>
              <a:t>Facilitators:</a:t>
            </a:r>
            <a:endParaRPr lang="en-US" dirty="0"/>
          </a:p>
          <a:p>
            <a:pPr marL="0" lvl="0" indent="0" algn="l" rtl="0">
              <a:spcBef>
                <a:spcPts val="0"/>
              </a:spcBef>
              <a:spcAft>
                <a:spcPts val="0"/>
              </a:spcAft>
              <a:buNone/>
            </a:pPr>
            <a:r>
              <a:rPr lang="en-US" i="1" dirty="0"/>
              <a:t>This briefing is </a:t>
            </a:r>
            <a:r>
              <a:rPr lang="en-US" i="1" u="sng" dirty="0"/>
              <a:t>for any potential user </a:t>
            </a:r>
            <a:r>
              <a:rPr lang="en-US" i="1" dirty="0"/>
              <a:t>of the CPMS. It is geared primarily toward child protection staff, so consider broadening some questions or providing more detail, if colleagues from other sectors join you.</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t>It is assumed that the group is about 20 people and that everyone in the room knows each other (perhaps colleagues from your agency or the CP coordination group). if not, add 5 minutes for quick introductions.</a:t>
            </a:r>
            <a:endParaRPr lang="en-US" dirty="0"/>
          </a:p>
          <a:p>
            <a:pPr marL="0" lvl="0" indent="0" algn="l" rtl="0">
              <a:spcBef>
                <a:spcPts val="0"/>
              </a:spcBef>
              <a:spcAft>
                <a:spcPts val="0"/>
              </a:spcAft>
              <a:buNone/>
            </a:pPr>
            <a:endParaRPr lang="en-US" i="1" dirty="0"/>
          </a:p>
          <a:p>
            <a:pPr marL="0" lvl="0" indent="0" algn="l" rtl="0">
              <a:spcBef>
                <a:spcPts val="0"/>
              </a:spcBef>
              <a:spcAft>
                <a:spcPts val="0"/>
              </a:spcAft>
              <a:buNone/>
            </a:pPr>
            <a:r>
              <a:rPr lang="en-US" i="1" dirty="0">
                <a:latin typeface="Calibri" panose="020F0502020204030204" pitchFamily="34" charset="0"/>
                <a:cs typeface="Calibri" panose="020F0502020204030204" pitchFamily="34" charset="0"/>
              </a:rPr>
              <a:t>PREPARE: a flipchart with the </a:t>
            </a:r>
            <a:r>
              <a:rPr lang="en-US" b="1" i="1" dirty="0">
                <a:latin typeface="Calibri" panose="020F0502020204030204" pitchFamily="34" charset="0"/>
                <a:cs typeface="Calibri" panose="020F0502020204030204" pitchFamily="34" charset="0"/>
              </a:rPr>
              <a:t>objectives</a:t>
            </a:r>
            <a:r>
              <a:rPr lang="en-US" i="1" dirty="0">
                <a:latin typeface="Calibri" panose="020F0502020204030204" pitchFamily="34" charset="0"/>
                <a:cs typeface="Calibri" panose="020F0502020204030204" pitchFamily="34" charset="0"/>
              </a:rPr>
              <a:t> of the session</a:t>
            </a:r>
          </a:p>
          <a:p>
            <a:pPr marL="0" lvl="0" indent="0" algn="l" rtl="0">
              <a:spcBef>
                <a:spcPts val="0"/>
              </a:spcBef>
              <a:spcAft>
                <a:spcPts val="0"/>
              </a:spcAft>
              <a:buNone/>
            </a:pPr>
            <a:r>
              <a:rPr lang="en-US" b="0" i="0" dirty="0">
                <a:solidFill>
                  <a:srgbClr val="1B2733"/>
                </a:solidFill>
                <a:effectLst/>
                <a:latin typeface="Calibri" panose="020F0502020204030204" pitchFamily="34" charset="0"/>
                <a:cs typeface="Calibri" panose="020F0502020204030204" pitchFamily="34" charset="0"/>
              </a:rPr>
              <a:t>By the end of the session, participants will be able to:</a:t>
            </a:r>
            <a:endParaRPr lang="en-US" dirty="0">
              <a:latin typeface="Calibri" panose="020F0502020204030204" pitchFamily="34" charset="0"/>
              <a:cs typeface="Calibri" panose="020F0502020204030204" pitchFamily="34" charset="0"/>
            </a:endParaRP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Describe the content of Standard 11</a:t>
            </a:r>
          </a:p>
          <a:p>
            <a:pPr marL="171450" lvl="0" indent="-171450" algn="l" rtl="0">
              <a:spcBef>
                <a:spcPts val="0"/>
              </a:spcBef>
              <a:spcAft>
                <a:spcPts val="0"/>
              </a:spcAft>
              <a:buClr>
                <a:schemeClr val="dk1"/>
              </a:buClr>
              <a:buSzPts val="1200"/>
              <a:buFont typeface="Arial"/>
              <a:buChar char="•"/>
            </a:pPr>
            <a:r>
              <a:rPr lang="fr-FR" b="0" i="0" dirty="0" err="1">
                <a:solidFill>
                  <a:srgbClr val="1B2733"/>
                </a:solidFill>
                <a:effectLst/>
                <a:latin typeface="Calibri" panose="020F0502020204030204" pitchFamily="34" charset="0"/>
                <a:cs typeface="Calibri" panose="020F0502020204030204" pitchFamily="34" charset="0"/>
              </a:rPr>
              <a:t>Explain</a:t>
            </a:r>
            <a:r>
              <a:rPr lang="fr-FR" b="0" i="0" dirty="0">
                <a:solidFill>
                  <a:srgbClr val="1B2733"/>
                </a:solidFill>
                <a:effectLst/>
                <a:latin typeface="Calibri" panose="020F0502020204030204" pitchFamily="34" charset="0"/>
                <a:cs typeface="Calibri" panose="020F0502020204030204" pitchFamily="34" charset="0"/>
              </a:rPr>
              <a:t> </a:t>
            </a:r>
            <a:r>
              <a:rPr lang="en-US" b="0" i="0" dirty="0">
                <a:solidFill>
                  <a:srgbClr val="1B2733"/>
                </a:solidFill>
                <a:effectLst/>
                <a:latin typeface="Calibri" panose="020F0502020204030204" pitchFamily="34" charset="0"/>
                <a:cs typeface="Calibri" panose="020F0502020204030204" pitchFamily="34" charset="0"/>
              </a:rPr>
              <a:t>&amp; Share its key messages</a:t>
            </a:r>
          </a:p>
          <a:p>
            <a:pPr marL="171450" lvl="0" indent="-171450" algn="l" rtl="0">
              <a:spcBef>
                <a:spcPts val="0"/>
              </a:spcBef>
              <a:spcAft>
                <a:spcPts val="0"/>
              </a:spcAft>
              <a:buClr>
                <a:schemeClr val="dk1"/>
              </a:buClr>
              <a:buSzPts val="1200"/>
              <a:buFont typeface="Arial"/>
              <a:buChar char="•"/>
            </a:pPr>
            <a:r>
              <a:rPr lang="en-US" b="0" i="0" dirty="0">
                <a:solidFill>
                  <a:srgbClr val="1B2733"/>
                </a:solidFill>
                <a:effectLst/>
                <a:latin typeface="Calibri" panose="020F0502020204030204" pitchFamily="34" charset="0"/>
                <a:cs typeface="Calibri" panose="020F0502020204030204" pitchFamily="34" charset="0"/>
              </a:rPr>
              <a:t>Demonstrate how &amp; why to use the handbook</a:t>
            </a:r>
          </a:p>
          <a:p>
            <a:pPr marL="171450" lvl="0" indent="-171450" algn="l" rtl="0">
              <a:spcBef>
                <a:spcPts val="0"/>
              </a:spcBef>
              <a:spcAft>
                <a:spcPts val="0"/>
              </a:spcAft>
              <a:buClr>
                <a:schemeClr val="dk1"/>
              </a:buClr>
              <a:buSzPts val="1200"/>
              <a:buFont typeface="Arial"/>
              <a:buChar char="•"/>
            </a:pPr>
            <a:endParaRPr lang="en-US" i="1"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fr-FR" dirty="0"/>
              <a:t>NOTE: if </a:t>
            </a:r>
            <a:r>
              <a:rPr lang="fr-FR" dirty="0" err="1"/>
              <a:t>you</a:t>
            </a:r>
            <a:r>
              <a:rPr lang="fr-FR" dirty="0"/>
              <a:t> have </a:t>
            </a:r>
            <a:r>
              <a:rPr lang="fr-FR" dirty="0" err="1"/>
              <a:t>already</a:t>
            </a:r>
            <a:r>
              <a:rPr lang="fr-FR" dirty="0"/>
              <a:t> </a:t>
            </a:r>
            <a:r>
              <a:rPr lang="fr-FR" dirty="0" err="1"/>
              <a:t>done</a:t>
            </a:r>
            <a:r>
              <a:rPr lang="fr-FR" dirty="0"/>
              <a:t> a Session on </a:t>
            </a:r>
            <a:r>
              <a:rPr lang="fr-FR" dirty="0" err="1"/>
              <a:t>Pillar</a:t>
            </a:r>
            <a:r>
              <a:rPr lang="fr-FR" dirty="0"/>
              <a:t>(s), Principles or </a:t>
            </a:r>
            <a:r>
              <a:rPr lang="fr-FR" dirty="0" err="1"/>
              <a:t>other</a:t>
            </a:r>
            <a:r>
              <a:rPr lang="fr-FR" dirty="0"/>
              <a:t> Standard(s), skip slide 2 &amp; 8</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None/>
            </a:pPr>
            <a:endParaRPr lang="en-US" b="1" dirty="0"/>
          </a:p>
          <a:p>
            <a:r>
              <a:rPr lang="fr-FR" b="1" dirty="0"/>
              <a:t>TIP: Slides are </a:t>
            </a:r>
            <a:r>
              <a:rPr lang="fr-FR" b="1" dirty="0" err="1"/>
              <a:t>animated</a:t>
            </a:r>
            <a:r>
              <a:rPr lang="fr-FR" b="1" dirty="0"/>
              <a:t> </a:t>
            </a:r>
            <a:r>
              <a:rPr lang="fr-FR" dirty="0"/>
              <a:t>-&gt; for </a:t>
            </a:r>
            <a:r>
              <a:rPr lang="fr-FR" dirty="0" err="1"/>
              <a:t>each</a:t>
            </a:r>
            <a:r>
              <a:rPr lang="fr-FR" dirty="0"/>
              <a:t> click </a:t>
            </a:r>
            <a:r>
              <a:rPr lang="fr-FR" dirty="0" err="1"/>
              <a:t>you’ll</a:t>
            </a:r>
            <a:r>
              <a:rPr lang="fr-FR" dirty="0"/>
              <a:t> </a:t>
            </a:r>
            <a:r>
              <a:rPr lang="fr-FR" dirty="0" err="1"/>
              <a:t>make</a:t>
            </a:r>
            <a:r>
              <a:rPr lang="fr-FR" dirty="0"/>
              <a:t>, </a:t>
            </a:r>
            <a:r>
              <a:rPr lang="fr-FR" dirty="0" err="1"/>
              <a:t>some</a:t>
            </a:r>
            <a:r>
              <a:rPr lang="fr-FR" dirty="0"/>
              <a:t> few </a:t>
            </a:r>
            <a:r>
              <a:rPr lang="fr-FR" dirty="0" err="1"/>
              <a:t>words</a:t>
            </a:r>
            <a:r>
              <a:rPr lang="fr-FR" dirty="0"/>
              <a:t>, a </a:t>
            </a:r>
            <a:r>
              <a:rPr lang="fr-FR" dirty="0" err="1"/>
              <a:t>title</a:t>
            </a:r>
            <a:r>
              <a:rPr lang="fr-FR" dirty="0"/>
              <a:t> or an image </a:t>
            </a:r>
            <a:r>
              <a:rPr lang="fr-FR" dirty="0" err="1"/>
              <a:t>will</a:t>
            </a:r>
            <a:r>
              <a:rPr lang="fr-FR" dirty="0"/>
              <a:t> </a:t>
            </a:r>
            <a:r>
              <a:rPr lang="fr-FR" dirty="0" err="1"/>
              <a:t>appear</a:t>
            </a:r>
            <a:r>
              <a:rPr lang="fr-FR" dirty="0"/>
              <a:t> on the slide. </a:t>
            </a:r>
          </a:p>
          <a:p>
            <a:r>
              <a:rPr lang="fr-FR" dirty="0"/>
              <a:t>Read the </a:t>
            </a:r>
            <a:r>
              <a:rPr lang="fr-FR" dirty="0" err="1"/>
              <a:t>corresponding</a:t>
            </a:r>
            <a:r>
              <a:rPr lang="fr-FR" dirty="0"/>
              <a:t> notes </a:t>
            </a:r>
            <a:r>
              <a:rPr lang="fr-FR" dirty="0" err="1"/>
              <a:t>from</a:t>
            </a:r>
            <a:r>
              <a:rPr lang="fr-FR" dirty="0"/>
              <a:t> the </a:t>
            </a:r>
            <a:r>
              <a:rPr lang="fr-FR" dirty="0" err="1"/>
              <a:t>facilitators</a:t>
            </a:r>
            <a:r>
              <a:rPr lang="fr-FR" dirty="0"/>
              <a:t> notes, </a:t>
            </a:r>
            <a:r>
              <a:rPr lang="fr-FR" dirty="0" err="1"/>
              <a:t>before</a:t>
            </a:r>
            <a:r>
              <a:rPr lang="fr-FR" dirty="0"/>
              <a:t> </a:t>
            </a:r>
            <a:r>
              <a:rPr lang="fr-FR" dirty="0" err="1"/>
              <a:t>showing</a:t>
            </a:r>
            <a:r>
              <a:rPr lang="fr-FR" dirty="0"/>
              <a:t> the </a:t>
            </a:r>
            <a:r>
              <a:rPr lang="fr-FR" dirty="0" err="1"/>
              <a:t>following</a:t>
            </a:r>
            <a:r>
              <a:rPr lang="fr-FR" dirty="0"/>
              <a:t> content, </a:t>
            </a:r>
            <a:r>
              <a:rPr lang="fr-FR" dirty="0" err="1"/>
              <a:t>so</a:t>
            </a:r>
            <a:r>
              <a:rPr lang="fr-FR" dirty="0"/>
              <a:t> participants have time to process </a:t>
            </a:r>
            <a:r>
              <a:rPr lang="fr-FR" dirty="0" err="1"/>
              <a:t>what</a:t>
            </a:r>
            <a:r>
              <a:rPr lang="fr-FR" dirty="0"/>
              <a:t> </a:t>
            </a:r>
            <a:r>
              <a:rPr lang="fr-FR" dirty="0" err="1"/>
              <a:t>you</a:t>
            </a:r>
            <a:r>
              <a:rPr lang="fr-FR" dirty="0"/>
              <a:t> </a:t>
            </a:r>
            <a:r>
              <a:rPr lang="fr-FR" dirty="0" err="1"/>
              <a:t>say</a:t>
            </a:r>
            <a:r>
              <a:rPr lang="fr-FR" dirty="0"/>
              <a:t>, and </a:t>
            </a:r>
            <a:r>
              <a:rPr lang="fr-FR" dirty="0" err="1"/>
              <a:t>read</a:t>
            </a:r>
            <a:r>
              <a:rPr lang="fr-FR" dirty="0"/>
              <a:t> </a:t>
            </a:r>
            <a:r>
              <a:rPr lang="fr-FR" dirty="0" err="1"/>
              <a:t>each</a:t>
            </a:r>
            <a:r>
              <a:rPr lang="fr-FR"/>
              <a:t> point. </a:t>
            </a:r>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Donors, local governments, colleagues in other sectors and our beneficiaries themselves want to know what we are doing and why. The CPMS are our benchmark. CPMS are the key way to </a:t>
            </a:r>
            <a:r>
              <a:rPr lang="en-US" dirty="0" err="1"/>
              <a:t>operationalise</a:t>
            </a:r>
            <a:r>
              <a:rPr lang="en-US" dirty="0"/>
              <a:t> or make real children's rights in the practice of humanitarian response. </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SzPts val="1100"/>
              <a:buNone/>
            </a:pPr>
            <a:r>
              <a:rPr lang="en-US" dirty="0"/>
              <a:t>They are a collaborative, inter-agency tool, that links with other initiatives, such as the Core Humanitarian Standard, INSPIRE and the Humanitarian Inclusion Standards</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Wherever relevant, the CPMS align with INSPIRE’s 7 strategies to end violence against children – initiative’s icons are actually scattered through the text. In addition, the Core Humanitarian Standard on Quality and Accountability is highlighted in the Introduction and resonates throughout the handbook.</a:t>
            </a:r>
            <a:endParaRPr dirty="0"/>
          </a:p>
          <a:p>
            <a:pPr marL="0" lvl="0" indent="0" algn="l" rtl="0">
              <a:lnSpc>
                <a:spcPct val="115000"/>
              </a:lnSpc>
              <a:spcBef>
                <a:spcPts val="0"/>
              </a:spcBef>
              <a:spcAft>
                <a:spcPts val="0"/>
              </a:spcAft>
              <a:buSzPts val="1100"/>
              <a:buNone/>
            </a:pPr>
            <a:endParaRPr dirty="0"/>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dirty="0" err="1"/>
              <a:t>Contextualisation</a:t>
            </a:r>
            <a:r>
              <a:rPr lang="en-US" dirty="0"/>
              <a:t> is encouraged and can create ownership of the standards at every level. It builds a deeper understanding of child protection in the specific context for a wide range of actors. National coordination groups are therefore encouraged to adapt the CPMS. Please raise it with colleagues locally and then seek the guidance of the global CPMS team. For more information, watch the short contextualization video on the Alliance’s </a:t>
            </a:r>
            <a:r>
              <a:rPr lang="en-US" dirty="0" err="1"/>
              <a:t>youtube</a:t>
            </a:r>
            <a:r>
              <a:rPr lang="en-US" dirty="0"/>
              <a:t> channel.</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US" dirty="0"/>
              <a:t>BOX: The CPMS aim at improving the quality and accountability of our programing and increasing impact for children’s protection and well-being in humanitarian action (</a:t>
            </a:r>
            <a:r>
              <a:rPr lang="en-US" sz="1800" b="0" i="0" u="none" strike="noStrike" baseline="0" dirty="0">
                <a:latin typeface="HelveticaNeue-Light-Identity-H"/>
              </a:rPr>
              <a:t>across all contexts)</a:t>
            </a:r>
            <a:r>
              <a:rPr lang="en-US" dirty="0"/>
              <a:t>, by establishing common principles, </a:t>
            </a:r>
            <a:r>
              <a:rPr lang="en-US" sz="1800" b="0" i="0" u="none" strike="noStrike" baseline="0" dirty="0">
                <a:latin typeface="HelveticaNeue-Light-Identity-H"/>
              </a:rPr>
              <a:t>evidence, prevention</a:t>
            </a:r>
            <a:r>
              <a:rPr lang="en-US" dirty="0"/>
              <a:t> and goals to achieve. They provide a synthesis of good practice and learning to date.</a:t>
            </a:r>
          </a:p>
          <a:p>
            <a:pPr marL="0" lvl="0" indent="0" algn="l" rtl="0">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is an overview of the CPMS structure: there are 28 Standards across 4 pillars and 10 CPHA principles threaded throughout. </a:t>
            </a:r>
          </a:p>
          <a:p>
            <a:pPr marL="0" lvl="0" indent="0" algn="l" rtl="0">
              <a:spcBef>
                <a:spcPts val="0"/>
              </a:spcBef>
              <a:spcAft>
                <a:spcPts val="0"/>
              </a:spcAft>
              <a:buNone/>
            </a:pPr>
            <a:r>
              <a:rPr lang="en-US" dirty="0"/>
              <a:t>You can find this overview on the back of the CPMS handbook or in the online handbook; it’s a practical way of locating quickly a specific topic.</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presentation focuses on Standard 11: Children associated with armed forces and armed groups</a:t>
            </a:r>
          </a:p>
          <a:p>
            <a:pPr marL="0" lvl="0" indent="0" algn="l" rtl="0">
              <a:spcBef>
                <a:spcPts val="0"/>
              </a:spcBef>
              <a:spcAft>
                <a:spcPts val="0"/>
              </a:spcAft>
              <a:buNone/>
            </a:pP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Standard is part of the second Pillar related to child protection risks that children may face in humanitarian settings. All the seven different risk standards are linked, as they address overlapping vulnerabilities and risks. The risks cannot be addressed in isolation.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Child protection risks are potential violations and threats to children's rights that will cause harm to children. To understand a child's risk, we need to understand the nature (type of hazard, situation, threat…) &amp; extent of the risk and the individual child’s vulnerability to that risk, but also the family/</a:t>
            </a:r>
            <a:r>
              <a:rPr lang="en-US" i="0" dirty="0"/>
              <a:t>child </a:t>
            </a:r>
            <a:r>
              <a:rPr lang="fr-FR" i="0" dirty="0"/>
              <a:t>coping or </a:t>
            </a:r>
            <a:r>
              <a:rPr lang="fr-FR" i="0" dirty="0" err="1"/>
              <a:t>survival</a:t>
            </a:r>
            <a:r>
              <a:rPr lang="fr-FR" i="0" dirty="0"/>
              <a:t> </a:t>
            </a:r>
            <a:r>
              <a:rPr lang="fr-FR" i="0" dirty="0" err="1"/>
              <a:t>strategies</a:t>
            </a:r>
            <a:r>
              <a:rPr lang="fr-FR" i="0" dirty="0"/>
              <a:t> (</a:t>
            </a:r>
            <a:r>
              <a:rPr lang="fr-FR" i="0" dirty="0" err="1"/>
              <a:t>meaning</a:t>
            </a:r>
            <a:r>
              <a:rPr lang="fr-FR" i="0" dirty="0"/>
              <a:t> </a:t>
            </a:r>
            <a:r>
              <a:rPr lang="fr-FR" i="0" dirty="0" err="1"/>
              <a:t>their</a:t>
            </a:r>
            <a:r>
              <a:rPr lang="fr-FR" i="0" dirty="0"/>
              <a:t> </a:t>
            </a:r>
            <a:r>
              <a:rPr lang="en-US" i="0" dirty="0"/>
              <a:t>resilience and ability to withstand the risk). Vulnerability is understood as the </a:t>
            </a:r>
            <a:r>
              <a:rPr lang="en-US" dirty="0"/>
              <a:t>extent to which a child has characteristics that reduce his ability to withstand adverse impact. We have to record that vulnerability is specific to each person and each situation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dirty="0">
                <a:latin typeface="Arial"/>
                <a:ea typeface="Arial"/>
                <a:cs typeface="Arial"/>
                <a:sym typeface="Arial"/>
              </a:rPr>
              <a:t>DEF: </a:t>
            </a:r>
            <a:r>
              <a:rPr lang="en-US" dirty="0"/>
              <a:t>‘Recruitment’ refers to the compulsory, forced or unforced enlistment of any child into any armed force or armed group.</a:t>
            </a:r>
            <a:endParaRPr lang="en-US" b="1" dirty="0">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Recruitment and use deprive children of their rights and have immediate and long-term negative consequences for the socio-economic, psychological and physical health of children, families and communities.</a:t>
            </a:r>
            <a:r>
              <a:rPr lang="en-US" b="1" dirty="0">
                <a:latin typeface="Arial"/>
                <a:cs typeface="Arial"/>
                <a:sym typeface="Arial"/>
              </a:rPr>
              <a:t> </a:t>
            </a:r>
            <a:r>
              <a:rPr lang="en-US" dirty="0">
                <a:latin typeface="Arial"/>
                <a:ea typeface="Arial"/>
                <a:cs typeface="Arial"/>
                <a:sym typeface="Arial"/>
              </a:rPr>
              <a:t>Children, including girls, who are used or recruited by armed forces or armed groups are often forced to witness, experience and commit abuse, exploitation or violence. </a:t>
            </a:r>
            <a:r>
              <a:rPr lang="en-US" dirty="0"/>
              <a:t>The recruitment and use of children by armed forces or armed groups is a grave violation of child rights and international humanitarian law.</a:t>
            </a:r>
            <a:r>
              <a:rPr lang="en-US" dirty="0">
                <a:latin typeface="Arial"/>
                <a:cs typeface="Arial"/>
                <a:sym typeface="Arial"/>
              </a:rPr>
              <a:t> </a:t>
            </a: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latin typeface="Arial"/>
                <a:ea typeface="Arial"/>
                <a:cs typeface="Arial"/>
                <a:sym typeface="Arial"/>
              </a:rPr>
              <a:t>Humanitarian actors must take action to prevent recruitment and use of children and to address the immediate and long-term negative consequences for children, families and communities through multi-sectoral community-based reintegration </a:t>
            </a:r>
            <a:r>
              <a:rPr lang="en-US" dirty="0" err="1">
                <a:latin typeface="Arial"/>
                <a:ea typeface="Arial"/>
                <a:cs typeface="Arial"/>
                <a:sym typeface="Arial"/>
              </a:rPr>
              <a:t>programmes</a:t>
            </a:r>
            <a:r>
              <a:rPr lang="en-US" dirty="0">
                <a:latin typeface="Arial"/>
                <a:ea typeface="Arial"/>
                <a:cs typeface="Arial"/>
                <a:sym typeface="Arial"/>
              </a:rPr>
              <a:t>, as well as advocacy for the release of all associated children. This standard calls for an emphasis on </a:t>
            </a:r>
            <a:r>
              <a:rPr lang="fr-FR" dirty="0" err="1"/>
              <a:t>child-centred</a:t>
            </a:r>
            <a:r>
              <a:rPr lang="fr-FR" dirty="0"/>
              <a:t> </a:t>
            </a:r>
            <a:r>
              <a:rPr lang="en-US" b="1" dirty="0">
                <a:latin typeface="Arial"/>
                <a:ea typeface="Arial"/>
                <a:cs typeface="Arial"/>
                <a:sym typeface="Arial"/>
              </a:rPr>
              <a:t>prevention</a:t>
            </a:r>
            <a:r>
              <a:rPr lang="en-US" dirty="0">
                <a:latin typeface="Arial"/>
                <a:ea typeface="Arial"/>
                <a:cs typeface="Arial"/>
                <a:sym typeface="Arial"/>
              </a:rPr>
              <a:t>, especially </a:t>
            </a:r>
            <a:r>
              <a:rPr lang="fr-FR" dirty="0" err="1"/>
              <a:t>protecting</a:t>
            </a:r>
            <a:r>
              <a:rPr lang="fr-FR" dirty="0"/>
              <a:t> </a:t>
            </a:r>
            <a:r>
              <a:rPr lang="fr-FR" dirty="0" err="1"/>
              <a:t>them</a:t>
            </a:r>
            <a:r>
              <a:rPr lang="fr-FR" dirty="0"/>
              <a:t> </a:t>
            </a:r>
            <a:r>
              <a:rPr lang="fr-FR" dirty="0" err="1"/>
              <a:t>from</a:t>
            </a:r>
            <a:r>
              <a:rPr lang="fr-FR" dirty="0"/>
              <a:t> </a:t>
            </a:r>
            <a:r>
              <a:rPr lang="fr-FR" dirty="0" err="1"/>
              <a:t>recruitment</a:t>
            </a:r>
            <a:r>
              <a:rPr lang="fr-FR" dirty="0"/>
              <a:t>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prevention icon</a:t>
            </a:r>
            <a:r>
              <a:rPr lang="en-US" i="1" dirty="0"/>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b="1" i="0" dirty="0"/>
              <a:t>Examples of </a:t>
            </a:r>
            <a:r>
              <a:rPr lang="fr-FR" b="1" i="0" dirty="0">
                <a:effectLst/>
                <a:latin typeface="Arial" panose="020B0604020202020204" pitchFamily="34" charset="0"/>
              </a:rPr>
              <a:t>drivers for </a:t>
            </a:r>
            <a:r>
              <a:rPr lang="fr-FR" b="1" i="0" dirty="0" err="1">
                <a:effectLst/>
                <a:latin typeface="Arial" panose="020B0604020202020204" pitchFamily="34" charset="0"/>
              </a:rPr>
              <a:t>child</a:t>
            </a:r>
            <a:r>
              <a:rPr lang="fr-FR" b="1" i="0" dirty="0">
                <a:effectLst/>
                <a:latin typeface="Arial" panose="020B0604020202020204" pitchFamily="34" charset="0"/>
              </a:rPr>
              <a:t> association</a:t>
            </a:r>
            <a:r>
              <a:rPr lang="en-US" b="1" i="0" dirty="0">
                <a:effectLst/>
                <a:latin typeface="Arial" panose="020B0604020202020204" pitchFamily="34" charset="0"/>
              </a:rPr>
              <a:t>: </a:t>
            </a:r>
            <a:r>
              <a:rPr lang="en-US" dirty="0">
                <a:effectLst/>
                <a:latin typeface="Arial" panose="020B0604020202020204" pitchFamily="34" charset="0"/>
              </a:rPr>
              <a:t>Reduced presence of child protection and humanitarian actors and security personnel; weakened community structures; reduced parental supervision and care; </a:t>
            </a:r>
            <a:r>
              <a:rPr lang="fr-FR" dirty="0" err="1">
                <a:effectLst/>
                <a:latin typeface="Arial" panose="020B0604020202020204" pitchFamily="34" charset="0"/>
              </a:rPr>
              <a:t>economic</a:t>
            </a:r>
            <a:r>
              <a:rPr lang="fr-FR" dirty="0">
                <a:effectLst/>
                <a:latin typeface="Arial" panose="020B0604020202020204" pitchFamily="34" charset="0"/>
              </a:rPr>
              <a:t> impacts of the </a:t>
            </a:r>
            <a:r>
              <a:rPr lang="fr-FR" dirty="0" err="1">
                <a:effectLst/>
                <a:latin typeface="Arial" panose="020B0604020202020204" pitchFamily="34" charset="0"/>
              </a:rPr>
              <a:t>crisis</a:t>
            </a:r>
            <a:r>
              <a:rPr lang="fr-FR" dirty="0">
                <a:effectLst/>
                <a:latin typeface="Arial" panose="020B0604020202020204" pitchFamily="34" charset="0"/>
              </a:rPr>
              <a:t> </a:t>
            </a:r>
            <a:r>
              <a:rPr lang="en-US" dirty="0">
                <a:effectLst/>
                <a:latin typeface="Arial" panose="020B0604020202020204" pitchFamily="34" charset="0"/>
              </a:rPr>
              <a:t>pushing children to search for food, basic goods, or livelihood opportunities; reduced access to support services…</a:t>
            </a:r>
            <a:endParaRPr lang="en-US" i="1"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Advocacy: Where child recruitment and use are not yet prohibited by national law, advocate for such legislation. Where they are prohibited, authorities and stakeholders (including, where appropriate, armed forces or groups) should be encouraged to fulfil their legal obligations. </a:t>
            </a:r>
            <a:r>
              <a:rPr lang="en-US" dirty="0">
                <a:effectLst/>
                <a:latin typeface="Arial" panose="020B0604020202020204" pitchFamily="34" charset="0"/>
              </a:rPr>
              <a:t>All parties to conflict should end recruitment and use of children in armed conflict and release all associated girls and boys to child protection authorities immediately and without any preconditions.</a:t>
            </a: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This standard points the need to establish and support case management services, to screen, identify, verify and document children; provide </a:t>
            </a:r>
            <a:r>
              <a:rPr lang="fr-FR" dirty="0"/>
              <a:t>information about </a:t>
            </a:r>
            <a:r>
              <a:rPr lang="fr-FR" dirty="0" err="1"/>
              <a:t>available</a:t>
            </a:r>
            <a:r>
              <a:rPr lang="fr-FR" dirty="0"/>
              <a:t> support services; </a:t>
            </a:r>
            <a:r>
              <a:rPr lang="fr-FR" dirty="0" err="1"/>
              <a:t>accompany</a:t>
            </a:r>
            <a:r>
              <a:rPr lang="fr-FR" dirty="0"/>
              <a:t> release or </a:t>
            </a:r>
            <a:r>
              <a:rPr lang="fr-FR" dirty="0" err="1"/>
              <a:t>disengagement</a:t>
            </a:r>
            <a:r>
              <a:rPr lang="fr-FR" dirty="0"/>
              <a:t> </a:t>
            </a:r>
            <a:r>
              <a:rPr lang="fr-FR" dirty="0" err="1"/>
              <a:t>processes</a:t>
            </a:r>
            <a:r>
              <a:rPr lang="fr-FR" dirty="0"/>
              <a:t>; </a:t>
            </a:r>
            <a:r>
              <a:rPr lang="fr-FR" dirty="0" err="1"/>
              <a:t>work</a:t>
            </a:r>
            <a:r>
              <a:rPr lang="fr-FR" dirty="0"/>
              <a:t> on tracing and </a:t>
            </a:r>
            <a:r>
              <a:rPr lang="fr-FR" dirty="0" err="1"/>
              <a:t>reunification</a:t>
            </a:r>
            <a:r>
              <a:rPr lang="fr-FR" dirty="0"/>
              <a:t> &amp; support </a:t>
            </a:r>
            <a:r>
              <a:rPr lang="fr-FR" dirty="0" err="1"/>
              <a:t>reintegration</a:t>
            </a:r>
            <a:r>
              <a:rPr lang="fr-FR" dirty="0"/>
              <a:t>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the </a:t>
            </a:r>
            <a:r>
              <a:rPr lang="en-US" b="1" i="1" dirty="0">
                <a:latin typeface="Arial"/>
                <a:ea typeface="Arial"/>
                <a:cs typeface="Arial"/>
                <a:sym typeface="Arial"/>
              </a:rPr>
              <a:t>case management </a:t>
            </a:r>
            <a:r>
              <a:rPr lang="en-US" i="1" dirty="0">
                <a:latin typeface="Arial"/>
                <a:ea typeface="Arial"/>
                <a:cs typeface="Arial"/>
                <a:sym typeface="Arial"/>
              </a:rPr>
              <a:t>icon</a:t>
            </a:r>
            <a:r>
              <a:rPr lang="en-US" i="1" dirty="0"/>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b="1" i="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b="1" dirty="0">
                <a:latin typeface="Arial"/>
                <a:ea typeface="Arial"/>
                <a:cs typeface="Arial"/>
                <a:sym typeface="Arial"/>
              </a:rPr>
              <a:t>Discussion Prompt: </a:t>
            </a:r>
            <a:r>
              <a:rPr lang="en-US" sz="1200" dirty="0">
                <a:latin typeface="Ink Free" panose="03080402000500000000" pitchFamily="66" charset="0"/>
              </a:rPr>
              <a:t>What different roles children are used for in groups</a:t>
            </a:r>
            <a:r>
              <a:rPr lang="fr-FR" sz="1200" dirty="0">
                <a:latin typeface="Ink Free" panose="03080402000500000000" pitchFamily="66" charset="0"/>
              </a:rPr>
              <a:t>?</a:t>
            </a:r>
          </a:p>
          <a:p>
            <a:pPr algn="l"/>
            <a:r>
              <a:rPr lang="en-US" dirty="0"/>
              <a:t>Children are used by armed forces or armed groups in many different roles. These children are often forced to witness, experience and commit abuse, exploitation or violence. </a:t>
            </a:r>
          </a:p>
          <a:p>
            <a:pPr algn="l"/>
            <a:r>
              <a:rPr lang="en-US" dirty="0"/>
              <a:t>They can be used as: </a:t>
            </a:r>
          </a:p>
          <a:p>
            <a:pPr algn="l">
              <a:buFontTx/>
              <a:buChar char="-"/>
            </a:pPr>
            <a:r>
              <a:rPr lang="en-US" dirty="0"/>
              <a:t>Combatant</a:t>
            </a:r>
          </a:p>
          <a:p>
            <a:pPr algn="l">
              <a:buFontTx/>
              <a:buChar char="-"/>
            </a:pPr>
            <a:r>
              <a:rPr lang="en-US" dirty="0"/>
              <a:t>For sexual purposes</a:t>
            </a:r>
          </a:p>
          <a:p>
            <a:pPr algn="l">
              <a:buFontTx/>
              <a:buChar char="-"/>
            </a:pPr>
            <a:r>
              <a:rPr lang="en-US" dirty="0"/>
              <a:t>Checkpoint or prison guards</a:t>
            </a:r>
          </a:p>
          <a:p>
            <a:pPr algn="l">
              <a:buFontTx/>
              <a:buChar char="-"/>
            </a:pPr>
            <a:r>
              <a:rPr lang="en-US" dirty="0"/>
              <a:t>Cook or domestic </a:t>
            </a:r>
            <a:r>
              <a:rPr lang="en-US" dirty="0" err="1"/>
              <a:t>labourers</a:t>
            </a:r>
            <a:endParaRPr lang="en-US" dirty="0"/>
          </a:p>
          <a:p>
            <a:pPr algn="l">
              <a:buFontTx/>
              <a:buChar char="-"/>
            </a:pPr>
            <a:r>
              <a:rPr lang="en-US" dirty="0"/>
              <a:t>Minelayer</a:t>
            </a:r>
          </a:p>
          <a:p>
            <a:pPr algn="l">
              <a:buFontTx/>
              <a:buChar char="-"/>
            </a:pPr>
            <a:r>
              <a:rPr lang="en-US" dirty="0"/>
              <a:t>Spy</a:t>
            </a:r>
          </a:p>
          <a:p>
            <a:pPr algn="l">
              <a:buFontTx/>
              <a:buChar char="-"/>
            </a:pPr>
            <a:r>
              <a:rPr lang="en-US" dirty="0"/>
              <a:t>Human shield</a:t>
            </a:r>
          </a:p>
          <a:p>
            <a:pPr algn="l">
              <a:buFontTx/>
              <a:buChar char="-"/>
            </a:pPr>
            <a:r>
              <a:rPr lang="en-US" dirty="0"/>
              <a:t>Porter</a:t>
            </a:r>
          </a:p>
          <a:p>
            <a:pPr algn="l">
              <a:buFontTx/>
              <a:buChar char="-"/>
            </a:pPr>
            <a:r>
              <a:rPr lang="en-US" dirty="0"/>
              <a:t>Suicide bomber</a:t>
            </a:r>
          </a:p>
          <a:p>
            <a:pPr algn="l">
              <a:buFontTx/>
              <a:buChar char="-"/>
            </a:pPr>
            <a:r>
              <a:rPr lang="en-US" dirty="0"/>
              <a:t>Other purposes </a:t>
            </a:r>
            <a:r>
              <a:rPr lang="en-US" i="1" dirty="0"/>
              <a:t>to be contextualized based on your context</a:t>
            </a:r>
            <a:endParaRPr lang="fr-FR" i="1" dirty="0"/>
          </a:p>
          <a:p>
            <a:pPr algn="l">
              <a:buFontTx/>
              <a:buChar char="-"/>
            </a:pPr>
            <a:endParaRPr lang="en-US"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baseline="0" dirty="0">
                <a:latin typeface="+mn-lt"/>
              </a:rPr>
              <a:t>Standard 11 states: </a:t>
            </a:r>
            <a:r>
              <a:rPr lang="en-US" dirty="0"/>
              <a:t>“All children are protected from recruitment and use by armed forces or armed groups, are released and are effectively reintegrated after recruitment and use in all contexts of armed conflict.”</a:t>
            </a:r>
          </a:p>
          <a:p>
            <a:pPr>
              <a:buFont typeface="Arial" panose="020B0604020202020204" pitchFamily="34" charset="0"/>
              <a:buChar char="•"/>
            </a:pPr>
            <a:endParaRPr lang="en-US" dirty="0"/>
          </a:p>
          <a:p>
            <a:pPr>
              <a:buFont typeface="Arial" panose="020B0604020202020204" pitchFamily="34" charset="0"/>
              <a:buChar char="•"/>
            </a:pPr>
            <a:r>
              <a:rPr lang="en-US" dirty="0"/>
              <a:t>Children formerly associated with armed groups should be treated as victims of human rights violations. They should be p</a:t>
            </a:r>
            <a:r>
              <a:rPr lang="en-US" dirty="0">
                <a:solidFill>
                  <a:srgbClr val="1690BF"/>
                </a:solidFill>
                <a:effectLst/>
              </a:rPr>
              <a:t>rotected from detention, investigation, prosecution, torture or ill treatment; released if detained</a:t>
            </a:r>
          </a:p>
          <a:p>
            <a:pPr>
              <a:buFont typeface="Arial" panose="020B0604020202020204" pitchFamily="34" charset="0"/>
              <a:buChar char="•"/>
            </a:pPr>
            <a:r>
              <a:rPr lang="en-US" dirty="0">
                <a:solidFill>
                  <a:srgbClr val="1690BF"/>
                </a:solidFill>
                <a:effectLst/>
              </a:rPr>
              <a:t>For c</a:t>
            </a:r>
            <a:r>
              <a:rPr lang="en-US" dirty="0"/>
              <a:t>hildren who are over the age of criminal responsibility and who are alleged to have committed crimes while associated with armed forces or groups, alternatives to detention should be encouraged. They should only be detained in accordance with international juvenile justice standards.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Without creating stigma, key community members and groups should identify and target any children who are vulnerable to family separation, recruitment or re-recruitment. Social support and assistance </a:t>
            </a:r>
            <a:r>
              <a:rPr lang="en-US" dirty="0" err="1"/>
              <a:t>programmes</a:t>
            </a:r>
            <a:r>
              <a:rPr lang="en-US" dirty="0"/>
              <a:t> for prevention should encourage family unity.</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All children associated with armed forces or groups should be released immediately and without any preconditions, even during armed conflict, without depending on the </a:t>
            </a:r>
            <a:r>
              <a:rPr lang="fr-FR" dirty="0"/>
              <a:t>end of </a:t>
            </a:r>
            <a:r>
              <a:rPr lang="fr-FR" dirty="0" err="1"/>
              <a:t>hostilities</a:t>
            </a:r>
            <a:r>
              <a:rPr lang="fr-FR" dirty="0"/>
              <a:t> or </a:t>
            </a:r>
            <a:r>
              <a:rPr lang="fr-FR" dirty="0" err="1"/>
              <a:t>announcement</a:t>
            </a:r>
            <a:r>
              <a:rPr lang="fr-FR" dirty="0"/>
              <a:t> of </a:t>
            </a:r>
            <a:r>
              <a:rPr lang="fr-FR" dirty="0" err="1"/>
              <a:t>peace</a:t>
            </a:r>
            <a:r>
              <a:rPr lang="fr-FR" dirty="0"/>
              <a:t> (or </a:t>
            </a:r>
            <a:r>
              <a:rPr lang="fr-FR" dirty="0" err="1"/>
              <a:t>any</a:t>
            </a:r>
            <a:r>
              <a:rPr lang="fr-FR" dirty="0"/>
              <a:t> </a:t>
            </a:r>
            <a:r>
              <a:rPr lang="fr-FR" dirty="0" err="1"/>
              <a:t>other</a:t>
            </a:r>
            <a:r>
              <a:rPr lang="fr-FR" dirty="0"/>
              <a:t> conditions)</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All children leaving armed forces or groups should receive appropriate health, education and psychosocial support services. Children may need clothes or hygiene articles upon leaving an armed force or group. These items should be provided in accordance with accepted cultural, contextual and family/community standards. Cash and voucher assistance to children formerly associated with armed forces or groups is not recommended: it could become a pull factor for other children and families.</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Prevention actions possible:</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fr-FR" dirty="0">
                <a:effectLst/>
                <a:latin typeface="Arial" panose="020B0604020202020204" pitchFamily="34" charset="0"/>
              </a:rPr>
              <a:t>Education and </a:t>
            </a:r>
            <a:r>
              <a:rPr lang="fr-FR" dirty="0" err="1">
                <a:effectLst/>
                <a:latin typeface="Arial" panose="020B0604020202020204" pitchFamily="34" charset="0"/>
              </a:rPr>
              <a:t>vocational</a:t>
            </a:r>
            <a:r>
              <a:rPr lang="fr-FR" dirty="0">
                <a:effectLst/>
                <a:latin typeface="Arial" panose="020B0604020202020204" pitchFamily="34" charset="0"/>
              </a:rPr>
              <a:t> programs &amp; trainings</a:t>
            </a:r>
            <a:endParaRPr lang="en-US"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n-US" dirty="0">
                <a:effectLst/>
                <a:latin typeface="Arial" panose="020B0604020202020204" pitchFamily="34" charset="0"/>
              </a:rPr>
              <a:t>income generating opportunities; </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n-US" dirty="0">
                <a:effectLst/>
                <a:latin typeface="Arial" panose="020B0604020202020204" pitchFamily="34" charset="0"/>
              </a:rPr>
              <a:t>access to social protection and livelihood opportunities </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fr-FR" dirty="0" err="1">
                <a:effectLst/>
                <a:latin typeface="Arial" panose="020B0604020202020204" pitchFamily="34" charset="0"/>
              </a:rPr>
              <a:t>school</a:t>
            </a:r>
            <a:r>
              <a:rPr lang="fr-FR" dirty="0">
                <a:effectLst/>
                <a:latin typeface="Arial" panose="020B0604020202020204" pitchFamily="34" charset="0"/>
              </a:rPr>
              <a:t> </a:t>
            </a:r>
            <a:r>
              <a:rPr lang="fr-FR" dirty="0" err="1">
                <a:effectLst/>
                <a:latin typeface="Arial" panose="020B0604020202020204" pitchFamily="34" charset="0"/>
              </a:rPr>
              <a:t>feeding</a:t>
            </a:r>
            <a:r>
              <a:rPr lang="fr-FR" dirty="0">
                <a:effectLst/>
                <a:latin typeface="Arial" panose="020B0604020202020204" pitchFamily="34" charset="0"/>
              </a:rPr>
              <a:t> programs</a:t>
            </a:r>
            <a:r>
              <a:rPr lang="en-US" dirty="0">
                <a:effectLst/>
                <a:latin typeface="Arial" panose="020B0604020202020204" pitchFamily="34" charset="0"/>
              </a:rPr>
              <a:t> support</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en-US" dirty="0">
                <a:effectLst/>
                <a:latin typeface="Arial" panose="020B0604020202020204" pitchFamily="34" charset="0"/>
              </a:rPr>
              <a:t>individual, family, or community-level support through adapted case management or psychosocial support services to children at risk of recruitment or undergoing reintegration.</a:t>
            </a:r>
          </a:p>
          <a:p>
            <a:pPr marL="171450" marR="0" lvl="0" indent="-171450" algn="l" defTabSz="914400" rtl="0" eaLnBrk="1" fontAlgn="auto" latinLnBrk="0" hangingPunct="1">
              <a:lnSpc>
                <a:spcPct val="100000"/>
              </a:lnSpc>
              <a:spcBef>
                <a:spcPts val="0"/>
              </a:spcBef>
              <a:spcAft>
                <a:spcPts val="0"/>
              </a:spcAft>
              <a:buClr>
                <a:schemeClr val="dk1"/>
              </a:buClr>
              <a:buSzPts val="1200"/>
              <a:buFontTx/>
              <a:buChar char="-"/>
              <a:tabLst/>
              <a:defRPr/>
            </a:pPr>
            <a:r>
              <a:rPr lang="fr-FR" dirty="0" err="1">
                <a:effectLst/>
                <a:latin typeface="Arial" panose="020B0604020202020204" pitchFamily="34" charset="0"/>
              </a:rPr>
              <a:t>material</a:t>
            </a:r>
            <a:r>
              <a:rPr lang="fr-FR" dirty="0">
                <a:effectLst/>
                <a:latin typeface="Arial" panose="020B0604020202020204" pitchFamily="34" charset="0"/>
              </a:rPr>
              <a:t> assistance</a:t>
            </a:r>
            <a:r>
              <a:rPr lang="en-US" dirty="0">
                <a:effectLst/>
                <a:latin typeface="Arial" panose="020B0604020202020204" pitchFamily="34" charset="0"/>
              </a:rPr>
              <a:t> (after assessing and mitigating risks of stigma or unintended harm)</a:t>
            </a:r>
            <a:endParaRPr lang="en-US" dirty="0"/>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Font typeface="Arial" panose="020B0604020202020204" pitchFamily="34" charset="0"/>
              <a:buChar char="•"/>
            </a:pPr>
            <a:r>
              <a:rPr lang="en-US" dirty="0"/>
              <a:t>Ongoing screening, identification and age verification can determine when there are children within the ranks of armed forces or groups. Children must be documented immediately after exiting armed forces or groups using child-friendly interview techniques &amp; a mixed team of male and female caseworkers.</a:t>
            </a:r>
          </a:p>
          <a:p>
            <a:pPr>
              <a:buFont typeface="Arial" panose="020B0604020202020204" pitchFamily="34" charset="0"/>
              <a:buChar char="•"/>
            </a:pPr>
            <a:r>
              <a:rPr lang="en-US" dirty="0"/>
              <a:t>Release &amp; Emergency Services: </a:t>
            </a:r>
            <a:r>
              <a:rPr lang="en-US" dirty="0">
                <a:effectLst/>
                <a:latin typeface="Arial" panose="020B0604020202020204" pitchFamily="34" charset="0"/>
              </a:rPr>
              <a:t>shelter, food, health care, and other urgent supplies and services for children who exit from armed groups and are not already reunited or living in a family situation. </a:t>
            </a:r>
            <a:endParaRPr lang="en-US" dirty="0"/>
          </a:p>
          <a:p>
            <a:pPr>
              <a:buFont typeface="Arial" panose="020B0604020202020204" pitchFamily="34" charset="0"/>
              <a:buChar char="•"/>
            </a:pPr>
            <a:r>
              <a:rPr lang="en-US" dirty="0"/>
              <a:t>Many children should be able to return to their families and communities or be integrated into family-based care soon after release. Interim care should be provided for those who cannot immediately return to their families or whose families need to be traced. Family-based interim care should be </a:t>
            </a:r>
            <a:r>
              <a:rPr lang="en-US" dirty="0" err="1"/>
              <a:t>prioritised</a:t>
            </a:r>
            <a:r>
              <a:rPr lang="en-US" dirty="0"/>
              <a:t> above institutional care such as transit/interim care </a:t>
            </a:r>
            <a:r>
              <a:rPr lang="en-US" dirty="0" err="1"/>
              <a:t>centres</a:t>
            </a:r>
            <a:r>
              <a:rPr lang="en-US" dirty="0"/>
              <a:t>.</a:t>
            </a:r>
          </a:p>
          <a:p>
            <a:pPr>
              <a:buFont typeface="Arial" panose="020B0604020202020204" pitchFamily="34" charset="0"/>
              <a:buChar char="•"/>
            </a:pPr>
            <a:r>
              <a:rPr lang="en-US" dirty="0"/>
              <a:t>Preparations to reunify children must mitigate risks and threats of discrimination, violence and further recruitment. Before reunification, caseworkers should assess families’ willingness and ability to accept a child and determine whether reunification is in the </a:t>
            </a:r>
            <a:r>
              <a:rPr lang="en-US" dirty="0">
                <a:hlinkClick r:id="rId3"/>
              </a:rPr>
              <a:t>child’s best interests</a:t>
            </a:r>
            <a:endParaRPr lang="en-US" dirty="0"/>
          </a:p>
          <a:p>
            <a:pPr>
              <a:buFont typeface="Arial" panose="020B0604020202020204" pitchFamily="34" charset="0"/>
              <a:buChar char="•"/>
            </a:pPr>
            <a:r>
              <a:rPr lang="en-US" dirty="0"/>
              <a:t>Reintegration activities seek to help (a) children transition from a military environment and develop productive lives within communities and (b) community members view and treat released children the same as other children. The reintegration process should be individually focused and community-based. Community-level reintegration may include peace-building and social cohesion activities, awareness raising and </a:t>
            </a:r>
            <a:r>
              <a:rPr lang="en-US" dirty="0" err="1"/>
              <a:t>behaviour</a:t>
            </a:r>
            <a:r>
              <a:rPr lang="en-US" dirty="0"/>
              <a:t> change, and community-wide education and socio-economic initiatives.</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fr-FR" dirty="0">
              <a:latin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dirty="0">
                <a:latin typeface="Times New Roman" panose="02020603050405020304" pitchFamily="18" charset="0"/>
              </a:rPr>
              <a:t>C</a:t>
            </a:r>
            <a:r>
              <a:rPr lang="fr-FR" dirty="0">
                <a:effectLst/>
                <a:latin typeface="Times New Roman" panose="02020603050405020304" pitchFamily="18" charset="0"/>
              </a:rPr>
              <a:t>hild-</a:t>
            </a:r>
            <a:r>
              <a:rPr lang="fr-FR" dirty="0" err="1">
                <a:effectLst/>
                <a:latin typeface="Times New Roman" panose="02020603050405020304" pitchFamily="18" charset="0"/>
              </a:rPr>
              <a:t>specific</a:t>
            </a:r>
            <a:r>
              <a:rPr lang="fr-FR" dirty="0">
                <a:effectLst/>
                <a:latin typeface="Times New Roman" panose="02020603050405020304" pitchFamily="18" charset="0"/>
              </a:rPr>
              <a:t> DDR interventions:</a:t>
            </a:r>
            <a:endParaRPr lang="fr-FR" dirty="0"/>
          </a:p>
          <a:p>
            <a:r>
              <a:rPr lang="en-US" dirty="0">
                <a:effectLst/>
                <a:latin typeface="Helvetica Neue" panose="020B0604020202020204" charset="0"/>
              </a:rPr>
              <a:t>- Awareness of rights and responsibilities</a:t>
            </a:r>
            <a:endParaRPr lang="en-US" dirty="0">
              <a:latin typeface="Helvetica Neue" panose="020B0604020202020204" charset="0"/>
            </a:endParaRPr>
          </a:p>
          <a:p>
            <a:r>
              <a:rPr lang="en-US" dirty="0">
                <a:effectLst/>
                <a:latin typeface="Helvetica Neue" panose="020B0604020202020204" charset="0"/>
              </a:rPr>
              <a:t>- Engagement with children, caregivers, and communities</a:t>
            </a:r>
          </a:p>
          <a:p>
            <a:r>
              <a:rPr lang="fr-FR" dirty="0">
                <a:effectLst/>
                <a:latin typeface="Helvetica Neue" panose="020B0604020202020204" charset="0"/>
              </a:rPr>
              <a:t>- </a:t>
            </a:r>
            <a:r>
              <a:rPr lang="fr-FR" dirty="0" err="1">
                <a:effectLst/>
                <a:latin typeface="Helvetica Neue" panose="020B0604020202020204" charset="0"/>
              </a:rPr>
              <a:t>Comprehensive</a:t>
            </a:r>
            <a:r>
              <a:rPr lang="fr-FR" dirty="0">
                <a:effectLst/>
                <a:latin typeface="Helvetica Neue" panose="020B0604020202020204" charset="0"/>
              </a:rPr>
              <a:t> Case Management</a:t>
            </a:r>
            <a:r>
              <a:rPr lang="en-US" dirty="0">
                <a:effectLst/>
                <a:latin typeface="Helvetica Neue" panose="020B0604020202020204" charset="0"/>
              </a:rPr>
              <a:t> : </a:t>
            </a:r>
            <a:r>
              <a:rPr lang="fr-FR" dirty="0" err="1">
                <a:effectLst/>
                <a:latin typeface="Arial" panose="020B0604020202020204" pitchFamily="34" charset="0"/>
              </a:rPr>
              <a:t>ensure</a:t>
            </a:r>
            <a:r>
              <a:rPr lang="fr-FR" dirty="0">
                <a:effectLst/>
                <a:latin typeface="Arial" panose="020B0604020202020204" pitchFamily="34" charset="0"/>
              </a:rPr>
              <a:t> a </a:t>
            </a:r>
            <a:r>
              <a:rPr lang="fr-FR" dirty="0" err="1">
                <a:effectLst/>
                <a:latin typeface="Arial" panose="020B0604020202020204" pitchFamily="34" charset="0"/>
              </a:rPr>
              <a:t>holistic</a:t>
            </a:r>
            <a:r>
              <a:rPr lang="fr-FR" dirty="0">
                <a:effectLst/>
                <a:latin typeface="Arial" panose="020B0604020202020204" pitchFamily="34" charset="0"/>
              </a:rPr>
              <a:t> </a:t>
            </a:r>
            <a:r>
              <a:rPr lang="en-US" dirty="0">
                <a:effectLst/>
                <a:latin typeface="Arial" panose="020B0604020202020204" pitchFamily="34" charset="0"/>
              </a:rPr>
              <a:t>response to CAAFAG is given, by providing tailored support and monitoring children’s needs</a:t>
            </a:r>
            <a:endParaRPr lang="en-US" dirty="0">
              <a:effectLst/>
              <a:latin typeface="Helvetica Neue" panose="020B0604020202020204" charset="0"/>
            </a:endParaRPr>
          </a:p>
          <a:p>
            <a:r>
              <a:rPr lang="en-US" dirty="0">
                <a:effectLst/>
                <a:latin typeface="Helvetica Neue" panose="020B0604020202020204" charset="0"/>
              </a:rPr>
              <a:t>- Significant psychosocial support and other holistic care: within c</a:t>
            </a:r>
            <a:r>
              <a:rPr lang="fr-FR" dirty="0" err="1">
                <a:effectLst/>
                <a:latin typeface="Arial" panose="020B0604020202020204" pitchFamily="34" charset="0"/>
              </a:rPr>
              <a:t>hild-friendly</a:t>
            </a:r>
            <a:r>
              <a:rPr lang="fr-FR" dirty="0">
                <a:effectLst/>
                <a:latin typeface="Arial" panose="020B0604020202020204" pitchFamily="34" charset="0"/>
              </a:rPr>
              <a:t> </a:t>
            </a:r>
            <a:r>
              <a:rPr lang="fr-FR" dirty="0" err="1">
                <a:effectLst/>
                <a:latin typeface="Arial" panose="020B0604020202020204" pitchFamily="34" charset="0"/>
              </a:rPr>
              <a:t>Spaces</a:t>
            </a:r>
            <a:r>
              <a:rPr lang="fr-FR" dirty="0">
                <a:effectLst/>
                <a:latin typeface="Arial" panose="020B0604020202020204" pitchFamily="34" charset="0"/>
              </a:rPr>
              <a:t> and </a:t>
            </a:r>
            <a:r>
              <a:rPr lang="fr-FR" dirty="0" err="1">
                <a:effectLst/>
                <a:latin typeface="Arial" panose="020B0604020202020204" pitchFamily="34" charset="0"/>
              </a:rPr>
              <a:t>schools</a:t>
            </a:r>
            <a:r>
              <a:rPr lang="fr-FR" dirty="0">
                <a:effectLst/>
                <a:latin typeface="Arial" panose="020B0604020202020204" pitchFamily="34" charset="0"/>
              </a:rPr>
              <a:t> &amp; </a:t>
            </a:r>
            <a:r>
              <a:rPr lang="fr-FR" dirty="0" err="1">
                <a:effectLst/>
                <a:latin typeface="Arial" panose="020B0604020202020204" pitchFamily="34" charset="0"/>
              </a:rPr>
              <a:t>through</a:t>
            </a:r>
            <a:r>
              <a:rPr lang="fr-FR" dirty="0">
                <a:effectLst/>
                <a:latin typeface="Arial" panose="020B0604020202020204" pitchFamily="34" charset="0"/>
              </a:rPr>
              <a:t> </a:t>
            </a:r>
            <a:r>
              <a:rPr lang="fr-FR" dirty="0" err="1">
                <a:effectLst/>
                <a:latin typeface="Arial" panose="020B0604020202020204" pitchFamily="34" charset="0"/>
              </a:rPr>
              <a:t>community-based</a:t>
            </a:r>
            <a:r>
              <a:rPr lang="fr-FR" dirty="0">
                <a:effectLst/>
                <a:latin typeface="Arial" panose="020B0604020202020204" pitchFamily="34" charset="0"/>
              </a:rPr>
              <a:t> </a:t>
            </a:r>
            <a:r>
              <a:rPr lang="fr-FR" dirty="0" err="1">
                <a:effectLst/>
                <a:latin typeface="Arial" panose="020B0604020202020204" pitchFamily="34" charset="0"/>
              </a:rPr>
              <a:t>child</a:t>
            </a:r>
            <a:r>
              <a:rPr lang="fr-FR" dirty="0">
                <a:effectLst/>
                <a:latin typeface="Arial" panose="020B0604020202020204" pitchFamily="34" charset="0"/>
              </a:rPr>
              <a:t> protection </a:t>
            </a:r>
            <a:r>
              <a:rPr lang="fr-FR" dirty="0" err="1">
                <a:effectLst/>
                <a:latin typeface="Arial" panose="020B0604020202020204" pitchFamily="34" charset="0"/>
              </a:rPr>
              <a:t>committees</a:t>
            </a:r>
            <a:endParaRPr lang="en-US" dirty="0">
              <a:latin typeface="Helvetica Neue" panose="020B0604020202020204" charset="0"/>
            </a:endParaRPr>
          </a:p>
          <a:p>
            <a:r>
              <a:rPr lang="en-US" dirty="0">
                <a:effectLst/>
                <a:latin typeface="Helvetica Neue" panose="020B0604020202020204" charset="0"/>
              </a:rPr>
              <a:t>- Safe social and economic reintegration: e</a:t>
            </a:r>
            <a:r>
              <a:rPr lang="en-US" dirty="0">
                <a:effectLst/>
                <a:latin typeface="Arial" panose="020B0604020202020204" pitchFamily="34" charset="0"/>
              </a:rPr>
              <a:t>nrollment in formal schools (primary and secondary), Family counseling, Medical check ups, Community outreach, Home visits; Formal vocational training (sewing, carpentry, metal wielding, electrical, etc.), Technical training (business, agriculture, etc.), small scale businesses to increase household income, income generating activities</a:t>
            </a:r>
            <a:endParaRPr lang="fr-FR" dirty="0"/>
          </a:p>
          <a:p>
            <a:pPr marL="228600" indent="0">
              <a:buFont typeface="Arial" panose="020B0604020202020204" pitchFamily="34" charset="0"/>
              <a:buNone/>
            </a:pPr>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2210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i="1" u="none" dirty="0"/>
              <a:t>Depending on the time you have for facilitation, consider adding here examples from the Region/ Country/ Response, of programming that meets the standards.</a:t>
            </a:r>
          </a:p>
          <a:p>
            <a:r>
              <a:rPr lang="en-US" b="0" i="1" u="none" dirty="0"/>
              <a:t>This could be a draft slide that you could update or remove if necessary. </a:t>
            </a:r>
          </a:p>
          <a:p>
            <a:r>
              <a:rPr lang="en-US" b="0" i="1" u="none" dirty="0"/>
              <a:t>For each example, you could add: </a:t>
            </a:r>
          </a:p>
          <a:p>
            <a:pPr marL="285750" indent="-285750">
              <a:buFont typeface="Arial" panose="020B0604020202020204" pitchFamily="34" charset="0"/>
              <a:buChar char="•"/>
            </a:pPr>
            <a:r>
              <a:rPr lang="fr-FR" b="0" i="1" u="none" dirty="0"/>
              <a:t>A short, concise, </a:t>
            </a:r>
            <a:r>
              <a:rPr lang="en-GB" i="1" dirty="0"/>
              <a:t>key presentation sentence about the specific program/project using Standard 11</a:t>
            </a:r>
          </a:p>
          <a:p>
            <a:pPr marL="285750" indent="-285750">
              <a:buFont typeface="Arial" panose="020B0604020202020204" pitchFamily="34" charset="0"/>
              <a:buChar char="•"/>
            </a:pPr>
            <a:r>
              <a:rPr lang="en-GB" i="1" dirty="0"/>
              <a:t>Add the name of organisations and partners involved </a:t>
            </a:r>
          </a:p>
          <a:p>
            <a:pPr marL="285750" indent="-285750">
              <a:buFont typeface="Arial" panose="020B0604020202020204" pitchFamily="34" charset="0"/>
              <a:buChar char="•"/>
            </a:pPr>
            <a:r>
              <a:rPr lang="en-GB" i="1" dirty="0"/>
              <a:t>Add practical lessons learnt, key actions, message or numbers, that will attract interest of your audience</a:t>
            </a:r>
          </a:p>
          <a:p>
            <a:endParaRPr lang="en-US" b="0" i="1" u="none"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i="1" dirty="0"/>
              <a:t>Another option, if you have </a:t>
            </a:r>
            <a:r>
              <a:rPr lang="en-CA" i="1" dirty="0"/>
              <a:t>longer </a:t>
            </a:r>
            <a:r>
              <a:rPr lang="en-US" i="1" dirty="0"/>
              <a:t>(and also depending on the audience you have), this slide can be completed in an interactive way during the session.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i="1" dirty="0"/>
              <a:t>In that case, you could: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split the groups into 2 or 3 smaller groups,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i="1" dirty="0"/>
              <a:t>allow 15 – 20 min for them to prepare a short presentation of an </a:t>
            </a:r>
            <a:r>
              <a:rPr lang="en-US" b="0" i="1" u="none" dirty="0"/>
              <a:t>example from the Region/ Country/ Response, of programming that meets the standard</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b="0" i="1" u="none" dirty="0"/>
              <a:t>in plenary, have the groups present their examples, and discuss /compare lessons learnt out of them. </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US" b="0" i="1" u="none" dirty="0"/>
              <a:t>If you will be sending this presentation to the participants after the training, you can fill up this slide, to keep records of the presentations.</a:t>
            </a:r>
          </a:p>
          <a:p>
            <a:endParaRPr lang="en-US" b="0" i="1" u="non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i="1" u="none" dirty="0"/>
              <a:t>TIP</a:t>
            </a:r>
            <a:r>
              <a:rPr lang="en-US" b="0" i="1" u="none" dirty="0"/>
              <a:t>: you can use https://thenounproject.com/ to get map outlines like those.</a:t>
            </a:r>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i="1" dirty="0"/>
              <a:t>[Facilitators - if you can project from the internet, then we suggest you navigate people there and show them]</a:t>
            </a:r>
            <a:r>
              <a:rPr lang="en-US" i="1" u="sng" dirty="0">
                <a:solidFill>
                  <a:schemeClr val="hlink"/>
                </a:solidFill>
                <a:hlinkClick r:id="rId3"/>
              </a:rPr>
              <a:t> </a:t>
            </a:r>
            <a:endParaRPr lang="en-US" i="1" u="sng"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marR="0" lvl="0" indent="0" algn="l" rtl="0">
              <a:lnSpc>
                <a:spcPct val="100000"/>
              </a:lnSpc>
              <a:spcBef>
                <a:spcPts val="0"/>
              </a:spcBef>
              <a:spcAft>
                <a:spcPts val="0"/>
              </a:spcAft>
              <a:buClr>
                <a:schemeClr val="dk1"/>
              </a:buClr>
              <a:buSzPts val="1200"/>
              <a:buFont typeface="Calibri"/>
              <a:buNone/>
            </a:pPr>
            <a:r>
              <a:rPr lang="en-US" u="sng" dirty="0"/>
              <a:t>1. Online handbook</a:t>
            </a:r>
          </a:p>
          <a:p>
            <a:pPr marL="0" lvl="0" indent="0" algn="l" rtl="0">
              <a:spcBef>
                <a:spcPts val="0"/>
              </a:spcBef>
              <a:spcAft>
                <a:spcPts val="0"/>
              </a:spcAft>
              <a:buNone/>
            </a:pPr>
            <a:r>
              <a:rPr lang="en-US" u="sng" dirty="0"/>
              <a:t>2. The Humanitarian Standards Partnership App </a:t>
            </a:r>
            <a:endParaRPr lang="en-US" dirty="0"/>
          </a:p>
          <a:p>
            <a:pPr marL="0" lvl="0" indent="0" algn="l" rtl="0">
              <a:spcBef>
                <a:spcPts val="0"/>
              </a:spcBef>
              <a:spcAft>
                <a:spcPts val="0"/>
              </a:spcAft>
              <a:buNone/>
            </a:pPr>
            <a:r>
              <a:rPr lang="en-US" dirty="0"/>
              <a:t>– It is the 2</a:t>
            </a:r>
            <a:r>
              <a:rPr lang="en-US" baseline="30000" dirty="0"/>
              <a:t>nd</a:t>
            </a:r>
            <a:r>
              <a:rPr lang="en-US" dirty="0"/>
              <a:t> most popular app on that site after Sphere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CPMS page:</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u="sng" dirty="0"/>
              <a:t>1. Interactive handbook </a:t>
            </a:r>
            <a:r>
              <a:rPr lang="en-US" dirty="0"/>
              <a:t>– our greatest resource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2. </a:t>
            </a:r>
            <a:r>
              <a:rPr lang="en-US" u="sng" dirty="0"/>
              <a:t>A Summary: </a:t>
            </a:r>
            <a:r>
              <a:rPr lang="en-US" dirty="0"/>
              <a:t>At just 32 pages, it means that it I CPHA topline but can be used to introduce the idea of minimum standards or start child protection discussions with government colleagues or other humanitarians without overwhelming them with the huge handbook.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Alliance website: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PDF</a:t>
            </a:r>
            <a:r>
              <a:rPr lang="en-US" dirty="0"/>
              <a:t> &amp; all materials available can be downloaded if people want to print just portions of the CPMS, on the Alliance site</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The “</a:t>
            </a:r>
            <a:r>
              <a:rPr lang="en-US" u="sng" dirty="0"/>
              <a:t>Introduction to CPMS” Briefing Pack </a:t>
            </a:r>
            <a:r>
              <a:rPr lang="en-US" dirty="0"/>
              <a:t>contains this PPT and facilitation notes, plus the 2 page Introduction handout.</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A gallery of </a:t>
            </a:r>
            <a:r>
              <a:rPr lang="en-US" u="sng" dirty="0"/>
              <a:t>illustrated</a:t>
            </a:r>
            <a:r>
              <a:rPr lang="en-US" dirty="0"/>
              <a:t> Standards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Discover our </a:t>
            </a:r>
            <a:r>
              <a:rPr lang="en-US" sz="1200" u="sng" dirty="0"/>
              <a:t>free CPMS e-course </a:t>
            </a:r>
            <a:r>
              <a:rPr lang="en-US" sz="1200" dirty="0"/>
              <a:t>with a range of modules</a:t>
            </a:r>
          </a:p>
          <a:p>
            <a:pPr marL="228600" marR="0" lvl="0" indent="-228600" algn="l" rtl="0">
              <a:lnSpc>
                <a:spcPct val="100000"/>
              </a:lnSpc>
              <a:spcBef>
                <a:spcPts val="0"/>
              </a:spcBef>
              <a:spcAft>
                <a:spcPts val="0"/>
              </a:spcAft>
              <a:buClr>
                <a:schemeClr val="dk1"/>
              </a:buClr>
              <a:buSzPts val="1200"/>
              <a:buFont typeface="Calibri"/>
              <a:buAutoNum type="arabicPeriod"/>
            </a:pPr>
            <a:r>
              <a:rPr lang="en-US" sz="1200" dirty="0"/>
              <a:t>Videos on the Alliance </a:t>
            </a:r>
            <a:r>
              <a:rPr lang="en-US" sz="1200" dirty="0" err="1"/>
              <a:t>Youtube</a:t>
            </a:r>
            <a:r>
              <a:rPr lang="en-US" sz="1200" dirty="0"/>
              <a:t> channel</a:t>
            </a: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ASK: What should our next steps as a team/agency/individual be?</a:t>
            </a:r>
            <a:endParaRPr dirty="0"/>
          </a:p>
          <a:p>
            <a:pPr marL="0" lvl="0" indent="0" algn="l" rtl="0">
              <a:spcBef>
                <a:spcPts val="0"/>
              </a:spcBef>
              <a:spcAft>
                <a:spcPts val="0"/>
              </a:spcAft>
              <a:buNone/>
            </a:pPr>
            <a:r>
              <a:rPr lang="en-US" i="1" dirty="0"/>
              <a:t>(i.e. you might schedule a longer meeting to digest the changes and create a plan; or ask colleagues to present certain new/revised standards and their implications for the </a:t>
            </a:r>
            <a:r>
              <a:rPr lang="en-US" i="1" dirty="0" err="1"/>
              <a:t>programme</a:t>
            </a:r>
            <a:r>
              <a:rPr lang="en-US" i="1" dirty="0"/>
              <a:t>; or set up a training or ask Senior Management for a meeting to discuss accountability to children, </a:t>
            </a:r>
            <a:r>
              <a:rPr lang="en-US" i="1" dirty="0" err="1"/>
              <a:t>etc</a:t>
            </a:r>
            <a:r>
              <a:rPr lang="en-US" i="1" dirty="0"/>
              <a:t>)</a:t>
            </a:r>
            <a:endParaRPr dirty="0"/>
          </a:p>
          <a:p>
            <a:pPr marL="0" lvl="0" indent="0" algn="l" rtl="0">
              <a:spcBef>
                <a:spcPts val="0"/>
              </a:spcBef>
              <a:spcAft>
                <a:spcPts val="0"/>
              </a:spcAft>
              <a:buNone/>
            </a:pPr>
            <a:r>
              <a:rPr lang="en-US" dirty="0"/>
              <a:t> </a:t>
            </a:r>
            <a:endParaRPr i="1" dirty="0"/>
          </a:p>
          <a:p>
            <a:pPr marL="0" marR="0" lvl="0" indent="0" algn="l" rtl="0">
              <a:lnSpc>
                <a:spcPct val="100000"/>
              </a:lnSpc>
              <a:spcBef>
                <a:spcPts val="0"/>
              </a:spcBef>
              <a:spcAft>
                <a:spcPts val="0"/>
              </a:spcAft>
              <a:buClr>
                <a:schemeClr val="dk1"/>
              </a:buClr>
              <a:buSzPts val="1200"/>
              <a:buFont typeface="Calibri"/>
              <a:buNone/>
            </a:pPr>
            <a:r>
              <a:rPr lang="en-US" i="1" dirty="0"/>
              <a:t>[Facilitators - </a:t>
            </a:r>
            <a:r>
              <a:rPr lang="en-US" i="1" u="sng" dirty="0"/>
              <a:t>Printed copies </a:t>
            </a:r>
            <a:r>
              <a:rPr lang="en-US" i="1" dirty="0"/>
              <a:t>– there is a small stockpile of the Handbook and Summary that the global Alliance has in Geneva; however, countries and regions are encouraged to print &amp; manage their own copies locally. Usually, this would be done through the inter-agency Coordination structure. On request, the Alliance can share a print-ready PDF.]</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marR="0" lvl="0" indent="0" algn="l" rtl="0">
              <a:lnSpc>
                <a:spcPct val="100000"/>
              </a:lnSpc>
              <a:spcBef>
                <a:spcPts val="0"/>
              </a:spcBef>
              <a:spcAft>
                <a:spcPts val="0"/>
              </a:spcAft>
              <a:buClr>
                <a:schemeClr val="dk1"/>
              </a:buClr>
              <a:buSzPts val="1200"/>
              <a:buFont typeface="Calibri"/>
              <a:buNone/>
            </a:pPr>
            <a:r>
              <a:rPr lang="en-US" dirty="0"/>
              <a:t>Thank you so much for coming together and starting to explore the CPMS. I will follow up on the next steps we discussed. And that’s the key – the CPMS is a gift that just keeps on giving every time you open it!</a:t>
            </a:r>
            <a:endParaRPr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234252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411349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3"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6.jpeg"/><Relationship Id="rId4" Type="http://schemas.openxmlformats.org/officeDocument/2006/relationships/image" Target="../media/image25.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a:normAutofit/>
          </a:bodyPr>
          <a:lstStyle/>
          <a:p>
            <a:pPr algn="ctr"/>
            <a:r>
              <a:rPr lang="en-GB" sz="3200" dirty="0">
                <a:effectLst>
                  <a:outerShdw blurRad="38100" dist="38100" dir="2700000" algn="tl">
                    <a:srgbClr val="000000">
                      <a:alpha val="43137"/>
                    </a:srgbClr>
                  </a:outerShdw>
                </a:effectLst>
              </a:rPr>
              <a:t>SLIDE DECK</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The Minimum Standards for Child Protection in Humanitarian Action </a:t>
            </a:r>
            <a:endParaRPr sz="4800" b="0" dirty="0">
              <a:solidFill>
                <a:schemeClr val="bg1">
                  <a:lumMod val="65000"/>
                </a:schemeClr>
              </a:solidFill>
              <a:latin typeface="Calibri"/>
              <a:cs typeface="Calibri"/>
              <a:sym typeface="Arial"/>
            </a:endParaRPr>
          </a:p>
          <a:p>
            <a:pPr marL="0" marR="0" lvl="0" indent="0" algn="ctr" rtl="0">
              <a:spcBef>
                <a:spcPts val="0"/>
              </a:spcBef>
              <a:spcAft>
                <a:spcPts val="0"/>
              </a:spcAft>
              <a:buNone/>
            </a:pPr>
            <a:r>
              <a:rPr lang="en-US"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24431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Aim of the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dirty="0">
                <a:solidFill>
                  <a:schemeClr val="bg2"/>
                </a:solidFill>
              </a:rPr>
              <a:t>Benchmark for CPHA.</a:t>
            </a:r>
            <a:endParaRPr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Collaborative, inter-agency tool</a:t>
            </a:r>
            <a:endParaRPr sz="2600" dirty="0">
              <a:solidFill>
                <a:schemeClr val="bg2"/>
              </a:solidFill>
            </a:endParaRPr>
          </a:p>
          <a:p>
            <a:pPr marL="228600" lvl="0" indent="-228600" algn="l" rtl="0">
              <a:spcBef>
                <a:spcPts val="0"/>
              </a:spcBef>
              <a:spcAft>
                <a:spcPts val="0"/>
              </a:spcAft>
              <a:buSzPts val="2800"/>
              <a:buChar char="●"/>
            </a:pPr>
            <a:r>
              <a:rPr lang="en-US" sz="2600" dirty="0">
                <a:solidFill>
                  <a:schemeClr val="bg2"/>
                </a:solidFill>
              </a:rPr>
              <a:t>Links with Core Humanitarian Standard</a:t>
            </a:r>
            <a:endParaRPr sz="2600" dirty="0">
              <a:solidFill>
                <a:schemeClr val="bg2"/>
              </a:solidFill>
            </a:endParaRPr>
          </a:p>
          <a:p>
            <a:pPr marL="228600" lvl="0" indent="-228600" algn="l" rtl="0">
              <a:spcBef>
                <a:spcPts val="0"/>
              </a:spcBef>
              <a:spcAft>
                <a:spcPts val="0"/>
              </a:spcAft>
              <a:buSzPts val="2800"/>
              <a:buChar char="●"/>
            </a:pPr>
            <a:r>
              <a:rPr lang="en-US" sz="2600" dirty="0" err="1">
                <a:solidFill>
                  <a:schemeClr val="bg2"/>
                </a:solidFill>
              </a:rPr>
              <a:t>Contextualisation</a:t>
            </a:r>
            <a:r>
              <a:rPr lang="en-US" sz="2600" dirty="0">
                <a:solidFill>
                  <a:schemeClr val="bg2"/>
                </a:solidFill>
              </a:rPr>
              <a:t> for local ownership</a:t>
            </a:r>
            <a:endParaRPr sz="2600" dirty="0">
              <a:solidFill>
                <a:schemeClr val="bg2"/>
              </a:solidFill>
            </a:endParaRPr>
          </a:p>
          <a:p>
            <a:pPr marL="0" lvl="0" indent="0" algn="l" rtl="0">
              <a:spcBef>
                <a:spcPts val="1000"/>
              </a:spcBef>
              <a:spcAft>
                <a:spcPts val="0"/>
              </a:spcAft>
              <a:buNone/>
            </a:pPr>
            <a:endParaRPr sz="2600" dirty="0">
              <a:solidFill>
                <a:schemeClr val="bg2"/>
              </a:solidFill>
            </a:endParaRPr>
          </a:p>
          <a:p>
            <a:pPr marL="228600" lvl="0" indent="-228600" algn="l" rtl="0">
              <a:spcBef>
                <a:spcPts val="1000"/>
              </a:spcBef>
              <a:spcAft>
                <a:spcPts val="0"/>
              </a:spcAft>
              <a:buSzPts val="2800"/>
              <a:buChar char="●"/>
            </a:pPr>
            <a:r>
              <a:rPr lang="en-US" sz="2600" dirty="0">
                <a:solidFill>
                  <a:schemeClr val="bg2"/>
                </a:solidFill>
              </a:rPr>
              <a:t>Purpose:</a:t>
            </a:r>
            <a:endParaRPr sz="2600" dirty="0">
              <a:solidFill>
                <a:schemeClr val="bg2"/>
              </a:solidFill>
            </a:endParaRPr>
          </a:p>
          <a:p>
            <a:pPr marL="685800" lvl="1" indent="-241300" algn="l" rtl="0">
              <a:spcBef>
                <a:spcPts val="0"/>
              </a:spcBef>
              <a:spcAft>
                <a:spcPts val="0"/>
              </a:spcAft>
              <a:buSzPts val="2600"/>
              <a:buChar char="○"/>
            </a:pPr>
            <a:r>
              <a:rPr lang="en-US" sz="2600" dirty="0">
                <a:solidFill>
                  <a:schemeClr val="bg2"/>
                </a:solidFill>
              </a:rPr>
              <a:t>quality and accountability</a:t>
            </a:r>
            <a:endParaRPr sz="2600" dirty="0">
              <a:solidFill>
                <a:schemeClr val="bg2"/>
              </a:solidFill>
            </a:endParaRPr>
          </a:p>
          <a:p>
            <a:pPr marL="685800" lvl="1" indent="-241300" algn="l" rtl="0">
              <a:spcBef>
                <a:spcPts val="0"/>
              </a:spcBef>
              <a:spcAft>
                <a:spcPts val="0"/>
              </a:spcAft>
              <a:buSzPts val="2600"/>
              <a:buChar char="○"/>
            </a:pPr>
            <a:r>
              <a:rPr lang="en-US" sz="2600" dirty="0">
                <a:solidFill>
                  <a:schemeClr val="bg2"/>
                </a:solidFill>
              </a:rPr>
              <a:t>impact for children’s protection and well-being</a:t>
            </a:r>
            <a:endParaRPr dirty="0">
              <a:solidFill>
                <a:schemeClr val="bg2"/>
              </a:solidFill>
            </a:endParaRPr>
          </a:p>
          <a:p>
            <a:pPr marL="228600" lvl="0" indent="-50800" algn="l" rtl="0">
              <a:lnSpc>
                <a:spcPct val="90000"/>
              </a:lnSpc>
              <a:spcBef>
                <a:spcPts val="1000"/>
              </a:spcBef>
              <a:spcAft>
                <a:spcPts val="0"/>
              </a:spcAft>
              <a:buClr>
                <a:schemeClr val="accent1"/>
              </a:buClr>
              <a:buSzPts val="2800"/>
              <a:buNone/>
            </a:pPr>
            <a:endParaRPr dirty="0">
              <a:solidFill>
                <a:schemeClr val="bg2"/>
              </a:solidFill>
            </a:endParaRPr>
          </a:p>
        </p:txBody>
      </p:sp>
      <p:pic>
        <p:nvPicPr>
          <p:cNvPr id="262" name="Google Shape;262;p5" descr="Screen Shot 2019-10-07 at 9.06.56 PM.png"/>
          <p:cNvPicPr preferRelativeResize="0"/>
          <p:nvPr/>
        </p:nvPicPr>
        <p:blipFill rotWithShape="1">
          <a:blip r:embed="rId3">
            <a:alphaModFix/>
          </a:blip>
          <a:srcRect/>
          <a:stretch/>
        </p:blipFill>
        <p:spPr>
          <a:xfrm>
            <a:off x="769062" y="2055813"/>
            <a:ext cx="2198523" cy="3053297"/>
          </a:xfrm>
          <a:prstGeom prst="rect">
            <a:avLst/>
          </a:prstGeom>
          <a:noFill/>
          <a:ln>
            <a:noFill/>
          </a:ln>
        </p:spPr>
      </p:pic>
      <p:pic>
        <p:nvPicPr>
          <p:cNvPr id="263" name="Google Shape;263;p5"/>
          <p:cNvPicPr preferRelativeResize="0"/>
          <p:nvPr/>
        </p:nvPicPr>
        <p:blipFill>
          <a:blip r:embed="rId4">
            <a:alphaModFix/>
          </a:blip>
          <a:stretch>
            <a:fillRect/>
          </a:stretch>
        </p:blipFill>
        <p:spPr>
          <a:xfrm>
            <a:off x="10210800" y="0"/>
            <a:ext cx="1981200" cy="1771650"/>
          </a:xfrm>
          <a:prstGeom prst="rect">
            <a:avLst/>
          </a:prstGeom>
          <a:noFill/>
          <a:ln>
            <a:noFill/>
          </a:ln>
        </p:spPr>
      </p:pic>
      <p:pic>
        <p:nvPicPr>
          <p:cNvPr id="264" name="Google Shape;264;p5"/>
          <p:cNvPicPr preferRelativeResize="0"/>
          <p:nvPr/>
        </p:nvPicPr>
        <p:blipFill>
          <a:blip r:embed="rId5">
            <a:alphaModFix/>
          </a:blip>
          <a:stretch>
            <a:fillRect/>
          </a:stretch>
        </p:blipFill>
        <p:spPr>
          <a:xfrm>
            <a:off x="4127088" y="4761996"/>
            <a:ext cx="7057055" cy="8799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0">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8" descr="Screen Shot 2019-10-07 at 9.08.18 PM.png"/>
          <p:cNvPicPr preferRelativeResize="0"/>
          <p:nvPr/>
        </p:nvPicPr>
        <p:blipFill rotWithShape="1">
          <a:blip r:embed="rId3">
            <a:alphaModFix/>
          </a:blip>
          <a:srcRect/>
          <a:stretch/>
        </p:blipFill>
        <p:spPr>
          <a:xfrm>
            <a:off x="3264136" y="0"/>
            <a:ext cx="8927863" cy="6858000"/>
          </a:xfrm>
          <a:prstGeom prst="rect">
            <a:avLst/>
          </a:prstGeom>
          <a:noFill/>
          <a:ln>
            <a:noFill/>
          </a:ln>
        </p:spPr>
      </p:pic>
      <p:sp>
        <p:nvSpPr>
          <p:cNvPr id="9" name="ZoneTexte 8">
            <a:extLst>
              <a:ext uri="{FF2B5EF4-FFF2-40B4-BE49-F238E27FC236}">
                <a16:creationId xmlns:a16="http://schemas.microsoft.com/office/drawing/2014/main" id="{11BEFA5A-6FE6-48C3-836E-CBB252B9C174}"/>
              </a:ext>
            </a:extLst>
          </p:cNvPr>
          <p:cNvSpPr txBox="1"/>
          <p:nvPr/>
        </p:nvSpPr>
        <p:spPr>
          <a:xfrm>
            <a:off x="628160" y="1072633"/>
            <a:ext cx="6098720" cy="707886"/>
          </a:xfrm>
          <a:prstGeom prst="rect">
            <a:avLst/>
          </a:prstGeom>
          <a:noFill/>
        </p:spPr>
        <p:txBody>
          <a:bodyPr wrap="square">
            <a:spAutoFit/>
          </a:bodyPr>
          <a:lstStyle/>
          <a:p>
            <a:r>
              <a:rPr lang="en-US" sz="4000" dirty="0"/>
              <a:t>Overview</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5861853" y="3772119"/>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General intro to Standard 11</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882865" y="1558543"/>
            <a:ext cx="10388109"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Clr>
                <a:schemeClr val="accent3"/>
              </a:buClr>
            </a:pPr>
            <a:r>
              <a:rPr lang="en-US" dirty="0">
                <a:solidFill>
                  <a:schemeClr val="bg2"/>
                </a:solidFill>
                <a:latin typeface="Helvetica Neue" panose="020B0604020202020204" charset="0"/>
              </a:rPr>
              <a:t>Part of 2</a:t>
            </a:r>
            <a:r>
              <a:rPr lang="en-US" baseline="30000" dirty="0">
                <a:solidFill>
                  <a:schemeClr val="bg2"/>
                </a:solidFill>
                <a:latin typeface="Helvetica Neue" panose="020B0604020202020204" charset="0"/>
              </a:rPr>
              <a:t>nd</a:t>
            </a:r>
            <a:r>
              <a:rPr lang="en-US" dirty="0">
                <a:solidFill>
                  <a:schemeClr val="bg2"/>
                </a:solidFill>
                <a:latin typeface="Helvetica Neue" panose="020B0604020202020204" charset="0"/>
              </a:rPr>
              <a:t> Pillar, related to </a:t>
            </a:r>
            <a:r>
              <a:rPr lang="en-US" dirty="0">
                <a:solidFill>
                  <a:schemeClr val="bg2"/>
                </a:solidFill>
              </a:rPr>
              <a:t>child protection risks </a:t>
            </a:r>
            <a:endParaRPr lang="fr-FR"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a:p>
            <a:pPr marL="342900" indent="-342900">
              <a:spcBef>
                <a:spcPts val="0"/>
              </a:spcBef>
              <a:buClr>
                <a:schemeClr val="accent3"/>
              </a:buClr>
            </a:pPr>
            <a:r>
              <a:rPr lang="en-US" dirty="0">
                <a:solidFill>
                  <a:schemeClr val="bg2"/>
                </a:solidFill>
                <a:latin typeface="Helvetica Neue" panose="020B0604020202020204" charset="0"/>
              </a:rPr>
              <a:t>RISK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Nature &amp; Extent of hazard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Vulnerability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Resilience</a:t>
            </a:r>
          </a:p>
          <a:p>
            <a:endParaRPr lang="en-US" dirty="0">
              <a:solidFill>
                <a:schemeClr val="bg2"/>
              </a:solidFill>
              <a:latin typeface="Helvetica Neue" panose="020B0604020202020204" charset="0"/>
            </a:endParaRPr>
          </a:p>
          <a:p>
            <a:pPr marL="342900" indent="-342900">
              <a:buClr>
                <a:schemeClr val="accent3"/>
              </a:buClr>
              <a:buSzPct val="100000"/>
            </a:pPr>
            <a:r>
              <a:rPr lang="en-US" dirty="0">
                <a:solidFill>
                  <a:schemeClr val="bg2"/>
                </a:solidFill>
                <a:latin typeface="Helvetica Neue" panose="020B0604020202020204" charset="0"/>
                <a:ea typeface="Arial"/>
                <a:cs typeface="Arial"/>
                <a:sym typeface="Arial"/>
              </a:rPr>
              <a:t>Emphasis on </a:t>
            </a:r>
            <a:r>
              <a:rPr lang="fr-FR" dirty="0" err="1">
                <a:solidFill>
                  <a:schemeClr val="bg2"/>
                </a:solidFill>
                <a:latin typeface="Helvetica Neue" panose="020B0604020202020204" charset="0"/>
              </a:rPr>
              <a:t>child-centred</a:t>
            </a:r>
            <a:r>
              <a:rPr lang="fr-FR" dirty="0">
                <a:solidFill>
                  <a:schemeClr val="bg2"/>
                </a:solidFill>
                <a:latin typeface="Helvetica Neue" panose="020B0604020202020204" charset="0"/>
              </a:rPr>
              <a:t> </a:t>
            </a:r>
            <a:r>
              <a:rPr lang="en-US" dirty="0">
                <a:solidFill>
                  <a:schemeClr val="bg2"/>
                </a:solidFill>
                <a:latin typeface="Helvetica Neue" panose="020B0604020202020204" charset="0"/>
                <a:ea typeface="Arial"/>
                <a:cs typeface="Arial"/>
                <a:sym typeface="Arial"/>
              </a:rPr>
              <a:t>prevention of recruitment</a:t>
            </a:r>
          </a:p>
          <a:p>
            <a:pPr marL="342900" indent="-342900">
              <a:buClr>
                <a:schemeClr val="accent3"/>
              </a:buClr>
              <a:buSzPct val="100000"/>
            </a:pPr>
            <a:r>
              <a:rPr lang="en-US" dirty="0">
                <a:solidFill>
                  <a:schemeClr val="bg2"/>
                </a:solidFill>
                <a:latin typeface="Helvetica Neue" panose="020B0604020202020204" charset="0"/>
                <a:ea typeface="Arial"/>
                <a:cs typeface="Arial"/>
                <a:sym typeface="Arial"/>
              </a:rPr>
              <a:t>Multi-sectoral community-based reintegration </a:t>
            </a:r>
            <a:r>
              <a:rPr lang="en-US" dirty="0" err="1">
                <a:solidFill>
                  <a:schemeClr val="bg2"/>
                </a:solidFill>
                <a:latin typeface="Helvetica Neue" panose="020B0604020202020204" charset="0"/>
                <a:ea typeface="Arial"/>
                <a:cs typeface="Arial"/>
                <a:sym typeface="Arial"/>
              </a:rPr>
              <a:t>programmes</a:t>
            </a:r>
            <a:r>
              <a:rPr lang="en-US" b="1" dirty="0">
                <a:solidFill>
                  <a:schemeClr val="bg2"/>
                </a:solidFill>
                <a:latin typeface="Helvetica Neue" panose="020B0604020202020204" charset="0"/>
                <a:ea typeface="Arial"/>
                <a:cs typeface="Arial"/>
                <a:sym typeface="Arial"/>
              </a:rPr>
              <a:t> </a:t>
            </a:r>
          </a:p>
          <a:p>
            <a:pPr marL="342900" indent="-342900">
              <a:buClr>
                <a:schemeClr val="accent3"/>
              </a:buClr>
              <a:buSzPct val="100000"/>
            </a:pPr>
            <a:r>
              <a:rPr lang="en-US" dirty="0">
                <a:solidFill>
                  <a:schemeClr val="bg2"/>
                </a:solidFill>
                <a:latin typeface="Helvetica Neue" panose="020B0604020202020204" charset="0"/>
                <a:ea typeface="Arial"/>
                <a:cs typeface="Arial"/>
                <a:sym typeface="Arial"/>
              </a:rPr>
              <a:t>Advocacy</a:t>
            </a:r>
          </a:p>
          <a:p>
            <a:pPr marL="342900" indent="-342900">
              <a:spcBef>
                <a:spcPts val="0"/>
              </a:spcBef>
              <a:buClr>
                <a:schemeClr val="accent3"/>
              </a:buClr>
            </a:pPr>
            <a:endParaRPr lang="en-US"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6641464" y="5379651"/>
            <a:ext cx="4322432" cy="1815882"/>
          </a:xfrm>
          <a:prstGeom prst="rect">
            <a:avLst/>
          </a:prstGeom>
          <a:noFill/>
        </p:spPr>
        <p:txBody>
          <a:bodyPr wrap="square">
            <a:spAutoFit/>
          </a:bodyPr>
          <a:lstStyle/>
          <a:p>
            <a:pPr algn="r"/>
            <a:r>
              <a:rPr lang="en-US" sz="2800" dirty="0">
                <a:latin typeface="Ink Free" panose="03080402000500000000" pitchFamily="66" charset="0"/>
              </a:rPr>
              <a:t>What different roles children are used for in armed forces &amp; groups</a:t>
            </a:r>
            <a:r>
              <a:rPr lang="fr-FR" sz="2800" dirty="0">
                <a:latin typeface="Ink Free" panose="03080402000500000000" pitchFamily="66" charset="0"/>
              </a:rPr>
              <a:t>?</a:t>
            </a:r>
          </a:p>
          <a:p>
            <a:pPr algn="r"/>
            <a:r>
              <a:rPr lang="en-US" sz="2800" dirty="0">
                <a:latin typeface="Ink Free" panose="03080402000500000000" pitchFamily="66" charset="0"/>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45341" y="5394281"/>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2" name="Google Shape;370;p16" descr="Risks.pdf">
            <a:extLst>
              <a:ext uri="{FF2B5EF4-FFF2-40B4-BE49-F238E27FC236}">
                <a16:creationId xmlns:a16="http://schemas.microsoft.com/office/drawing/2014/main" id="{BE3C9FA5-EB5B-4E20-BD33-9E658C4D3593}"/>
              </a:ext>
            </a:extLst>
          </p:cNvPr>
          <p:cNvPicPr preferRelativeResize="0"/>
          <p:nvPr/>
        </p:nvPicPr>
        <p:blipFill rotWithShape="1">
          <a:blip r:embed="rId6">
            <a:alphaModFix/>
          </a:blip>
          <a:srcRect/>
          <a:stretch/>
        </p:blipFill>
        <p:spPr>
          <a:xfrm>
            <a:off x="9495429" y="1284972"/>
            <a:ext cx="826940" cy="811431"/>
          </a:xfrm>
          <a:prstGeom prst="rect">
            <a:avLst/>
          </a:prstGeom>
          <a:noFill/>
          <a:ln>
            <a:noFill/>
          </a:ln>
        </p:spPr>
      </p:pic>
      <p:pic>
        <p:nvPicPr>
          <p:cNvPr id="13" name="Image 12">
            <a:extLst>
              <a:ext uri="{FF2B5EF4-FFF2-40B4-BE49-F238E27FC236}">
                <a16:creationId xmlns:a16="http://schemas.microsoft.com/office/drawing/2014/main" id="{4A035CFC-3AE2-4FA8-8FA6-D0C52E9ECB14}"/>
              </a:ext>
            </a:extLst>
          </p:cNvPr>
          <p:cNvPicPr>
            <a:picLocks noChangeAspect="1"/>
          </p:cNvPicPr>
          <p:nvPr/>
        </p:nvPicPr>
        <p:blipFill>
          <a:blip r:embed="rId7"/>
          <a:stretch>
            <a:fillRect/>
          </a:stretch>
        </p:blipFill>
        <p:spPr>
          <a:xfrm>
            <a:off x="10134741" y="2911757"/>
            <a:ext cx="743281" cy="817609"/>
          </a:xfrm>
          <a:prstGeom prst="rect">
            <a:avLst/>
          </a:prstGeom>
        </p:spPr>
      </p:pic>
      <p:pic>
        <p:nvPicPr>
          <p:cNvPr id="14" name="Image 13">
            <a:extLst>
              <a:ext uri="{FF2B5EF4-FFF2-40B4-BE49-F238E27FC236}">
                <a16:creationId xmlns:a16="http://schemas.microsoft.com/office/drawing/2014/main" id="{3AF3323E-1873-4F73-AC4A-EE5F4ACABA5C}"/>
              </a:ext>
            </a:extLst>
          </p:cNvPr>
          <p:cNvPicPr>
            <a:picLocks noChangeAspect="1"/>
          </p:cNvPicPr>
          <p:nvPr/>
        </p:nvPicPr>
        <p:blipFill>
          <a:blip r:embed="rId8"/>
          <a:stretch>
            <a:fillRect/>
          </a:stretch>
        </p:blipFill>
        <p:spPr>
          <a:xfrm>
            <a:off x="3419144" y="5309664"/>
            <a:ext cx="953863" cy="966413"/>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315254" y="2124291"/>
            <a:ext cx="6076521" cy="3381667"/>
          </a:xfrm>
        </p:spPr>
        <p:txBody>
          <a:bodyPr>
            <a:normAutofit/>
          </a:bodyPr>
          <a:lstStyle/>
          <a:p>
            <a:pPr marL="50800" indent="0" algn="ctr">
              <a:buNone/>
            </a:pPr>
            <a:r>
              <a:rPr lang="en-US" sz="2400" dirty="0">
                <a:solidFill>
                  <a:schemeClr val="bg2"/>
                </a:solidFill>
              </a:rPr>
              <a:t>“</a:t>
            </a:r>
            <a:r>
              <a:rPr lang="en-US" sz="2400" dirty="0"/>
              <a:t>All children are protected from recruitment and use by armed forces or armed groups, are released and are effectively reintegrated after recruitment and use in all contexts of armed conflict.”</a:t>
            </a:r>
            <a:endParaRPr lang="fr-FR" sz="2400" dirty="0">
              <a:solidFill>
                <a:schemeClr val="bg2"/>
              </a:solidFill>
            </a:endParaRPr>
          </a:p>
        </p:txBody>
      </p:sp>
      <p:pic>
        <p:nvPicPr>
          <p:cNvPr id="20" name="Google Shape;262;p5" descr="Screen Shot 2019-10-07 at 9.06.56 PM.png">
            <a:extLst>
              <a:ext uri="{FF2B5EF4-FFF2-40B4-BE49-F238E27FC236}">
                <a16:creationId xmlns:a16="http://schemas.microsoft.com/office/drawing/2014/main" id="{DBA10840-C039-4152-B6CF-7040050BF9F2}"/>
              </a:ext>
            </a:extLst>
          </p:cNvPr>
          <p:cNvPicPr preferRelativeResize="0"/>
          <p:nvPr/>
        </p:nvPicPr>
        <p:blipFill rotWithShape="1">
          <a:blip r:embed="rId3">
            <a:alphaModFix/>
          </a:blip>
          <a:srcRect/>
          <a:stretch/>
        </p:blipFill>
        <p:spPr>
          <a:xfrm>
            <a:off x="2763881" y="4231798"/>
            <a:ext cx="1498650" cy="1748091"/>
          </a:xfrm>
          <a:prstGeom prst="rect">
            <a:avLst/>
          </a:prstGeom>
          <a:noFill/>
          <a:ln>
            <a:noFill/>
          </a:ln>
        </p:spPr>
      </p:pic>
      <p:sp>
        <p:nvSpPr>
          <p:cNvPr id="9" name="ZoneTexte 8">
            <a:extLst>
              <a:ext uri="{FF2B5EF4-FFF2-40B4-BE49-F238E27FC236}">
                <a16:creationId xmlns:a16="http://schemas.microsoft.com/office/drawing/2014/main" id="{52F7AA41-DBD0-4497-8479-BF6D7B6B32D7}"/>
              </a:ext>
            </a:extLst>
          </p:cNvPr>
          <p:cNvSpPr txBox="1"/>
          <p:nvPr/>
        </p:nvSpPr>
        <p:spPr>
          <a:xfrm>
            <a:off x="6711158" y="2859074"/>
            <a:ext cx="5127914" cy="3108543"/>
          </a:xfrm>
          <a:prstGeom prst="rect">
            <a:avLst/>
          </a:prstGeom>
          <a:noFill/>
        </p:spPr>
        <p:txBody>
          <a:bodyPr wrap="square">
            <a:spAutoFit/>
          </a:bodyPr>
          <a:lstStyle/>
          <a:p>
            <a:pPr marL="457200" indent="-457200">
              <a:buFont typeface="Arial" panose="020B0604020202020204" pitchFamily="34" charset="0"/>
              <a:buChar char="•"/>
            </a:pPr>
            <a:r>
              <a:rPr lang="fr-FR" sz="2800" dirty="0">
                <a:latin typeface="Helvetica Neue" panose="020B0604020202020204" charset="0"/>
              </a:rPr>
              <a:t>Human </a:t>
            </a:r>
            <a:r>
              <a:rPr lang="fr-FR" sz="2800" dirty="0" err="1">
                <a:latin typeface="Helvetica Neue" panose="020B0604020202020204" charset="0"/>
              </a:rPr>
              <a:t>rights</a:t>
            </a:r>
            <a:r>
              <a:rPr lang="fr-FR" sz="2800" dirty="0">
                <a:latin typeface="Helvetica Neue" panose="020B0604020202020204" charset="0"/>
              </a:rPr>
              <a:t> violations</a:t>
            </a:r>
            <a:endParaRPr lang="fr-FR" sz="2800" dirty="0">
              <a:solidFill>
                <a:schemeClr val="bg2"/>
              </a:solidFill>
              <a:latin typeface="Helvetica Neue" panose="020B0604020202020204" charset="0"/>
            </a:endParaRPr>
          </a:p>
          <a:p>
            <a:pPr marL="457200" indent="-457200">
              <a:buFont typeface="Arial" panose="020B0604020202020204" pitchFamily="34" charset="0"/>
              <a:buChar char="•"/>
            </a:pPr>
            <a:r>
              <a:rPr lang="fr-FR" sz="2800" dirty="0">
                <a:solidFill>
                  <a:schemeClr val="bg2"/>
                </a:solidFill>
                <a:latin typeface="Helvetica Neue" panose="020B0604020202020204" charset="0"/>
              </a:rPr>
              <a:t>Family </a:t>
            </a:r>
            <a:r>
              <a:rPr lang="fr-FR" sz="2800" dirty="0" err="1">
                <a:solidFill>
                  <a:schemeClr val="bg2"/>
                </a:solidFill>
                <a:latin typeface="Helvetica Neue" panose="020B0604020202020204" charset="0"/>
              </a:rPr>
              <a:t>separation</a:t>
            </a:r>
            <a:r>
              <a:rPr lang="fr-FR" sz="2800" dirty="0">
                <a:solidFill>
                  <a:schemeClr val="bg2"/>
                </a:solidFill>
                <a:latin typeface="Helvetica Neue" panose="020B0604020202020204" charset="0"/>
              </a:rPr>
              <a:t> / </a:t>
            </a:r>
            <a:r>
              <a:rPr lang="fr-FR" sz="2800" dirty="0" err="1">
                <a:solidFill>
                  <a:schemeClr val="bg2"/>
                </a:solidFill>
                <a:latin typeface="Helvetica Neue" panose="020B0604020202020204" charset="0"/>
              </a:rPr>
              <a:t>unity</a:t>
            </a:r>
            <a:endParaRPr lang="fr-FR" sz="2800" dirty="0">
              <a:solidFill>
                <a:schemeClr val="bg2"/>
              </a:solidFill>
              <a:latin typeface="Helvetica Neue" panose="020B0604020202020204" charset="0"/>
            </a:endParaRPr>
          </a:p>
          <a:p>
            <a:pPr marL="457200" indent="-457200">
              <a:buFont typeface="Arial" panose="020B0604020202020204" pitchFamily="34" charset="0"/>
              <a:buChar char="•"/>
            </a:pPr>
            <a:r>
              <a:rPr lang="fr-FR" sz="2800" dirty="0">
                <a:solidFill>
                  <a:schemeClr val="bg2"/>
                </a:solidFill>
                <a:latin typeface="Helvetica Neue" panose="020B0604020202020204" charset="0"/>
              </a:rPr>
              <a:t>Release</a:t>
            </a:r>
          </a:p>
          <a:p>
            <a:pPr marL="457200" indent="-457200">
              <a:buFont typeface="Arial" panose="020B0604020202020204" pitchFamily="34" charset="0"/>
              <a:buChar char="•"/>
            </a:pPr>
            <a:r>
              <a:rPr lang="en-US" sz="2800" dirty="0">
                <a:latin typeface="Helvetica Neue" panose="020B0604020202020204" charset="0"/>
              </a:rPr>
              <a:t>Appropriate support services</a:t>
            </a:r>
          </a:p>
          <a:p>
            <a:pPr marL="457200" indent="-457200">
              <a:buFont typeface="Arial" panose="020B0604020202020204" pitchFamily="34" charset="0"/>
              <a:buChar char="•"/>
            </a:pPr>
            <a:endParaRPr lang="en-US" sz="2800" dirty="0">
              <a:solidFill>
                <a:schemeClr val="bg2"/>
              </a:solidFill>
              <a:latin typeface="Helvetica Neue" panose="020B0604020202020204" charset="0"/>
            </a:endParaRPr>
          </a:p>
          <a:p>
            <a:pPr marL="457200" indent="-457200">
              <a:buFont typeface="Arial" panose="020B0604020202020204" pitchFamily="34" charset="0"/>
              <a:buChar char="•"/>
            </a:pPr>
            <a:r>
              <a:rPr lang="en-US" sz="2800" dirty="0">
                <a:solidFill>
                  <a:schemeClr val="bg2"/>
                </a:solidFill>
                <a:latin typeface="Helvetica Neue" panose="020B0604020202020204" charset="0"/>
              </a:rPr>
              <a:t>Prevention</a:t>
            </a:r>
            <a:endParaRPr lang="fr-FR" sz="2800" dirty="0">
              <a:solidFill>
                <a:schemeClr val="bg2"/>
              </a:solidFill>
              <a:latin typeface="Helvetica Neue" panose="020B0604020202020204" charset="0"/>
            </a:endParaRPr>
          </a:p>
        </p:txBody>
      </p:sp>
      <p:pic>
        <p:nvPicPr>
          <p:cNvPr id="4" name="Image 3">
            <a:extLst>
              <a:ext uri="{FF2B5EF4-FFF2-40B4-BE49-F238E27FC236}">
                <a16:creationId xmlns:a16="http://schemas.microsoft.com/office/drawing/2014/main" id="{2BCB1B0B-C655-401E-A936-7E39E0A74344}"/>
              </a:ext>
            </a:extLst>
          </p:cNvPr>
          <p:cNvPicPr>
            <a:picLocks noChangeAspect="1"/>
          </p:cNvPicPr>
          <p:nvPr/>
        </p:nvPicPr>
        <p:blipFill>
          <a:blip r:embed="rId4"/>
          <a:stretch>
            <a:fillRect/>
          </a:stretch>
        </p:blipFill>
        <p:spPr>
          <a:xfrm>
            <a:off x="2086591" y="1000918"/>
            <a:ext cx="2774026" cy="8760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6ABFC0-02BA-45E2-B85C-256E212968C3}"/>
              </a:ext>
            </a:extLst>
          </p:cNvPr>
          <p:cNvSpPr>
            <a:spLocks noGrp="1"/>
          </p:cNvSpPr>
          <p:nvPr>
            <p:ph type="title"/>
          </p:nvPr>
        </p:nvSpPr>
        <p:spPr>
          <a:xfrm>
            <a:off x="838200" y="832958"/>
            <a:ext cx="4711995" cy="1325563"/>
          </a:xfrm>
        </p:spPr>
        <p:txBody>
          <a:bodyPr>
            <a:normAutofit/>
          </a:bodyPr>
          <a:lstStyle/>
          <a:p>
            <a:r>
              <a:rPr lang="fr-FR" dirty="0" err="1"/>
              <a:t>Steps</a:t>
            </a:r>
            <a:r>
              <a:rPr lang="fr-FR" dirty="0"/>
              <a:t> of DDR </a:t>
            </a:r>
            <a:r>
              <a:rPr lang="fr-FR" dirty="0" err="1"/>
              <a:t>programming</a:t>
            </a:r>
            <a:endParaRPr lang="fr-FR" dirty="0"/>
          </a:p>
        </p:txBody>
      </p:sp>
      <p:sp>
        <p:nvSpPr>
          <p:cNvPr id="3" name="Espace réservé du contenu 2">
            <a:extLst>
              <a:ext uri="{FF2B5EF4-FFF2-40B4-BE49-F238E27FC236}">
                <a16:creationId xmlns:a16="http://schemas.microsoft.com/office/drawing/2014/main" id="{612DC25E-A53C-4585-BECF-C58263830487}"/>
              </a:ext>
            </a:extLst>
          </p:cNvPr>
          <p:cNvSpPr>
            <a:spLocks noGrp="1"/>
          </p:cNvSpPr>
          <p:nvPr>
            <p:ph sz="half" idx="1"/>
          </p:nvPr>
        </p:nvSpPr>
        <p:spPr>
          <a:xfrm>
            <a:off x="838200" y="2506662"/>
            <a:ext cx="5181600" cy="4351338"/>
          </a:xfrm>
        </p:spPr>
        <p:txBody>
          <a:bodyPr>
            <a:normAutofit fontScale="92500"/>
          </a:bodyPr>
          <a:lstStyle/>
          <a:p>
            <a:r>
              <a:rPr lang="en-US" dirty="0"/>
              <a:t>Screening, identification and age verification</a:t>
            </a:r>
          </a:p>
          <a:p>
            <a:r>
              <a:rPr lang="en-US" dirty="0"/>
              <a:t>Release &amp; Emergency services</a:t>
            </a:r>
          </a:p>
          <a:p>
            <a:r>
              <a:rPr lang="fr-FR" dirty="0" err="1"/>
              <a:t>Interim</a:t>
            </a:r>
            <a:r>
              <a:rPr lang="fr-FR" dirty="0"/>
              <a:t> (</a:t>
            </a:r>
            <a:r>
              <a:rPr lang="fr-FR" dirty="0" err="1"/>
              <a:t>family-based</a:t>
            </a:r>
            <a:r>
              <a:rPr lang="fr-FR" dirty="0"/>
              <a:t>) care</a:t>
            </a:r>
          </a:p>
          <a:p>
            <a:r>
              <a:rPr lang="fr-FR" dirty="0"/>
              <a:t>Family tracing and </a:t>
            </a:r>
            <a:r>
              <a:rPr lang="fr-FR" dirty="0" err="1"/>
              <a:t>reunification</a:t>
            </a:r>
            <a:endParaRPr lang="fr-FR" dirty="0"/>
          </a:p>
          <a:p>
            <a:r>
              <a:rPr lang="fr-FR" dirty="0" err="1"/>
              <a:t>Reintegration</a:t>
            </a:r>
            <a:endParaRPr lang="fr-FR" dirty="0"/>
          </a:p>
          <a:p>
            <a:endParaRPr lang="fr-FR" dirty="0"/>
          </a:p>
        </p:txBody>
      </p:sp>
      <p:sp>
        <p:nvSpPr>
          <p:cNvPr id="4" name="Espace réservé du contenu 3">
            <a:extLst>
              <a:ext uri="{FF2B5EF4-FFF2-40B4-BE49-F238E27FC236}">
                <a16:creationId xmlns:a16="http://schemas.microsoft.com/office/drawing/2014/main" id="{9912E466-D53E-498D-A314-267D43ED4022}"/>
              </a:ext>
            </a:extLst>
          </p:cNvPr>
          <p:cNvSpPr>
            <a:spLocks noGrp="1"/>
          </p:cNvSpPr>
          <p:nvPr>
            <p:ph sz="half" idx="2"/>
          </p:nvPr>
        </p:nvSpPr>
        <p:spPr/>
        <p:txBody>
          <a:bodyPr>
            <a:normAutofit fontScale="92500"/>
          </a:bodyPr>
          <a:lstStyle/>
          <a:p>
            <a:r>
              <a:rPr lang="en-US" dirty="0">
                <a:effectLst/>
                <a:latin typeface="Helvetica Neue" panose="020B0604020202020204" charset="0"/>
              </a:rPr>
              <a:t>Awareness of rights and responsibilities</a:t>
            </a:r>
            <a:endParaRPr lang="en-US" dirty="0">
              <a:latin typeface="Helvetica Neue" panose="020B0604020202020204" charset="0"/>
            </a:endParaRPr>
          </a:p>
          <a:p>
            <a:r>
              <a:rPr lang="en-US" dirty="0">
                <a:effectLst/>
                <a:latin typeface="Helvetica Neue" panose="020B0604020202020204" charset="0"/>
              </a:rPr>
              <a:t>Engagement with children, caregivers, and communities</a:t>
            </a:r>
          </a:p>
          <a:p>
            <a:r>
              <a:rPr lang="fr-FR" dirty="0" err="1">
                <a:effectLst/>
                <a:latin typeface="Helvetica Neue" panose="020B0604020202020204" charset="0"/>
              </a:rPr>
              <a:t>Comprehensive</a:t>
            </a:r>
            <a:r>
              <a:rPr lang="fr-FR" dirty="0">
                <a:effectLst/>
                <a:latin typeface="Helvetica Neue" panose="020B0604020202020204" charset="0"/>
              </a:rPr>
              <a:t> Case Management</a:t>
            </a:r>
            <a:r>
              <a:rPr lang="en-US" dirty="0">
                <a:effectLst/>
                <a:latin typeface="Helvetica Neue" panose="020B0604020202020204" charset="0"/>
              </a:rPr>
              <a:t> </a:t>
            </a:r>
          </a:p>
          <a:p>
            <a:r>
              <a:rPr lang="en-US" dirty="0">
                <a:effectLst/>
                <a:latin typeface="Helvetica Neue" panose="020B0604020202020204" charset="0"/>
              </a:rPr>
              <a:t>Significant psychosocial support and other holistic care</a:t>
            </a:r>
            <a:endParaRPr lang="en-US" dirty="0">
              <a:latin typeface="Helvetica Neue" panose="020B0604020202020204" charset="0"/>
            </a:endParaRPr>
          </a:p>
          <a:p>
            <a:r>
              <a:rPr lang="en-US" dirty="0">
                <a:effectLst/>
                <a:latin typeface="Helvetica Neue" panose="020B0604020202020204" charset="0"/>
              </a:rPr>
              <a:t>Safe social and economic reintegration</a:t>
            </a:r>
            <a:endParaRPr lang="en-US" dirty="0">
              <a:latin typeface="Helvetica Neue" panose="020B0604020202020204" charset="0"/>
            </a:endParaRPr>
          </a:p>
          <a:p>
            <a:pPr marL="50800" indent="0">
              <a:buNone/>
            </a:pPr>
            <a:endParaRPr lang="fr-FR" dirty="0">
              <a:latin typeface="Helvetica Neue" panose="020B0604020202020204" charset="0"/>
            </a:endParaRPr>
          </a:p>
        </p:txBody>
      </p:sp>
      <p:sp>
        <p:nvSpPr>
          <p:cNvPr id="5" name="Titre 1">
            <a:extLst>
              <a:ext uri="{FF2B5EF4-FFF2-40B4-BE49-F238E27FC236}">
                <a16:creationId xmlns:a16="http://schemas.microsoft.com/office/drawing/2014/main" id="{90C36346-2968-435C-B4DD-23B90D5E5F7C}"/>
              </a:ext>
            </a:extLst>
          </p:cNvPr>
          <p:cNvSpPr txBox="1">
            <a:spLocks/>
          </p:cNvSpPr>
          <p:nvPr/>
        </p:nvSpPr>
        <p:spPr>
          <a:xfrm>
            <a:off x="6172200" y="170176"/>
            <a:ext cx="4711995" cy="1325563"/>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Helvetica Neue"/>
              <a:buNone/>
              <a:defRPr sz="4400" b="1" i="0" u="none" strike="noStrike" cap="none">
                <a:solidFill>
                  <a:srgbClr val="415E7C"/>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dirty="0">
                <a:latin typeface="Helvetica Neue" panose="020B0604020202020204" charset="0"/>
              </a:rPr>
              <a:t>C</a:t>
            </a:r>
            <a:r>
              <a:rPr lang="fr-FR" dirty="0">
                <a:effectLst/>
                <a:latin typeface="Helvetica Neue" panose="020B0604020202020204" charset="0"/>
              </a:rPr>
              <a:t>hild-</a:t>
            </a:r>
            <a:r>
              <a:rPr lang="fr-FR" dirty="0" err="1">
                <a:effectLst/>
                <a:latin typeface="Helvetica Neue" panose="020B0604020202020204" charset="0"/>
              </a:rPr>
              <a:t>specific</a:t>
            </a:r>
            <a:r>
              <a:rPr lang="fr-FR" dirty="0">
                <a:effectLst/>
                <a:latin typeface="Helvetica Neue" panose="020B0604020202020204" charset="0"/>
              </a:rPr>
              <a:t> interventions</a:t>
            </a:r>
            <a:endParaRPr lang="fr-FR" dirty="0">
              <a:latin typeface="Helvetica Neue" panose="020B0604020202020204" charset="0"/>
            </a:endParaRPr>
          </a:p>
        </p:txBody>
      </p:sp>
    </p:spTree>
    <p:extLst>
      <p:ext uri="{BB962C8B-B14F-4D97-AF65-F5344CB8AC3E}">
        <p14:creationId xmlns:p14="http://schemas.microsoft.com/office/powerpoint/2010/main" val="4254637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a:t>Examples from the Region</a:t>
            </a:r>
          </a:p>
        </p:txBody>
      </p:sp>
      <p:sp>
        <p:nvSpPr>
          <p:cNvPr id="3" name="TextBox 2">
            <a:extLst>
              <a:ext uri="{FF2B5EF4-FFF2-40B4-BE49-F238E27FC236}">
                <a16:creationId xmlns:a16="http://schemas.microsoft.com/office/drawing/2014/main" id="{9752340E-A3E7-AB4C-BA0B-7E84A308FB1E}"/>
              </a:ext>
            </a:extLst>
          </p:cNvPr>
          <p:cNvSpPr txBox="1"/>
          <p:nvPr/>
        </p:nvSpPr>
        <p:spPr>
          <a:xfrm>
            <a:off x="4539980" y="4115301"/>
            <a:ext cx="2978193" cy="1815882"/>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Standard 11</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0">
            <a:spAutoFit/>
          </a:bodyPr>
          <a:lstStyle/>
          <a:p>
            <a:pPr algn="ctr"/>
            <a:r>
              <a:rPr lang="en-GB" dirty="0"/>
              <a:t>[ 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a:t>
            </a:r>
            <a:r>
              <a:rPr lang="en-GB"/>
              <a:t>using Standard 11</a:t>
            </a:r>
            <a:endParaRPr lang="en-GB" dirty="0"/>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600438"/>
          </a:xfrm>
          <a:prstGeom prst="rect">
            <a:avLst/>
          </a:prstGeom>
          <a:noFill/>
        </p:spPr>
        <p:txBody>
          <a:bodyPr wrap="square" rtlCol="0">
            <a:spAutoFit/>
          </a:bodyPr>
          <a:lstStyle/>
          <a:p>
            <a:pPr algn="ctr"/>
            <a:r>
              <a:rPr lang="en-GB" dirty="0"/>
              <a:t>[COUNTRY NAME] </a:t>
            </a:r>
            <a:br>
              <a:rPr lang="en-GB" dirty="0"/>
            </a:br>
            <a:endParaRPr lang="en-GB" dirty="0"/>
          </a:p>
          <a:p>
            <a:pPr marL="285750" indent="-285750">
              <a:buFont typeface="Arial" panose="020B0604020202020204" pitchFamily="34" charset="0"/>
              <a:buChar char="•"/>
            </a:pPr>
            <a:r>
              <a:rPr lang="en-GB" dirty="0"/>
              <a:t>Add key presentation sentence about a specific program/project using Standard 11 </a:t>
            </a:r>
          </a:p>
          <a:p>
            <a:pPr marL="285750" indent="-285750">
              <a:buFont typeface="Arial" panose="020B0604020202020204" pitchFamily="34" charset="0"/>
              <a:buChar char="•"/>
            </a:pPr>
            <a:r>
              <a:rPr lang="en-GB" dirty="0"/>
              <a:t>Add name of organisations</a:t>
            </a:r>
          </a:p>
          <a:p>
            <a:pPr marL="285750" indent="-285750">
              <a:buFont typeface="Arial" panose="020B0604020202020204" pitchFamily="34" charset="0"/>
              <a:buChar char="•"/>
            </a:pPr>
            <a:r>
              <a:rPr lang="en-GB" dirty="0"/>
              <a:t>Add key message / numbers</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15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US" sz="4100" dirty="0"/>
              <a:t>Need more than the hard copy?</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r>
              <a:rPr lang="en-GB" sz="2400" dirty="0"/>
              <a:t>On the Alliance website</a:t>
            </a:r>
          </a:p>
          <a:p>
            <a:pPr marL="985838" lvl="1" indent="-312738">
              <a:buFont typeface="Wingdings" pitchFamily="2" charset="2"/>
              <a:buChar char="Ø"/>
            </a:pPr>
            <a:r>
              <a:rPr lang="en-GB" sz="1600" dirty="0"/>
              <a:t>PDF version</a:t>
            </a:r>
          </a:p>
          <a:p>
            <a:pPr marL="985838" lvl="1" indent="-312738">
              <a:buFont typeface="Wingdings" pitchFamily="2" charset="2"/>
              <a:buChar char="Ø"/>
            </a:pPr>
            <a:r>
              <a:rPr lang="en-GB" sz="1600" dirty="0"/>
              <a:t>Briefing &amp; Implementation Pack</a:t>
            </a:r>
          </a:p>
          <a:p>
            <a:pPr marL="985838" lvl="1" indent="-312738">
              <a:buFont typeface="Wingdings" pitchFamily="2" charset="2"/>
              <a:buChar char="Ø"/>
            </a:pPr>
            <a:r>
              <a:rPr lang="en-GB" sz="1600" dirty="0"/>
              <a:t>25-page Summary</a:t>
            </a:r>
          </a:p>
          <a:p>
            <a:pPr marL="985838" lvl="1" indent="-312738">
              <a:buFont typeface="Wingdings" pitchFamily="2" charset="2"/>
              <a:buChar char="Ø"/>
            </a:pPr>
            <a:r>
              <a:rPr lang="en-GB" sz="1600" dirty="0"/>
              <a:t>E-course </a:t>
            </a:r>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en-GB" sz="1600" dirty="0"/>
              <a:t>A gallery of illustrated Standards</a:t>
            </a:r>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en-GB" dirty="0"/>
              <a:t>On the </a:t>
            </a:r>
            <a:r>
              <a:rPr lang="en-GB" sz="2400" dirty="0"/>
              <a:t>Humanitarian Standards Partnership website</a:t>
            </a:r>
          </a:p>
          <a:p>
            <a:pPr marL="985838" lvl="1" indent="-322263">
              <a:buFont typeface="Wingdings" pitchFamily="2" charset="2"/>
              <a:buChar char="Ø"/>
            </a:pPr>
            <a:r>
              <a:rPr lang="en-GB" sz="1600" dirty="0"/>
              <a:t>Online, interactive version</a:t>
            </a:r>
          </a:p>
          <a:p>
            <a:pPr marL="985838" lvl="1" indent="-322263">
              <a:buFont typeface="Wingdings" pitchFamily="2" charset="2"/>
              <a:buChar char="Ø"/>
            </a:pPr>
            <a:r>
              <a:rPr lang="en-GB" sz="1600" dirty="0"/>
              <a:t>HSP App for mobile phones and tablets </a:t>
            </a:r>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472" name="Google Shape;472;p25"/>
          <p:cNvPicPr preferRelativeResize="0"/>
          <p:nvPr/>
        </p:nvPicPr>
        <p:blipFill>
          <a:blip r:embed="rId5">
            <a:extLst>
              <a:ext uri="{28A0092B-C50C-407E-A947-70E740481C1C}">
                <a14:useLocalDpi xmlns:a14="http://schemas.microsoft.com/office/drawing/2010/main" val="0"/>
              </a:ext>
            </a:extLst>
          </a:blip>
          <a:srcRect/>
          <a:stretch/>
        </p:blipFill>
        <p:spPr>
          <a:xfrm rot="547354">
            <a:off x="6996515" y="1670472"/>
            <a:ext cx="1684003" cy="2326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descr="Imagen que contiene Icono&#10;&#10;Descripción generada automáticamente">
            <a:extLst>
              <a:ext uri="{FF2B5EF4-FFF2-40B4-BE49-F238E27FC236}">
                <a16:creationId xmlns:a16="http://schemas.microsoft.com/office/drawing/2014/main" id="{4AE5CEF8-D68C-FD4C-A186-358E3B7F23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326" y="3298017"/>
            <a:ext cx="1977868" cy="1432731"/>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2151</TotalTime>
  <Words>2786</Words>
  <Application>Microsoft Office PowerPoint</Application>
  <PresentationFormat>Widescreen</PresentationFormat>
  <Paragraphs>200</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Helvetica Neue</vt:lpstr>
      <vt:lpstr>Times New Roman</vt:lpstr>
      <vt:lpstr>Ink Free</vt:lpstr>
      <vt:lpstr>Arial</vt:lpstr>
      <vt:lpstr>Wingdings</vt:lpstr>
      <vt:lpstr>Calibri</vt:lpstr>
      <vt:lpstr>HelveticaNeue-Light-Identity-H</vt:lpstr>
      <vt:lpstr>Office Theme</vt:lpstr>
      <vt:lpstr>The Minimum Standards for Child Protection in Humanitarian Action  CPMS</vt:lpstr>
      <vt:lpstr>Aim of the Standards </vt:lpstr>
      <vt:lpstr>PowerPoint Presentation</vt:lpstr>
      <vt:lpstr>General intro to Standard 11</vt:lpstr>
      <vt:lpstr>PowerPoint Presentation</vt:lpstr>
      <vt:lpstr>Steps of DDR programming</vt:lpstr>
      <vt:lpstr>Examples from the Region</vt:lpstr>
      <vt:lpstr>Need more than the hard copy?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135</cp:revision>
  <dcterms:created xsi:type="dcterms:W3CDTF">2017-12-20T18:51:03Z</dcterms:created>
  <dcterms:modified xsi:type="dcterms:W3CDTF">2022-05-24T03:24:15Z</dcterms:modified>
</cp:coreProperties>
</file>