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10"/>
  </p:notesMasterIdLst>
  <p:sldIdLst>
    <p:sldId id="285" r:id="rId2"/>
    <p:sldId id="291" r:id="rId3"/>
    <p:sldId id="292" r:id="rId4"/>
    <p:sldId id="288" r:id="rId5"/>
    <p:sldId id="261" r:id="rId6"/>
    <p:sldId id="290" r:id="rId7"/>
    <p:sldId id="293" r:id="rId8"/>
    <p:sldId id="294"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62" autoAdjust="0"/>
    <p:restoredTop sz="83401" autoAdjust="0"/>
  </p:normalViewPr>
  <p:slideViewPr>
    <p:cSldViewPr snapToGrid="0">
      <p:cViewPr varScale="1">
        <p:scale>
          <a:sx n="101" d="100"/>
          <a:sy n="101" d="100"/>
        </p:scale>
        <p:origin x="1432" y="192"/>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38" Type="http://schemas.openxmlformats.org/officeDocument/2006/relationships/commentAuthors" Target="commentAuthors.xml"/><Relationship Id="rId2" Type="http://schemas.openxmlformats.org/officeDocument/2006/relationships/slide" Target="slides/slide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file:///C:/Users/Caudy/Desktop/CPMS%20ref%20group%20comments/CPMS%20complete%20for%20final%20delivery%20with%20ref%20group%20comments%20included.docx#_3fwokq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lvl="0" indent="0" algn="r" rtl="0">
              <a:spcBef>
                <a:spcPts val="0"/>
              </a:spcBef>
              <a:spcAft>
                <a:spcPts val="0"/>
              </a:spcAft>
              <a:buNone/>
            </a:pPr>
            <a:r>
              <a:rPr lang="ar" b="1" dirty="0"/>
              <a:t>للميسّرين:</a:t>
            </a:r>
            <a:endParaRPr lang="en-US" dirty="0"/>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تتوجّه هذه الإحاطة إلى </a:t>
            </a:r>
            <a:r>
              <a:rPr lang="ar-SA" sz="1800" u="sng" dirty="0">
                <a:effectLst/>
                <a:latin typeface="Calibri" panose="020F0502020204030204" pitchFamily="34" charset="0"/>
                <a:ea typeface="MS Mincho" panose="02020609040205080304" pitchFamily="49" charset="-128"/>
                <a:cs typeface="Arial" panose="020B0604020202020204" pitchFamily="34" charset="0"/>
              </a:rPr>
              <a:t>أيّ مستخدم محتمل</a:t>
            </a:r>
            <a:r>
              <a:rPr lang="ar-SA" sz="1800" dirty="0">
                <a:effectLst/>
                <a:latin typeface="Calibri" panose="020F0502020204030204" pitchFamily="34" charset="0"/>
                <a:ea typeface="MS Mincho" panose="02020609040205080304" pitchFamily="49" charset="-128"/>
                <a:cs typeface="Arial" panose="020B0604020202020204" pitchFamily="34" charset="0"/>
              </a:rPr>
              <a:t> للمعايير الدنيا لحماية الطفل</a:t>
            </a:r>
            <a:r>
              <a:rPr lang="ar-LB" sz="1800" dirty="0">
                <a:effectLst/>
                <a:latin typeface="Calibri" panose="020F0502020204030204" pitchFamily="34" charset="0"/>
                <a:ea typeface="MS Mincho" panose="02020609040205080304" pitchFamily="49" charset="-128"/>
                <a:cs typeface="Arial" panose="020B0604020202020204" pitchFamily="34" charset="0"/>
              </a:rPr>
              <a:t>. </a:t>
            </a:r>
            <a:r>
              <a:rPr lang="ar-SA" sz="1800" dirty="0">
                <a:effectLst/>
                <a:latin typeface="Calibri" panose="020F0502020204030204" pitchFamily="34" charset="0"/>
                <a:ea typeface="MS Mincho" panose="02020609040205080304" pitchFamily="49" charset="-128"/>
                <a:cs typeface="Arial" panose="020B0604020202020204" pitchFamily="34" charset="0"/>
              </a:rPr>
              <a:t>وهي موجّهة بشكل أساسي إلى</a:t>
            </a:r>
            <a:r>
              <a:rPr lang="ar-LB" sz="1800" dirty="0">
                <a:effectLst/>
                <a:latin typeface="Calibri" panose="020F0502020204030204" pitchFamily="34" charset="0"/>
                <a:ea typeface="MS Mincho" panose="02020609040205080304" pitchFamily="49" charset="-128"/>
                <a:cs typeface="Arial" panose="020B0604020202020204" pitchFamily="34" charset="0"/>
              </a:rPr>
              <a:t> الموّظفين</a:t>
            </a:r>
            <a:r>
              <a:rPr lang="ar-SA" sz="1800" dirty="0">
                <a:effectLst/>
                <a:latin typeface="Calibri" panose="020F0502020204030204" pitchFamily="34" charset="0"/>
                <a:ea typeface="MS Mincho" panose="02020609040205080304" pitchFamily="49" charset="-128"/>
                <a:cs typeface="Arial" panose="020B0604020202020204" pitchFamily="34" charset="0"/>
              </a:rPr>
              <a:t> العاملين في مجال حماية الطفل، لذلك، فكّروا في توسيع إطار بعض الأسئلة أو إعطاء تفاصيل أكثر، في حال انضمّ إليكم زملاء من قطاعات أخرى.</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نفترض أنّ كلّ مجموعة ستتألّف من 20 شخصًا تقريبًا، وأنّ جميع الحاضرين في القاعة يعرفون بعضهم البعض (ربّما يكونون زملاء من وكالتكم أو من مجموعة تنسيق حماية الطفل). إذا كانوا لا يعرفون بعضهم البعض، أضيفوا 5 دقائق للتعارف السريع.</a:t>
            </a: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LB" sz="1800" dirty="0">
                <a:effectLst/>
                <a:latin typeface="Calibri" panose="020F0502020204030204" pitchFamily="34" charset="0"/>
                <a:ea typeface="MS Mincho" panose="02020609040205080304" pitchFamily="49" charset="-128"/>
                <a:cs typeface="Arial" panose="020B0604020202020204" pitchFamily="34" charset="0"/>
              </a:rPr>
              <a:t>حضروا: لوح</a:t>
            </a:r>
            <a:r>
              <a:rPr lang="ar-SA" sz="1800" dirty="0">
                <a:effectLst/>
                <a:latin typeface="Calibri" panose="020F0502020204030204" pitchFamily="34" charset="0"/>
                <a:ea typeface="MS Mincho" panose="02020609040205080304" pitchFamily="49" charset="-128"/>
                <a:cs typeface="Arial" panose="020B0604020202020204" pitchFamily="34" charset="0"/>
              </a:rPr>
              <a:t> قلاّب </a:t>
            </a:r>
            <a:r>
              <a:rPr lang="ar-LB" sz="1800" dirty="0">
                <a:effectLst/>
                <a:latin typeface="Calibri" panose="020F0502020204030204" pitchFamily="34" charset="0"/>
                <a:ea typeface="MS Mincho" panose="02020609040205080304" pitchFamily="49" charset="-128"/>
                <a:cs typeface="Arial" panose="020B0604020202020204" pitchFamily="34" charset="0"/>
              </a:rPr>
              <a:t>ي</a:t>
            </a:r>
            <a:r>
              <a:rPr lang="ar-SA" sz="1800" dirty="0">
                <a:effectLst/>
                <a:latin typeface="Calibri" panose="020F0502020204030204" pitchFamily="34" charset="0"/>
                <a:ea typeface="MS Mincho" panose="02020609040205080304" pitchFamily="49" charset="-128"/>
                <a:cs typeface="Arial" panose="020B0604020202020204" pitchFamily="34" charset="0"/>
              </a:rPr>
              <a:t>بيّن </a:t>
            </a:r>
            <a:r>
              <a:rPr lang="ar-SA" sz="1800" b="1" dirty="0">
                <a:effectLst/>
                <a:latin typeface="Calibri" panose="020F0502020204030204" pitchFamily="34" charset="0"/>
                <a:ea typeface="MS Mincho" panose="02020609040205080304" pitchFamily="49" charset="-128"/>
                <a:cs typeface="Arial" panose="020B0604020202020204" pitchFamily="34" charset="0"/>
              </a:rPr>
              <a:t>أهداف</a:t>
            </a:r>
            <a:r>
              <a:rPr lang="ar-SA" sz="1800" dirty="0">
                <a:effectLst/>
                <a:latin typeface="Calibri" panose="020F0502020204030204" pitchFamily="34" charset="0"/>
                <a:ea typeface="MS Mincho" panose="02020609040205080304" pitchFamily="49" charset="-128"/>
                <a:cs typeface="Arial" panose="020B0604020202020204" pitchFamily="34" charset="0"/>
              </a:rPr>
              <a:t> الجلسة </a:t>
            </a:r>
            <a:endParaRPr lang="ar-LB" sz="1800" b="0" i="0" dirty="0">
              <a:solidFill>
                <a:srgbClr val="1B2733"/>
              </a:solidFill>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b="0" i="0" dirty="0">
              <a:solidFill>
                <a:srgbClr val="1B2733"/>
              </a:solidFill>
              <a:effectLst/>
              <a:latin typeface="Calibri" panose="020F0502020204030204" pitchFamily="34" charset="0"/>
              <a:cs typeface="Calibri" panose="020F0502020204030204" pitchFamily="34" charset="0"/>
            </a:endParaRPr>
          </a:p>
          <a:p>
            <a:pPr marL="0" lvl="0" indent="0" algn="r" rtl="0">
              <a:spcBef>
                <a:spcPts val="0"/>
              </a:spcBef>
              <a:spcAft>
                <a:spcPts val="0"/>
              </a:spcAft>
              <a:buNone/>
            </a:pPr>
            <a:r>
              <a:rPr lang="ar" b="0" i="0" dirty="0">
                <a:solidFill>
                  <a:srgbClr val="1B2733"/>
                </a:solidFill>
                <a:effectLst/>
                <a:latin typeface="Calibri" panose="020F0502020204030204" pitchFamily="34" charset="0"/>
                <a:cs typeface="Calibri" panose="020F0502020204030204" pitchFamily="34" charset="0"/>
              </a:rPr>
              <a:t>في نهاية هذه الجلسة، سيكون المشاركون قادرين على:</a:t>
            </a:r>
            <a:endParaRPr lang="en-US" dirty="0">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وصف محتوى </a:t>
            </a:r>
            <a:r>
              <a:rPr lang="ar-LB" b="0" i="0" dirty="0">
                <a:solidFill>
                  <a:srgbClr val="1B2733"/>
                </a:solidFill>
                <a:effectLst/>
                <a:latin typeface="Calibri" panose="020F0502020204030204" pitchFamily="34" charset="0"/>
                <a:cs typeface="Calibri" panose="020F0502020204030204" pitchFamily="34" charset="0"/>
              </a:rPr>
              <a:t>المعيار </a:t>
            </a:r>
            <a:r>
              <a:rPr lang="en-US" b="0" i="0" dirty="0">
                <a:solidFill>
                  <a:srgbClr val="1B2733"/>
                </a:solidFill>
                <a:effectLst/>
                <a:latin typeface="Calibri" panose="020F0502020204030204" pitchFamily="34" charset="0"/>
                <a:cs typeface="Calibri" panose="020F0502020204030204" pitchFamily="34" charset="0"/>
              </a:rPr>
              <a:t>11</a:t>
            </a:r>
            <a:endParaRPr lang="ar-LB" b="0" i="0" dirty="0">
              <a:solidFill>
                <a:srgbClr val="1B2733"/>
              </a:solidFill>
              <a:effectLst/>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LB" b="0" i="0" dirty="0">
                <a:solidFill>
                  <a:srgbClr val="1B2733"/>
                </a:solidFill>
                <a:effectLst/>
                <a:latin typeface="Calibri" panose="020F0502020204030204" pitchFamily="34" charset="0"/>
                <a:cs typeface="Calibri" panose="020F0502020204030204" pitchFamily="34" charset="0"/>
              </a:rPr>
              <a:t>شرح وتشارك الرسائل الأساسية</a:t>
            </a:r>
            <a:endParaRPr lang="ar" b="0" i="0" dirty="0">
              <a:solidFill>
                <a:srgbClr val="1B2733"/>
              </a:solidFill>
              <a:effectLst/>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تبيان كيف ولماذا نستخدم الدليل</a:t>
            </a:r>
          </a:p>
          <a:p>
            <a:pPr marL="0" lvl="0" indent="0" algn="r" rtl="0">
              <a:spcBef>
                <a:spcPts val="0"/>
              </a:spcBef>
              <a:spcAft>
                <a:spcPts val="0"/>
              </a:spcAft>
              <a:buClr>
                <a:schemeClr val="dk1"/>
              </a:buClr>
              <a:buSzPts val="1200"/>
              <a:buFont typeface="Arial"/>
              <a:buNone/>
            </a:pPr>
            <a:endParaRPr lang="en-US" b="1" dirty="0"/>
          </a:p>
          <a:p>
            <a:pPr marL="457200" marR="0" lvl="0" indent="-228600" algn="r" defTabSz="914400" rtl="0" eaLnBrk="1" fontAlgn="auto" latinLnBrk="0" hangingPunct="1">
              <a:lnSpc>
                <a:spcPct val="100000"/>
              </a:lnSpc>
              <a:spcBef>
                <a:spcPts val="0"/>
              </a:spcBef>
              <a:spcAft>
                <a:spcPts val="0"/>
              </a:spcAft>
              <a:buClr>
                <a:srgbClr val="000000"/>
              </a:buClr>
              <a:buSzPts val="1400"/>
              <a:buFont typeface="Arial"/>
              <a:buNone/>
              <a:tabLst/>
              <a:defRPr/>
            </a:pPr>
            <a:r>
              <a:rPr lang="ar" dirty="0"/>
              <a:t>ملاحظة: إذا كنتم قد عقدتم أصلاً جلسة عن ركيزة (ركائز)،</a:t>
            </a:r>
            <a:r>
              <a:rPr lang="ar-LB" dirty="0"/>
              <a:t> أو مبادئ، أو معيار (معايير)</a:t>
            </a:r>
            <a:r>
              <a:rPr lang="ar" dirty="0"/>
              <a:t> </a:t>
            </a:r>
            <a:r>
              <a:rPr lang="ar-LB" dirty="0"/>
              <a:t>أخرى، ف</a:t>
            </a:r>
            <a:r>
              <a:rPr lang="ar" dirty="0"/>
              <a:t>تخطّوا الشريحتَين</a:t>
            </a:r>
            <a:r>
              <a:rPr lang="ar-LB"/>
              <a:t> </a:t>
            </a:r>
            <a:r>
              <a:rPr lang="ar"/>
              <a:t>2 </a:t>
            </a:r>
            <a:r>
              <a:rPr lang="ar-LB" dirty="0"/>
              <a:t>و8</a:t>
            </a:r>
            <a:endParaRPr lang="ar" dirty="0"/>
          </a:p>
          <a:p>
            <a:pPr algn="r" rtl="0"/>
            <a:endParaRPr lang="fr-FR" b="1" dirty="0"/>
          </a:p>
          <a:p>
            <a:pPr algn="r" rtl="1"/>
            <a:r>
              <a:rPr lang="ar" b="1" dirty="0"/>
              <a:t>نصيحة: الشرائح متحرّكة </a:t>
            </a:r>
            <a:r>
              <a:rPr lang="ar" dirty="0"/>
              <a:t>- مع كلّ نقرة تنقرونها، س</a:t>
            </a:r>
            <a:r>
              <a:rPr lang="ar-LB" dirty="0"/>
              <a:t>ي</a:t>
            </a:r>
            <a:r>
              <a:rPr lang="ar" dirty="0"/>
              <a:t>ظهر </a:t>
            </a:r>
            <a:r>
              <a:rPr lang="ar-LB" dirty="0"/>
              <a:t>عدد من</a:t>
            </a:r>
            <a:r>
              <a:rPr lang="ar" dirty="0"/>
              <a:t> </a:t>
            </a:r>
            <a:r>
              <a:rPr lang="ar-LB" dirty="0"/>
              <a:t>ال</a:t>
            </a:r>
            <a:r>
              <a:rPr lang="ar" dirty="0"/>
              <a:t>كلمات، أو عنوان، أو صورة على الشريحة. </a:t>
            </a:r>
          </a:p>
          <a:p>
            <a:pPr algn="r" rtl="1"/>
            <a:r>
              <a:rPr lang="ar" dirty="0"/>
              <a:t>اقرأوا الملاحظات الملائمة من الملاحظات للميسّرين، قبل أن تعرضوا المحتوى التالي، كي يتسنّى للمشاركين الوقت حتّى يستوعبوا ما تقولونه، و</a:t>
            </a:r>
            <a:r>
              <a:rPr lang="ar-LB" dirty="0"/>
              <a:t>ا</a:t>
            </a:r>
            <a:r>
              <a:rPr lang="ar" dirty="0"/>
              <a:t>قرأوا كلّ نقطة على حدة. </a:t>
            </a:r>
          </a:p>
        </p:txBody>
      </p:sp>
      <p:sp>
        <p:nvSpPr>
          <p:cNvPr id="4" name="Espace réservé du numéro de diapositive 3"/>
          <p:cNvSpPr>
            <a:spLocks noGrp="1"/>
          </p:cNvSpPr>
          <p:nvPr>
            <p:ph type="sldNum" sz="quarter" idx="5"/>
          </p:nvPr>
        </p:nvSpPr>
        <p:spPr/>
        <p:txBody>
          <a:bodyPr rtlCol="1"/>
          <a:lstStyle/>
          <a:p>
            <a:pPr rtl="1"/>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r>
              <a:rPr lang="ar-LB" dirty="0"/>
              <a:t>إن </a:t>
            </a:r>
            <a:r>
              <a:rPr lang="ar" dirty="0"/>
              <a:t>الجهات المانحة، والحكومات المحلّية، </a:t>
            </a:r>
            <a:r>
              <a:rPr lang="ar-LB" dirty="0"/>
              <a:t>والزملاء من القطاعات الأخرى، </a:t>
            </a:r>
            <a:r>
              <a:rPr lang="ar" dirty="0"/>
              <a:t>وكذلك المستفيدون من خدماتنا</a:t>
            </a:r>
            <a:r>
              <a:rPr lang="ar-LB" dirty="0"/>
              <a:t>، يريدون</a:t>
            </a:r>
            <a:r>
              <a:rPr lang="ar" dirty="0"/>
              <a:t> أن يعرفوا ما الذي نفعله ولماذا.  وعليه، فإنّ المعايير الدنيا لحماية الطفل هي وثيقتنا المرجعية. ف</a:t>
            </a:r>
            <a:r>
              <a:rPr lang="ar-LB" dirty="0"/>
              <a:t>هذه </a:t>
            </a:r>
            <a:r>
              <a:rPr lang="ar" dirty="0"/>
              <a:t>المعايير تمثّل الطريقة الأساسية لتفعيل حقوق الأطفال أو جعلها </a:t>
            </a:r>
            <a:r>
              <a:rPr lang="ar-LB" dirty="0"/>
              <a:t>فعلية</a:t>
            </a:r>
            <a:r>
              <a:rPr lang="ar" dirty="0"/>
              <a:t> </a:t>
            </a:r>
            <a:r>
              <a:rPr lang="ar-LB" dirty="0"/>
              <a:t>في ممارسة </a:t>
            </a:r>
            <a:r>
              <a:rPr lang="ar" dirty="0"/>
              <a:t>الاستجابة الإنسانية. </a:t>
            </a:r>
            <a:endParaRPr dirty="0"/>
          </a:p>
          <a:p>
            <a:pPr marL="0" lvl="0" indent="0" algn="r" rtl="1">
              <a:spcBef>
                <a:spcPts val="0"/>
              </a:spcBef>
              <a:spcAft>
                <a:spcPts val="0"/>
              </a:spcAft>
              <a:buNone/>
            </a:pPr>
            <a:endParaRPr dirty="0"/>
          </a:p>
          <a:p>
            <a:pPr marL="0" lvl="0" indent="0" algn="r" rtl="1">
              <a:lnSpc>
                <a:spcPct val="115000"/>
              </a:lnSpc>
              <a:spcBef>
                <a:spcPts val="0"/>
              </a:spcBef>
              <a:spcAft>
                <a:spcPts val="0"/>
              </a:spcAft>
              <a:buSzPts val="1100"/>
              <a:buNone/>
            </a:pPr>
            <a:r>
              <a:rPr lang="ar" dirty="0"/>
              <a:t>وهي أداة تعاونية، مشتركة بين الوكالات، تؤمّن الرابط مع المبادرات الأخرى مثل المعيار الإنساني الأساسي، وإنسباير، ومعايير الدمج الإنساني</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حيثما كان ذلك ملائمًا، تماشت المعايير الدنيا لحماية الطفل مع استراتيجيات إنسباير السبع لإنهاء العنف ضد الأطفال - في الواقع، تنتشر رموز هذه المبادرة في الوثيقة بكاملها.  بالإضافة إلى ذلك، يتمّ تسليط الضوء على المعيار الإنساني الأساسي </a:t>
            </a:r>
            <a:r>
              <a:rPr lang="ar-LB" dirty="0"/>
              <a:t>حول</a:t>
            </a:r>
            <a:r>
              <a:rPr lang="ar-LB" baseline="0" dirty="0"/>
              <a:t> ا</a:t>
            </a:r>
            <a:r>
              <a:rPr lang="ar" dirty="0"/>
              <a:t>لجودة والمساءلة في المقدّمة، ثمّ يتكرّر ذكره على امتداد الدليل. </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LB" dirty="0"/>
              <a:t>التكييف وفقًا للسياق </a:t>
            </a:r>
            <a:r>
              <a:rPr lang="ar" dirty="0"/>
              <a:t>أمر محبَّذ ويمكنه أن يخلق تبنّيًا للمعايير على جميع المستويات. فهو يخلق فهمًا أعمق لحماية الطفل في السياق المحدّد بالنسبة إلى مجموعة واسعة من الجهات الفاعلة. وعليه، نشجّع مجموعات التنسيق الوطنية على اعتماد المعايير الدنيا لحماية الطفل. الرجاء أن تطرحوا موضوع اعتماد المعايير مع الزملاء </a:t>
            </a:r>
            <a:r>
              <a:rPr lang="ar-LB" dirty="0"/>
              <a:t>على المستوى ال</a:t>
            </a:r>
            <a:r>
              <a:rPr lang="ar" dirty="0"/>
              <a:t>محلّي، ثمّ اطلبوا التوجيهات من الفريق العالمي للمعايير الدنيا لحماية الطفل. للمزيد من المعلومات، الرجاء مشاهدة الفيديو حو</a:t>
            </a:r>
            <a:r>
              <a:rPr lang="ar-LB" dirty="0"/>
              <a:t>ل التكييف وفقًا للسياق </a:t>
            </a:r>
            <a:r>
              <a:rPr lang="ar" dirty="0"/>
              <a:t>على قناة اليوتيوب الخاصّة بالتحالف.</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المربّع: تهدف المعايير الدنيا لحماية الطفل إلى تحسين جودة ومساءلة برامجنا وإلى زيادة التأثير على حماية الأطفال ورفاههم في العمل الإنساني (في جميع السياقات)، من خلال إرساء مبادئ</a:t>
            </a:r>
            <a:r>
              <a:rPr lang="ar-LB" dirty="0"/>
              <a:t>،</a:t>
            </a:r>
            <a:r>
              <a:rPr lang="ar" dirty="0"/>
              <a:t> وأدلّة، وعمليات وقاية، وأهداف مشتركة.  فهي توفّر مجموعة من الممارسات الجيّدة والدروس المستفادة حتّى الآن.</a:t>
            </a:r>
            <a:endParaRPr dirty="0"/>
          </a:p>
          <a:p>
            <a:pPr marL="0" lvl="0" indent="0" algn="l" rtl="1">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4872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endParaRPr lang="en-US" dirty="0"/>
          </a:p>
          <a:p>
            <a:pPr marL="0" lvl="0" indent="0" algn="r" rtl="1">
              <a:spcBef>
                <a:spcPts val="0"/>
              </a:spcBef>
              <a:spcAft>
                <a:spcPts val="0"/>
              </a:spcAft>
              <a:buNone/>
            </a:pPr>
            <a:r>
              <a:rPr lang="ar" dirty="0"/>
              <a:t>هذه لمحة عامّة عن هيكلية المعايير الدنيا لحماية الطفل: فهي تتألّف من 28 معيارًا </a:t>
            </a:r>
            <a:r>
              <a:rPr lang="ar-LB" dirty="0"/>
              <a:t>ضمن </a:t>
            </a:r>
            <a:r>
              <a:rPr lang="ar" dirty="0"/>
              <a:t>4 ركائز، ومن 10 مبادئ لحماية الطفل في العمل الإنساني موزّعة في الدليل بكامله. </a:t>
            </a:r>
          </a:p>
          <a:p>
            <a:pPr marL="0" lvl="0" indent="0" algn="r" rtl="1">
              <a:spcBef>
                <a:spcPts val="0"/>
              </a:spcBef>
              <a:spcAft>
                <a:spcPts val="0"/>
              </a:spcAft>
              <a:buNone/>
            </a:pPr>
            <a:r>
              <a:rPr lang="ar" dirty="0"/>
              <a:t>يمكنكم أن تجدوا هذه اللمحة العامّة في نهاية دليل المعايير الدنيا لحماية الطفل أو في نسخة الدليل على الإنترنت. فهذه طريقة عملية كي تجدوا بسرعة موضوعًا محدّدًا في الدليل.</a:t>
            </a:r>
          </a:p>
          <a:p>
            <a:pPr marL="0" lvl="0" indent="0" algn="r" rtl="1">
              <a:spcBef>
                <a:spcPts val="0"/>
              </a:spcBef>
              <a:spcAft>
                <a:spcPts val="0"/>
              </a:spcAft>
              <a:buNone/>
            </a:pPr>
            <a:endParaRPr lang="en-US" dirty="0"/>
          </a:p>
          <a:p>
            <a:pPr marL="0" lvl="0" indent="0" algn="r" rtl="1">
              <a:spcBef>
                <a:spcPts val="0"/>
              </a:spcBef>
              <a:spcAft>
                <a:spcPts val="0"/>
              </a:spcAft>
              <a:buNone/>
            </a:pPr>
            <a:r>
              <a:rPr lang="ar" dirty="0"/>
              <a:t>يركّز هذا العرض على </a:t>
            </a:r>
            <a:r>
              <a:rPr lang="ar-LB" dirty="0"/>
              <a:t>المعيار 11: الأطفال المرتبطون مع القوات أو الجماعات المسلحة</a:t>
            </a:r>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64536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dirty="0"/>
              <a:t>يشكل هذا المعيار جزءًا من الركيزة 2 من المعايير المتعلقة بمخاطر حماية الطفل التي قد يواجهها الأطفال في الأوضاع الإنسانية. </a:t>
            </a:r>
            <a:r>
              <a:rPr lang="ar-SA" sz="1200" dirty="0">
                <a:effectLst/>
                <a:ea typeface="Calibri" panose="020F0502020204030204" pitchFamily="34" charset="0"/>
                <a:cs typeface="Simplified Arabic" panose="02020603050405020304" pitchFamily="18" charset="-78"/>
              </a:rPr>
              <a:t>وترتبط </a:t>
            </a:r>
            <a:r>
              <a:rPr lang="ar-LB" sz="1200" dirty="0">
                <a:effectLst/>
                <a:ea typeface="Calibri" panose="020F0502020204030204" pitchFamily="34" charset="0"/>
                <a:cs typeface="Simplified Arabic" panose="02020603050405020304" pitchFamily="18" charset="-78"/>
              </a:rPr>
              <a:t>جميع </a:t>
            </a:r>
            <a:r>
              <a:rPr lang="ar-SA" sz="1200" dirty="0">
                <a:effectLst/>
                <a:ea typeface="Calibri" panose="020F0502020204030204" pitchFamily="34" charset="0"/>
                <a:cs typeface="Simplified Arabic" panose="02020603050405020304" pitchFamily="18" charset="-78"/>
              </a:rPr>
              <a:t>معايير المخاطر السبعة المختلفة في ما بينها، لأنها تعالج أوجه قابلية التعرض للأذى والمخاطر المتداخلة</a:t>
            </a:r>
            <a:r>
              <a:rPr lang="ar-SY" sz="1200" dirty="0">
                <a:effectLst/>
                <a:ea typeface="Calibri" panose="020F0502020204030204" pitchFamily="34" charset="0"/>
                <a:cs typeface="Simplified Arabic" panose="02020603050405020304" pitchFamily="18" charset="-78"/>
              </a:rPr>
              <a:t>. </a:t>
            </a:r>
            <a:r>
              <a:rPr lang="ar-SA" sz="1200" dirty="0">
                <a:effectLst/>
                <a:ea typeface="Calibri" panose="020F0502020204030204" pitchFamily="34" charset="0"/>
                <a:cs typeface="Simplified Arabic" panose="02020603050405020304" pitchFamily="18" charset="-78"/>
              </a:rPr>
              <a:t>ولا يمكن معالجة المخاطر كل بمفرده</a:t>
            </a:r>
            <a:r>
              <a:rPr lang="ar-SY" sz="1200" dirty="0">
                <a:effectLst/>
                <a:ea typeface="Calibri" panose="020F0502020204030204" pitchFamily="34" charset="0"/>
                <a:cs typeface="Simplified Arabic" panose="02020603050405020304" pitchFamily="18" charset="-78"/>
              </a:rPr>
              <a:t>. </a:t>
            </a:r>
            <a:endParaRPr lang="ar-LB" sz="1200" dirty="0">
              <a:effectLst/>
              <a:ea typeface="Calibri" panose="020F0502020204030204" pitchFamily="34" charset="0"/>
              <a:cs typeface="Simplified Arabic" panose="02020603050405020304" pitchFamily="18" charset="-78"/>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ar-LB" sz="1200" dirty="0">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200" dirty="0">
                <a:effectLst/>
                <a:ea typeface="Calibri" panose="020F0502020204030204" pitchFamily="34" charset="0"/>
                <a:cs typeface="Simplified Arabic" panose="02020603050405020304" pitchFamily="18" charset="-78"/>
              </a:rPr>
              <a:t>إن مخاطر حماية الطفل هي انتهاكات وتهديدات محتملة لحقوق الأطفال من شأنها أن تلحق الأذى بالأطفال</a:t>
            </a:r>
            <a:r>
              <a:rPr lang="ar-SY" sz="1200" dirty="0">
                <a:effectLst/>
                <a:ea typeface="Calibri" panose="020F0502020204030204" pitchFamily="34" charset="0"/>
                <a:cs typeface="Simplified Arabic" panose="02020603050405020304" pitchFamily="18" charset="-78"/>
              </a:rPr>
              <a:t>. </a:t>
            </a:r>
            <a:r>
              <a:rPr lang="ar-LB" sz="1200" dirty="0">
                <a:effectLst/>
                <a:ea typeface="Calibri" panose="020F0502020204030204" pitchFamily="34" charset="0"/>
                <a:cs typeface="Simplified Arabic" panose="02020603050405020304" pitchFamily="18" charset="-78"/>
              </a:rPr>
              <a:t>و</a:t>
            </a:r>
            <a:r>
              <a:rPr lang="ar-SA" sz="1200" dirty="0">
                <a:effectLst/>
                <a:ea typeface="Calibri" panose="020F0502020204030204" pitchFamily="34" charset="0"/>
                <a:cs typeface="Simplified Arabic" panose="02020603050405020304" pitchFamily="18" charset="-78"/>
              </a:rPr>
              <a:t>لفهم مخاطر الطفل، نحتاج إلى فهم طبيعة الخطر</a:t>
            </a:r>
            <a:r>
              <a:rPr lang="ar-LB" sz="1200" dirty="0">
                <a:effectLst/>
                <a:ea typeface="Calibri" panose="020F0502020204030204" pitchFamily="34" charset="0"/>
                <a:cs typeface="Simplified Arabic" panose="02020603050405020304" pitchFamily="18" charset="-78"/>
              </a:rPr>
              <a:t> (نوع الاخطار، والوضعـ والتهديد...) ومداه</a:t>
            </a:r>
            <a:r>
              <a:rPr lang="ar-SA" sz="1200" dirty="0">
                <a:effectLst/>
                <a:ea typeface="Calibri" panose="020F0502020204030204" pitchFamily="34" charset="0"/>
                <a:cs typeface="Simplified Arabic" panose="02020603050405020304" pitchFamily="18" charset="-78"/>
              </a:rPr>
              <a:t> وقابلية الطفل الفرد للتعرض للأذى من هذا الخطر</a:t>
            </a:r>
            <a:r>
              <a:rPr lang="ar-LB" sz="1200" dirty="0">
                <a:effectLst/>
                <a:ea typeface="Calibri" panose="020F0502020204030204" pitchFamily="34" charset="0"/>
                <a:cs typeface="Simplified Arabic" panose="02020603050405020304" pitchFamily="18" charset="-78"/>
              </a:rPr>
              <a:t>، وكذلك استراتيجيات التأقلم أو البقاء لدى العائلة/الطفل (أي مرونتهم وقدرتهم على تحمل الخطر). وتشير قابلية التعرض للأذى إلى مدى تمتع الأطفال بخصائص تقلل من قدرتهم على تحمل الآثار الضارة. والجدير بالذكر أن قابلية التعرض للأذى خاصة بكل شخص وكل وضع.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ar-LB" sz="1200" dirty="0">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sz="1200" dirty="0">
                <a:effectLst/>
                <a:ea typeface="Calibri" panose="020F0502020204030204" pitchFamily="34" charset="0"/>
                <a:cs typeface="Simplified Arabic" panose="02020603050405020304" pitchFamily="18" charset="-78"/>
              </a:rPr>
              <a:t>التعريف: </a:t>
            </a:r>
            <a:r>
              <a:rPr lang="ar-SA" sz="1800" dirty="0">
                <a:effectLst/>
                <a:ea typeface="Calibri" panose="020F0502020204030204" pitchFamily="34" charset="0"/>
                <a:cs typeface="Simplified Arabic" panose="02020603050405020304" pitchFamily="18" charset="-78"/>
              </a:rPr>
              <a:t>يشير مطلح </a:t>
            </a:r>
            <a:r>
              <a:rPr lang="ar-SY" sz="1800" dirty="0">
                <a:effectLst/>
                <a:ea typeface="Calibri" panose="020F0502020204030204" pitchFamily="34" charset="0"/>
                <a:cs typeface="Simplified Arabic" panose="02020603050405020304" pitchFamily="18" charset="-78"/>
              </a:rPr>
              <a:t>"</a:t>
            </a:r>
            <a:r>
              <a:rPr lang="ar-SA" sz="1800" dirty="0">
                <a:effectLst/>
                <a:ea typeface="Calibri" panose="020F0502020204030204" pitchFamily="34" charset="0"/>
                <a:cs typeface="Simplified Arabic" panose="02020603050405020304" pitchFamily="18" charset="-78"/>
              </a:rPr>
              <a:t>التجنيد" إلى الالتحاق الإلزامي أو القسري أو غير القسري لأي طفل في أي قوّة أو جماعة مسلّحة</a:t>
            </a:r>
            <a:r>
              <a:rPr lang="ar-SY" sz="1800" dirty="0">
                <a:effectLst/>
                <a:ea typeface="Calibri" panose="020F0502020204030204" pitchFamily="34" charset="0"/>
                <a:cs typeface="Simplified Arabic" panose="02020603050405020304" pitchFamily="18" charset="-78"/>
              </a:rPr>
              <a:t>. </a:t>
            </a:r>
            <a:endParaRPr lang="ar-LB" sz="1800" dirty="0">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800" dirty="0">
                <a:effectLst/>
                <a:ea typeface="Calibri" panose="020F0502020204030204" pitchFamily="34" charset="0"/>
                <a:cs typeface="Simplified Arabic" panose="02020603050405020304" pitchFamily="18" charset="-78"/>
              </a:rPr>
              <a:t>يؤدي تجنيد واستخدام الأطفال إلى حرمانهم من حقوقهم، وإلى عواقب سلبية فورية وطويلة الأمد على صحة الأطفال، والعائلات، والمجتمعات المحلّية، من النواحي الاجتماعية الاقتصادية، والنفسية الاجتماعية، والجسدية</a:t>
            </a:r>
            <a:r>
              <a:rPr lang="ar-SY" sz="1800" dirty="0">
                <a:effectLst/>
                <a:ea typeface="Calibri" panose="020F0502020204030204" pitchFamily="34" charset="0"/>
                <a:cs typeface="Simplified Arabic" panose="02020603050405020304" pitchFamily="18" charset="-78"/>
              </a:rPr>
              <a:t>.</a:t>
            </a:r>
            <a:r>
              <a:rPr lang="ar-SA" sz="1800" dirty="0">
                <a:effectLst/>
                <a:ea typeface="Calibri" panose="020F0502020204030204" pitchFamily="34" charset="0"/>
                <a:cs typeface="Simplified Arabic" panose="02020603050405020304" pitchFamily="18" charset="-78"/>
              </a:rPr>
              <a:t> وكثيراً ما يجبَر الأطفال</a:t>
            </a:r>
            <a:r>
              <a:rPr lang="ar-LB" sz="1800" dirty="0">
                <a:effectLst/>
                <a:ea typeface="Calibri" panose="020F0502020204030204" pitchFamily="34" charset="0"/>
                <a:cs typeface="Simplified Arabic" panose="02020603050405020304" pitchFamily="18" charset="-78"/>
              </a:rPr>
              <a:t> المستخدمون أو المجندون في القوات أو الجماعات المسلحة، ومنهم الفتيات،</a:t>
            </a:r>
            <a:r>
              <a:rPr lang="ar-SA" sz="1800" dirty="0">
                <a:effectLst/>
                <a:ea typeface="Calibri" panose="020F0502020204030204" pitchFamily="34" charset="0"/>
                <a:cs typeface="Simplified Arabic" panose="02020603050405020304" pitchFamily="18" charset="-78"/>
              </a:rPr>
              <a:t> على رؤية واختبار وارتكاب أفعال الإساءة، أو الاستغلال، أو العنف</a:t>
            </a:r>
            <a:r>
              <a:rPr lang="ar-SY" sz="1800" dirty="0">
                <a:effectLst/>
                <a:ea typeface="Calibri" panose="020F0502020204030204" pitchFamily="34" charset="0"/>
                <a:cs typeface="Simplified Arabic" panose="02020603050405020304" pitchFamily="18" charset="-78"/>
              </a:rPr>
              <a:t>. </a:t>
            </a:r>
            <a:r>
              <a:rPr lang="ar-LB" sz="1800" dirty="0">
                <a:effectLst/>
                <a:ea typeface="Calibri" panose="020F0502020204030204" pitchFamily="34" charset="0"/>
                <a:cs typeface="Simplified Arabic" panose="02020603050405020304" pitchFamily="18" charset="-78"/>
              </a:rPr>
              <a:t>وتجنيد واستخدام الأطفال من قبل القوات أو الجماعات المسلحة يشكلان انتهاكًا جسيمًا لحقوق الطفل والقانون الإنساني الدولي. </a:t>
            </a:r>
            <a:endParaRPr lang="ar-LB" sz="1200" dirty="0">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ar-LB" sz="1200" dirty="0">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sz="1200" dirty="0">
                <a:effectLst/>
                <a:ea typeface="Calibri" panose="020F0502020204030204" pitchFamily="34" charset="0"/>
                <a:cs typeface="Simplified Arabic" panose="02020603050405020304" pitchFamily="18" charset="-78"/>
              </a:rPr>
              <a:t>يتعين على الجهات الفاعلة في المجال الإنساني أن يتخذوا الإجراءات لمنع تجنيد واستخدام الأطفال ولمعالجة التبعات السلبية الفورية والطويلة الأجل على الأطفال والعائلات والمجتمعات المحلية، من خلال برامج إعادة الدمج المجتمعية المتعددة القطاعات، ومن خلال المناصرة من أجل تسريح جميع الأطفال المرتبطين. ويدعو هذا المعيار إلى التركيز على </a:t>
            </a:r>
            <a:r>
              <a:rPr lang="ar-LB" sz="1200" b="1" dirty="0">
                <a:effectLst/>
                <a:ea typeface="Calibri" panose="020F0502020204030204" pitchFamily="34" charset="0"/>
                <a:cs typeface="Simplified Arabic" panose="02020603050405020304" pitchFamily="18" charset="-78"/>
              </a:rPr>
              <a:t>الوقاية</a:t>
            </a:r>
            <a:r>
              <a:rPr lang="ar-LB" sz="1200" dirty="0">
                <a:effectLst/>
                <a:ea typeface="Calibri" panose="020F0502020204030204" pitchFamily="34" charset="0"/>
                <a:cs typeface="Simplified Arabic" panose="02020603050405020304" pitchFamily="18" charset="-78"/>
              </a:rPr>
              <a:t> المتمحورة حول الطفل، لا سيما حمايتهم من التجنيد </a:t>
            </a:r>
            <a:r>
              <a:rPr lang="ar-LB" sz="1200" i="0" dirty="0">
                <a:latin typeface="Arial" panose="020B0604020202020204" pitchFamily="34" charset="0"/>
                <a:ea typeface="Arial"/>
                <a:cs typeface="Arial" panose="020B0604020202020204" pitchFamily="34" charset="0"/>
                <a:sym typeface="Arial"/>
              </a:rPr>
              <a:t>[← </a:t>
            </a:r>
            <a:r>
              <a:rPr lang="ar-LB" sz="1200" i="0" dirty="0">
                <a:latin typeface="Arial"/>
                <a:ea typeface="Arial"/>
                <a:cs typeface="Arial"/>
                <a:sym typeface="Arial"/>
              </a:rPr>
              <a:t>رمز الوقاية]</a:t>
            </a:r>
            <a:r>
              <a:rPr lang="ar-SY" sz="1200" dirty="0">
                <a:solidFill>
                  <a:srgbClr val="000000"/>
                </a:solidFill>
                <a:effectLst/>
                <a:ea typeface="Calibri" panose="020F0502020204030204" pitchFamily="34" charset="0"/>
                <a:cs typeface="Simplified Arabic" panose="02020603050405020304" pitchFamily="18" charset="-78"/>
              </a:rPr>
              <a:t> </a:t>
            </a:r>
            <a:endParaRPr lang="ar-LB"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ar-LB" sz="1200" dirty="0">
              <a:effectLst/>
              <a:ea typeface="Calibri" panose="020F0502020204030204" pitchFamily="34" charset="0"/>
              <a:cs typeface="Simplified Arabic" panose="02020603050405020304" pitchFamily="18" charset="-78"/>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LB" sz="1200" b="1" dirty="0">
                <a:effectLst/>
                <a:ea typeface="Calibri" panose="020F0502020204030204" pitchFamily="34" charset="0"/>
                <a:cs typeface="Simplified Arabic" panose="02020603050405020304" pitchFamily="18" charset="-78"/>
              </a:rPr>
              <a:t>أمثلة عن مسببات ارتباط الأطفال بالقوات أو الجماعات المسلحة: </a:t>
            </a:r>
            <a:r>
              <a:rPr lang="ar-LB" sz="1200" dirty="0">
                <a:effectLst/>
                <a:ea typeface="Calibri" panose="020F0502020204030204" pitchFamily="34" charset="0"/>
                <a:cs typeface="Simplified Arabic" panose="02020603050405020304" pitchFamily="18" charset="-78"/>
              </a:rPr>
              <a:t>قلة وجود حماية الطفل والجهات الفاعلة في المجال الإنساني وموظفي الأمن؛ الهيكليات المجتمعية الضعيفة؛ قلة الإشراف والرعاية الوالديَين؛ الآثار الاقتصادية للأزمة التي تدفع الطفال إلى البحث عن الغذاء، أو السلع الأساسية، أو فرص كسب الرزق؛ قلة إمكانية الوصول إلى خدمات الدعم...</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sz="1200" dirty="0">
                <a:effectLst/>
                <a:ea typeface="Calibri" panose="020F0502020204030204" pitchFamily="34" charset="0"/>
                <a:cs typeface="Simplified Arabic" panose="02020603050405020304" pitchFamily="18" charset="-78"/>
              </a:rPr>
              <a:t>   المناصرة: </a:t>
            </a:r>
            <a:r>
              <a:rPr lang="ar-SA" sz="1800" dirty="0">
                <a:effectLst/>
                <a:ea typeface="Calibri" panose="020F0502020204030204" pitchFamily="34" charset="0"/>
                <a:cs typeface="Simplified Arabic" panose="02020603050405020304" pitchFamily="18" charset="-78"/>
              </a:rPr>
              <a:t>حيث لا يوجد قانون وطني يحظر تجنيد الأطفال واستخدامهم حتى الآن، يجب المناصرة لمثل هذا التشريع</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أمّا حيث يكون تجنيد الأطفال واستخدامهم محظورَين، فيجب تشجيع السلطات والجهات المعنية</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بما في ذلك القوّات أو الجماعات المسلّحة حيثما يكون ذلك ملائمًا</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على الوفاء بواجباتها القانونية</a:t>
            </a:r>
            <a:r>
              <a:rPr lang="ar-SY" sz="1800" dirty="0">
                <a:effectLst/>
                <a:ea typeface="Calibri" panose="020F0502020204030204" pitchFamily="34" charset="0"/>
                <a:cs typeface="Simplified Arabic" panose="02020603050405020304" pitchFamily="18" charset="-78"/>
              </a:rPr>
              <a:t>. </a:t>
            </a:r>
            <a:r>
              <a:rPr lang="ar-LB" sz="1800" dirty="0">
                <a:effectLst/>
                <a:ea typeface="Calibri" panose="020F0502020204030204" pitchFamily="34" charset="0"/>
                <a:cs typeface="Simplified Arabic" panose="02020603050405020304" pitchFamily="18" charset="-78"/>
              </a:rPr>
              <a:t>ويتعين على جميع الجهات الأطراف في النزاع أن تضع حدًأ لتجنيد واستخدام الأطفال في النزاعات المسلحةن وأن تقوم بتسريح جميع الفتيات والفتيان وتسليمهم إلى سلطات حماية الطفل في الحال وبدون أي شروط مسبقة.</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sz="1800" dirty="0">
                <a:effectLst/>
                <a:ea typeface="Calibri" panose="020F0502020204030204" pitchFamily="34" charset="0"/>
                <a:cs typeface="Simplified Arabic" panose="02020603050405020304" pitchFamily="18" charset="-78"/>
              </a:rPr>
              <a:t>يشير هذا المعيار إلى ضرورة إنشاء ودعم خدمات إدارة الحالات، والتحري عن الأطفال وتحديد هويتهم والتحقق من عمرهم وتوثيق معلوماتهم؛ وتوفير المعلومات عن خدمات الدعم المتاحة؛ ومتابعة عمليات التسريح أو فك الارتباط؛ والعمل على التتبع وإعادة لم الشمل؛ ودعم إعادة الدمج </a:t>
            </a:r>
            <a:r>
              <a:rPr lang="ar-LB" sz="1200" i="0" dirty="0">
                <a:latin typeface="Arial" panose="020B0604020202020204" pitchFamily="34" charset="0"/>
                <a:ea typeface="Arial"/>
                <a:cs typeface="Arial" panose="020B0604020202020204" pitchFamily="34" charset="0"/>
                <a:sym typeface="Arial"/>
              </a:rPr>
              <a:t>[← </a:t>
            </a:r>
            <a:r>
              <a:rPr lang="ar-LB" sz="1200" i="0" dirty="0">
                <a:latin typeface="Arial"/>
                <a:ea typeface="Arial"/>
                <a:cs typeface="Arial"/>
                <a:sym typeface="Arial"/>
              </a:rPr>
              <a:t>رمز </a:t>
            </a:r>
            <a:r>
              <a:rPr lang="ar-LB" sz="1200" b="1" i="0" dirty="0">
                <a:latin typeface="Arial"/>
                <a:ea typeface="Arial"/>
                <a:cs typeface="Arial"/>
                <a:sym typeface="Arial"/>
              </a:rPr>
              <a:t>إدارة الحالات</a:t>
            </a:r>
            <a:r>
              <a:rPr lang="ar-LB" sz="1200" i="0" dirty="0">
                <a:latin typeface="Arial"/>
                <a:ea typeface="Arial"/>
                <a:cs typeface="Arial"/>
                <a:sym typeface="Arial"/>
              </a:rPr>
              <a:t>]</a:t>
            </a:r>
            <a:r>
              <a:rPr lang="ar-SY" sz="1200" dirty="0">
                <a:solidFill>
                  <a:srgbClr val="000000"/>
                </a:solidFill>
                <a:effectLst/>
                <a:ea typeface="Calibri" panose="020F0502020204030204" pitchFamily="34" charset="0"/>
                <a:cs typeface="Simplified Arabic" panose="02020603050405020304" pitchFamily="18" charset="-78"/>
              </a:rPr>
              <a:t> </a:t>
            </a:r>
            <a:endParaRPr lang="ar-LB" sz="1200" dirty="0">
              <a:effectLst/>
              <a:ea typeface="Calibri" panose="020F0502020204030204" pitchFamily="34" charset="0"/>
              <a:cs typeface="Simplified Arabic" panose="02020603050405020304" pitchFamily="18" charset="-78"/>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ar-LB" sz="1200" b="1" dirty="0">
              <a:effectLst/>
              <a:cs typeface="Simplified Arabic" panose="02020603050405020304" pitchFamily="18" charset="-78"/>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LB" sz="1200" b="1" dirty="0">
                <a:effectLst/>
                <a:cs typeface="Simplified Arabic" panose="02020603050405020304" pitchFamily="18" charset="-78"/>
              </a:rPr>
              <a:t>إطلاق المناقشة: </a:t>
            </a:r>
            <a:r>
              <a:rPr lang="ar-LB" sz="1200" dirty="0">
                <a:effectLst/>
                <a:cs typeface="Simplified Arabic" panose="02020603050405020304" pitchFamily="18" charset="-78"/>
              </a:rPr>
              <a:t>ما هي </a:t>
            </a:r>
            <a:r>
              <a:rPr lang="ar-LB" sz="1200" dirty="0">
                <a:latin typeface="Ink Free" panose="03080402000500000000" pitchFamily="66" charset="0"/>
              </a:rPr>
              <a:t>الأدوار المختلفة التي يًستخدَم لأجلها الأطفال في القوات أو الجماعات المسلحة؟</a:t>
            </a:r>
            <a:r>
              <a:rPr lang="en-US" sz="1200" dirty="0">
                <a:latin typeface="Ink Free" panose="03080402000500000000" pitchFamily="66" charset="0"/>
              </a:rPr>
              <a:t> </a:t>
            </a:r>
            <a:endParaRPr lang="ar-LB" sz="1200" dirty="0">
              <a:latin typeface="Ink Free" panose="03080402000500000000" pitchFamily="66" charset="0"/>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LB" sz="1200" dirty="0">
                <a:effectLst/>
                <a:latin typeface="Ink Free" panose="03080402000500000000" pitchFamily="66" charset="0"/>
                <a:cs typeface="Simplified Arabic" panose="02020603050405020304" pitchFamily="18" charset="-78"/>
              </a:rPr>
              <a:t>يتم استخدام الأطفال في القوات أو الجماعات المسلحة ليقوموا بأدوار مختلفة. و</a:t>
            </a:r>
            <a:r>
              <a:rPr lang="ar-SA" sz="1200" dirty="0">
                <a:effectLst/>
                <a:ea typeface="Calibri" panose="020F0502020204030204" pitchFamily="34" charset="0"/>
                <a:cs typeface="Simplified Arabic" panose="02020603050405020304" pitchFamily="18" charset="-78"/>
              </a:rPr>
              <a:t>كثيراً ما يجبَر</a:t>
            </a:r>
            <a:r>
              <a:rPr lang="ar-LB" sz="1200" dirty="0">
                <a:effectLst/>
                <a:ea typeface="Calibri" panose="020F0502020204030204" pitchFamily="34" charset="0"/>
                <a:cs typeface="Simplified Arabic" panose="02020603050405020304" pitchFamily="18" charset="-78"/>
              </a:rPr>
              <a:t> هؤلاء </a:t>
            </a:r>
            <a:r>
              <a:rPr lang="ar-SA" sz="1200" dirty="0">
                <a:effectLst/>
                <a:ea typeface="Calibri" panose="020F0502020204030204" pitchFamily="34" charset="0"/>
                <a:cs typeface="Simplified Arabic" panose="02020603050405020304" pitchFamily="18" charset="-78"/>
              </a:rPr>
              <a:t>الأطفال</a:t>
            </a:r>
            <a:r>
              <a:rPr lang="ar-LB" sz="1200" dirty="0">
                <a:effectLst/>
                <a:ea typeface="Calibri" panose="020F0502020204030204" pitchFamily="34" charset="0"/>
                <a:cs typeface="Simplified Arabic" panose="02020603050405020304" pitchFamily="18" charset="-78"/>
              </a:rPr>
              <a:t> </a:t>
            </a:r>
            <a:r>
              <a:rPr lang="ar-SA" sz="1200" dirty="0">
                <a:effectLst/>
                <a:ea typeface="Calibri" panose="020F0502020204030204" pitchFamily="34" charset="0"/>
                <a:cs typeface="Simplified Arabic" panose="02020603050405020304" pitchFamily="18" charset="-78"/>
              </a:rPr>
              <a:t>على رؤية واختبار وارتكاب أفعال الإساءة، أو الاستغلال، أو العنف</a:t>
            </a:r>
            <a:r>
              <a:rPr lang="ar-SY" sz="1200" dirty="0">
                <a:effectLst/>
                <a:ea typeface="Calibri" panose="020F0502020204030204" pitchFamily="34" charset="0"/>
                <a:cs typeface="Simplified Arabic" panose="02020603050405020304" pitchFamily="18" charset="-78"/>
              </a:rPr>
              <a:t>.</a:t>
            </a:r>
            <a:endParaRPr lang="ar-LB" sz="1200" dirty="0">
              <a:effectLst/>
              <a:ea typeface="Calibri" panose="020F0502020204030204" pitchFamily="34" charset="0"/>
              <a:cs typeface="Simplified Arabic" panose="02020603050405020304" pitchFamily="18" charset="-78"/>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LB" sz="1200" dirty="0">
                <a:effectLst/>
                <a:cs typeface="Simplified Arabic" panose="02020603050405020304" pitchFamily="18" charset="-78"/>
              </a:rPr>
              <a:t>ويمكن استخدامهم للأدوار التالية:</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ar-LB" sz="1200" dirty="0">
                <a:effectLst/>
                <a:cs typeface="Simplified Arabic" panose="02020603050405020304" pitchFamily="18" charset="-78"/>
              </a:rPr>
              <a:t>مقاتلون</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ar-LB" sz="1200" dirty="0">
                <a:effectLst/>
                <a:cs typeface="Simplified Arabic" panose="02020603050405020304" pitchFamily="18" charset="-78"/>
              </a:rPr>
              <a:t>لآغراض جنسية</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ar-LB" sz="1200" dirty="0">
                <a:effectLst/>
                <a:cs typeface="Simplified Arabic" panose="02020603050405020304" pitchFamily="18" charset="-78"/>
              </a:rPr>
              <a:t>حراس في نقاط التفتيش أو السجون</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ar-LB" sz="1200" dirty="0">
                <a:effectLst/>
                <a:cs typeface="Simplified Arabic" panose="02020603050405020304" pitchFamily="18" charset="-78"/>
              </a:rPr>
              <a:t>طباخون أو عاملون في المنازل</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ar-LB" sz="1200" dirty="0">
                <a:effectLst/>
                <a:cs typeface="Simplified Arabic" panose="02020603050405020304" pitchFamily="18" charset="-78"/>
              </a:rPr>
              <a:t>زارعو ألغام</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ar-LB" sz="1200" dirty="0">
                <a:effectLst/>
                <a:cs typeface="Simplified Arabic" panose="02020603050405020304" pitchFamily="18" charset="-78"/>
              </a:rPr>
              <a:t>جواسيس</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ar-LB" sz="1200" dirty="0">
                <a:effectLst/>
                <a:cs typeface="Simplified Arabic" panose="02020603050405020304" pitchFamily="18" charset="-78"/>
              </a:rPr>
              <a:t>دروع بشرية</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ar-LB" sz="1200" dirty="0">
                <a:effectLst/>
                <a:cs typeface="Simplified Arabic" panose="02020603050405020304" pitchFamily="18" charset="-78"/>
              </a:rPr>
              <a:t>حمالون</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ar-LB" sz="1200" dirty="0">
                <a:effectLst/>
                <a:cs typeface="Simplified Arabic" panose="02020603050405020304" pitchFamily="18" charset="-78"/>
              </a:rPr>
              <a:t>انتحاريون</a:t>
            </a:r>
          </a:p>
          <a:p>
            <a:pPr marL="171450" marR="0" lvl="0" indent="-171450" algn="r" defTabSz="914400" rtl="1" eaLnBrk="1" fontAlgn="auto" latinLnBrk="0" hangingPunct="1">
              <a:lnSpc>
                <a:spcPct val="100000"/>
              </a:lnSpc>
              <a:spcBef>
                <a:spcPts val="0"/>
              </a:spcBef>
              <a:spcAft>
                <a:spcPts val="0"/>
              </a:spcAft>
              <a:buClrTx/>
              <a:buSzTx/>
              <a:buFontTx/>
              <a:buChar char="-"/>
              <a:tabLst/>
              <a:defRPr/>
            </a:pPr>
            <a:r>
              <a:rPr lang="ar-LB" sz="1200" dirty="0">
                <a:effectLst/>
                <a:cs typeface="Simplified Arabic" panose="02020603050405020304" pitchFamily="18" charset="-78"/>
              </a:rPr>
              <a:t>لأغراض أخرى يتم تكييفها بحسب سياقكم</a:t>
            </a:r>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ar-LB" sz="1200" b="0" i="1" u="none" strike="noStrike" baseline="0" dirty="0">
              <a:latin typeface="Calibri"/>
            </a:endParaRP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200" b="0" i="0" u="none" strike="noStrike" baseline="0" dirty="0">
                <a:latin typeface="Calibri"/>
              </a:rPr>
              <a:t>ينص المعيار 11 على ما يلي: </a:t>
            </a:r>
            <a:r>
              <a:rPr lang="ar-LB" sz="1200" b="0" i="1" u="none" strike="noStrike" baseline="0" dirty="0">
                <a:latin typeface="Calibri"/>
              </a:rPr>
              <a:t>"</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تتمّ حماية جميع الأطفال من التجنيد والاستخدام من قبل القوّات أو الجماعات المسلّحة، ويتمّ إطلاق سراحهم، وإعادة دمجهم في المجتمع بعد تجنيدهم واستخدامهم في جميع سياقات النزاع المسلّح.</a:t>
            </a:r>
            <a:r>
              <a:rPr lang="ar-L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endParaRPr lang="ar-L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SA" sz="1800" dirty="0">
                <a:effectLst/>
                <a:ea typeface="Calibri" panose="020F0502020204030204" pitchFamily="34" charset="0"/>
                <a:cs typeface="Simplified Arabic" panose="02020603050405020304" pitchFamily="18" charset="-78"/>
              </a:rPr>
              <a:t>ينبغي التعامل مع الأطفال الذين كانوا مرتبطين سابقًا مع الجماعات المسلّحة على أنهم ضحايا انتهاكات حقوق إنسان</a:t>
            </a:r>
            <a:r>
              <a:rPr lang="ar-SY" sz="1800" dirty="0">
                <a:effectLst/>
                <a:ea typeface="Calibri" panose="020F0502020204030204" pitchFamily="34" charset="0"/>
                <a:cs typeface="Simplified Arabic" panose="02020603050405020304" pitchFamily="18" charset="-78"/>
              </a:rPr>
              <a:t>.</a:t>
            </a:r>
            <a:r>
              <a:rPr lang="ar-LB" sz="1800" dirty="0">
                <a:effectLst/>
                <a:ea typeface="Calibri" panose="020F0502020204030204" pitchFamily="34" charset="0"/>
                <a:cs typeface="Simplified Arabic" panose="02020603050405020304" pitchFamily="18" charset="-78"/>
              </a:rPr>
              <a:t> وينبغي </a:t>
            </a:r>
            <a:r>
              <a:rPr lang="ar-SA" sz="1800" dirty="0">
                <a:solidFill>
                  <a:srgbClr val="000000"/>
                </a:solidFill>
                <a:effectLst/>
                <a:ea typeface="Calibri" panose="020F0502020204030204" pitchFamily="34" charset="0"/>
                <a:cs typeface="Simplified Arabic" panose="02020603050405020304" pitchFamily="18" charset="-78"/>
              </a:rPr>
              <a:t>حمايتهم من التعرض للاحتجاز، أو التحقيق، أو المحاكمة، أو التعذيب، أو سوء المعاملة؛</a:t>
            </a:r>
            <a:r>
              <a:rPr lang="ar-LB" sz="1800" dirty="0">
                <a:solidFill>
                  <a:srgbClr val="000000"/>
                </a:solidFill>
                <a:effectLst/>
                <a:ea typeface="Calibri" panose="020F0502020204030204" pitchFamily="34" charset="0"/>
                <a:cs typeface="Simplified Arabic" panose="02020603050405020304" pitchFamily="18" charset="-78"/>
              </a:rPr>
              <a:t> و</a:t>
            </a:r>
            <a:r>
              <a:rPr lang="ar-SA" sz="1800" dirty="0">
                <a:solidFill>
                  <a:srgbClr val="000000"/>
                </a:solidFill>
                <a:effectLst/>
                <a:ea typeface="Calibri" panose="020F0502020204030204" pitchFamily="34" charset="0"/>
                <a:cs typeface="Simplified Arabic" panose="02020603050405020304" pitchFamily="18" charset="-78"/>
              </a:rPr>
              <a:t>إطلاق سراحهم في حال كانوا محتجزين</a:t>
            </a:r>
            <a:endParaRPr lang="ar-LB" sz="1800" dirty="0">
              <a:solidFill>
                <a:srgbClr val="000000"/>
              </a:solidFill>
              <a:effectLst/>
              <a:ea typeface="Calibri" panose="020F0502020204030204" pitchFamily="34" charset="0"/>
              <a:cs typeface="Simplified Arabic" panose="02020603050405020304" pitchFamily="18" charset="-78"/>
            </a:endParaRPr>
          </a:p>
          <a:p>
            <a:pPr marL="285750" marR="0" lvl="0" indent="-2857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sz="1800" dirty="0">
                <a:effectLst/>
                <a:ea typeface="Calibri" panose="020F0502020204030204" pitchFamily="34" charset="0"/>
                <a:cs typeface="Simplified Arabic" panose="02020603050405020304" pitchFamily="18" charset="-78"/>
              </a:rPr>
              <a:t>بالنسبة إلى </a:t>
            </a:r>
            <a:r>
              <a:rPr lang="ar-SA" sz="1800" dirty="0">
                <a:effectLst/>
                <a:ea typeface="Calibri" panose="020F0502020204030204" pitchFamily="34" charset="0"/>
                <a:cs typeface="Simplified Arabic" panose="02020603050405020304" pitchFamily="18" charset="-78"/>
              </a:rPr>
              <a:t>الأطفال الذين تتخطى أعمارهم سن المسؤولية الجنائية، والذين يُزعم أنهم ارتكبوا جرائم أثناء ارتباطهم مع القوّات أو الجماعات المسلّحة، </a:t>
            </a:r>
            <a:r>
              <a:rPr lang="ar-LB" sz="1800" dirty="0">
                <a:effectLst/>
                <a:ea typeface="Calibri" panose="020F0502020204030204" pitchFamily="34" charset="0"/>
                <a:cs typeface="Simplified Arabic" panose="02020603050405020304" pitchFamily="18" charset="-78"/>
              </a:rPr>
              <a:t>ينبغي </a:t>
            </a:r>
            <a:r>
              <a:rPr lang="ar-SA" sz="1800" dirty="0">
                <a:effectLst/>
                <a:ea typeface="Calibri" panose="020F0502020204030204" pitchFamily="34" charset="0"/>
                <a:cs typeface="Simplified Arabic" panose="02020603050405020304" pitchFamily="18" charset="-78"/>
              </a:rPr>
              <a:t>تشجيع بدائل الاحتجاز </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ولكن، لا ينبغي احتجازهم إلّا وفقًا للمعايير الدولية لقضاء الأحداث</a:t>
            </a:r>
            <a:r>
              <a:rPr lang="ar-SY" sz="1800" dirty="0">
                <a:effectLst/>
                <a:ea typeface="Calibri" panose="020F0502020204030204" pitchFamily="34" charset="0"/>
                <a:cs typeface="Simplified Arabic" panose="02020603050405020304" pitchFamily="18" charset="-78"/>
              </a:rPr>
              <a:t>. </a:t>
            </a:r>
            <a:endParaRPr lang="ar-LB" sz="1800" dirty="0">
              <a:effectLst/>
              <a:ea typeface="Calibri" panose="020F0502020204030204" pitchFamily="34" charset="0"/>
              <a:cs typeface="Simplified Arabic" panose="02020603050405020304" pitchFamily="18" charset="-78"/>
            </a:endParaRPr>
          </a:p>
          <a:p>
            <a:pPr marL="285750" marR="0" lvl="0" indent="-2857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ar-LB" sz="1800" dirty="0">
              <a:effectLst/>
              <a:latin typeface="Calibri" panose="020F0502020204030204" pitchFamily="34" charset="0"/>
              <a:ea typeface="Calibri" panose="020F0502020204030204" pitchFamily="34" charset="0"/>
              <a:cs typeface="Simplified Arabic" panose="02020603050405020304" pitchFamily="18" charset="-78"/>
            </a:endParaRPr>
          </a:p>
          <a:p>
            <a:pPr marL="285750" marR="0" lvl="0" indent="-2857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SA" sz="1800" dirty="0">
                <a:effectLst/>
                <a:ea typeface="Calibri" panose="020F0502020204030204" pitchFamily="34" charset="0"/>
                <a:cs typeface="Simplified Arabic" panose="02020603050405020304" pitchFamily="18" charset="-78"/>
              </a:rPr>
              <a:t>بدون خلق وصمة العار، ينبغي على أعضاء المجتمع المحلّي الرئيسيين وعلى المجموعات تحديد واستهداف أي أطفال لديهم قابلية التعرض للانفصال عن عائلاتهم، أو للتجنيد، أو لإعادة التجنيد</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ويتعين على برامج الدعم والمساعدة الاجتماعية للوقاية أن تشجع لمّ شمل العائلة</a:t>
            </a:r>
            <a:endParaRPr lang="ar-LB" sz="1800" dirty="0">
              <a:effectLst/>
              <a:ea typeface="Calibri" panose="020F0502020204030204" pitchFamily="34" charset="0"/>
              <a:cs typeface="Simplified Arabic" panose="02020603050405020304" pitchFamily="18" charset="-78"/>
            </a:endParaRPr>
          </a:p>
          <a:p>
            <a:pPr marL="285750" marR="0" lvl="0" indent="-2857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SA" sz="1800" dirty="0">
                <a:effectLst/>
                <a:ea typeface="Calibri" panose="020F0502020204030204" pitchFamily="34" charset="0"/>
                <a:cs typeface="Simplified Arabic" panose="02020603050405020304" pitchFamily="18" charset="-78"/>
              </a:rPr>
              <a:t>ينبغي تسريح جميع الأطفال المرتبطين مع القوّات أو الجماعات المسلّحة في الحال وبدون أي شروط مسبقة، حتى أثناء النزاعات المسلّحة</a:t>
            </a:r>
            <a:r>
              <a:rPr lang="ar-SY" sz="1800" dirty="0">
                <a:effectLst/>
                <a:ea typeface="Calibri" panose="020F0502020204030204" pitchFamily="34" charset="0"/>
                <a:cs typeface="Simplified Arabic" panose="02020603050405020304" pitchFamily="18" charset="-78"/>
              </a:rPr>
              <a:t>. </a:t>
            </a:r>
            <a:r>
              <a:rPr lang="ar-LB" sz="1800" dirty="0">
                <a:effectLst/>
                <a:ea typeface="Calibri" panose="020F0502020204030204" pitchFamily="34" charset="0"/>
                <a:cs typeface="Simplified Arabic" panose="02020603050405020304" pitchFamily="18" charset="-78"/>
              </a:rPr>
              <a:t>بدون أن</a:t>
            </a:r>
            <a:r>
              <a:rPr lang="ar-SA" sz="1800" dirty="0">
                <a:effectLst/>
                <a:ea typeface="Calibri" panose="020F0502020204030204" pitchFamily="34" charset="0"/>
                <a:cs typeface="Simplified Arabic" panose="02020603050405020304" pitchFamily="18" charset="-78"/>
              </a:rPr>
              <a:t> يكون</a:t>
            </a:r>
            <a:r>
              <a:rPr lang="ar-LB" sz="1800" dirty="0">
                <a:effectLst/>
                <a:ea typeface="Calibri" panose="020F0502020204030204" pitchFamily="34" charset="0"/>
                <a:cs typeface="Simplified Arabic" panose="02020603050405020304" pitchFamily="18" charset="-78"/>
              </a:rPr>
              <a:t> ذلك</a:t>
            </a:r>
            <a:r>
              <a:rPr lang="ar-SA" sz="1800" dirty="0">
                <a:effectLst/>
                <a:ea typeface="Calibri" panose="020F0502020204030204" pitchFamily="34" charset="0"/>
                <a:cs typeface="Simplified Arabic" panose="02020603050405020304" pitchFamily="18" charset="-78"/>
              </a:rPr>
              <a:t> رهنًا ب</a:t>
            </a:r>
            <a:r>
              <a:rPr lang="ar-LB" sz="1800" dirty="0">
                <a:effectLst/>
                <a:ea typeface="Calibri" panose="020F0502020204030204" pitchFamily="34" charset="0"/>
                <a:cs typeface="Simplified Arabic" panose="02020603050405020304" pitchFamily="18" charset="-78"/>
              </a:rPr>
              <a:t>توقف الأعمال العدوانية أو إعلان السلام (أو أي شروط أخرى)</a:t>
            </a:r>
          </a:p>
          <a:p>
            <a:pPr marL="285750" marR="0" lvl="0" indent="-2857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sz="1800" dirty="0">
                <a:effectLst/>
                <a:latin typeface="Calibri" panose="020F0502020204030204" pitchFamily="34" charset="0"/>
                <a:ea typeface="Calibri" panose="020F0502020204030204" pitchFamily="34" charset="0"/>
              </a:rPr>
              <a:t>جميع الأطفال الذين يتركون القوات أو الجماعات المسلحة ينبغي أن يتلقوا خدمات الصحة والتعليم والدعم النفسي الاجتماعي. </a:t>
            </a:r>
            <a:r>
              <a:rPr lang="ar-SA" sz="1800" dirty="0">
                <a:effectLst/>
                <a:ea typeface="Calibri" panose="020F0502020204030204" pitchFamily="34" charset="0"/>
                <a:cs typeface="Simplified Arabic" panose="02020603050405020304" pitchFamily="18" charset="-78"/>
              </a:rPr>
              <a:t>قد يكون الأطفال بحاجة إلى ملابس أو لوازم النظافة الصحية عند تركهم القوّة أو الجماعة المسلّحة</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لذلك، ينبغي توفير تلك الأشياء بحسب المعايير الثقافية والسياقية والعائلية/المجتمعية المقبولة</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غير أن تقديم المساعدة النقدية أو بالقسائم للأطفال الذين كانوا مرتبطين سابقًا مع القوّات أو الجماعات المسلّحة، هو أمر لا يوصى به، لأنه يمكن أن يصير عامل جذب لغيرهم من الأطفال والعائلات</a:t>
            </a:r>
            <a:r>
              <a:rPr lang="ar-SY" sz="1800" dirty="0">
                <a:effectLst/>
                <a:ea typeface="Calibri" panose="020F0502020204030204" pitchFamily="34" charset="0"/>
                <a:cs typeface="Simplified Arabic" panose="02020603050405020304" pitchFamily="18" charset="-78"/>
              </a:rPr>
              <a:t>.</a:t>
            </a:r>
            <a:r>
              <a:rPr lang="ar-LB" sz="1800" dirty="0">
                <a:effectLst/>
                <a:latin typeface="Calibri" panose="020F0502020204030204" pitchFamily="34" charset="0"/>
                <a:ea typeface="Calibri" panose="020F0502020204030204" pitchFamily="34" charset="0"/>
              </a:rPr>
              <a:t>  </a:t>
            </a:r>
          </a:p>
          <a:p>
            <a:pPr marL="285750" marR="0" lvl="0" indent="-2857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sz="1800" dirty="0">
                <a:effectLst/>
                <a:latin typeface="Calibri" panose="020F0502020204030204" pitchFamily="34" charset="0"/>
                <a:ea typeface="Calibri" panose="020F0502020204030204" pitchFamily="34" charset="0"/>
              </a:rPr>
              <a:t>إجراءات الوقاية الممكنة:</a:t>
            </a:r>
          </a:p>
          <a:p>
            <a:pPr marL="285750" marR="0" lvl="0" indent="-285750" algn="r" defTabSz="914400" rtl="1" eaLnBrk="1" fontAlgn="auto" latinLnBrk="0" hangingPunct="1">
              <a:lnSpc>
                <a:spcPct val="100000"/>
              </a:lnSpc>
              <a:spcBef>
                <a:spcPts val="0"/>
              </a:spcBef>
              <a:spcAft>
                <a:spcPts val="0"/>
              </a:spcAft>
              <a:buClr>
                <a:schemeClr val="dk1"/>
              </a:buClr>
              <a:buSzPts val="1200"/>
              <a:buFontTx/>
              <a:buChar char="-"/>
              <a:tabLst/>
              <a:defRPr/>
            </a:pPr>
            <a:r>
              <a:rPr lang="ar-LB" sz="1800" dirty="0">
                <a:effectLst/>
                <a:latin typeface="Calibri" panose="020F0502020204030204" pitchFamily="34" charset="0"/>
                <a:ea typeface="Calibri" panose="020F0502020204030204" pitchFamily="34" charset="0"/>
              </a:rPr>
              <a:t>برامج ودورات تدريبية تعليمية ومهنية</a:t>
            </a:r>
          </a:p>
          <a:p>
            <a:pPr marL="285750" marR="0" lvl="0" indent="-285750" algn="r" defTabSz="914400" rtl="1" eaLnBrk="1" fontAlgn="auto" latinLnBrk="0" hangingPunct="1">
              <a:lnSpc>
                <a:spcPct val="100000"/>
              </a:lnSpc>
              <a:spcBef>
                <a:spcPts val="0"/>
              </a:spcBef>
              <a:spcAft>
                <a:spcPts val="0"/>
              </a:spcAft>
              <a:buClr>
                <a:schemeClr val="dk1"/>
              </a:buClr>
              <a:buSzPts val="1200"/>
              <a:buFontTx/>
              <a:buChar char="-"/>
              <a:tabLst/>
              <a:defRPr/>
            </a:pPr>
            <a:r>
              <a:rPr lang="ar-LB" sz="1800" dirty="0">
                <a:effectLst/>
                <a:latin typeface="Calibri" panose="020F0502020204030204" pitchFamily="34" charset="0"/>
                <a:ea typeface="Calibri" panose="020F0502020204030204" pitchFamily="34" charset="0"/>
              </a:rPr>
              <a:t>فرص توليد الدخل</a:t>
            </a:r>
          </a:p>
          <a:p>
            <a:pPr marL="285750" marR="0" lvl="0" indent="-285750" algn="r" defTabSz="914400" rtl="1" eaLnBrk="1" fontAlgn="auto" latinLnBrk="0" hangingPunct="1">
              <a:lnSpc>
                <a:spcPct val="100000"/>
              </a:lnSpc>
              <a:spcBef>
                <a:spcPts val="0"/>
              </a:spcBef>
              <a:spcAft>
                <a:spcPts val="0"/>
              </a:spcAft>
              <a:buClr>
                <a:schemeClr val="dk1"/>
              </a:buClr>
              <a:buSzPts val="1200"/>
              <a:buFontTx/>
              <a:buChar char="-"/>
              <a:tabLst/>
              <a:defRPr/>
            </a:pPr>
            <a:r>
              <a:rPr lang="ar-LB" sz="1800" dirty="0">
                <a:effectLst/>
                <a:latin typeface="Calibri" panose="020F0502020204030204" pitchFamily="34" charset="0"/>
                <a:ea typeface="Calibri" panose="020F0502020204030204" pitchFamily="34" charset="0"/>
              </a:rPr>
              <a:t>إمكانية الوصول إلى الحماية الاجتماعية وفرص كسب الرزق</a:t>
            </a:r>
          </a:p>
          <a:p>
            <a:pPr marL="285750" marR="0" lvl="0" indent="-285750" algn="r" defTabSz="914400" rtl="1" eaLnBrk="1" fontAlgn="auto" latinLnBrk="0" hangingPunct="1">
              <a:lnSpc>
                <a:spcPct val="100000"/>
              </a:lnSpc>
              <a:spcBef>
                <a:spcPts val="0"/>
              </a:spcBef>
              <a:spcAft>
                <a:spcPts val="0"/>
              </a:spcAft>
              <a:buClr>
                <a:schemeClr val="dk1"/>
              </a:buClr>
              <a:buSzPts val="1200"/>
              <a:buFontTx/>
              <a:buChar char="-"/>
              <a:tabLst/>
              <a:defRPr/>
            </a:pPr>
            <a:r>
              <a:rPr lang="ar-LB" sz="1800" dirty="0">
                <a:effectLst/>
                <a:latin typeface="Calibri" panose="020F0502020204030204" pitchFamily="34" charset="0"/>
                <a:ea typeface="Calibri" panose="020F0502020204030204" pitchFamily="34" charset="0"/>
              </a:rPr>
              <a:t>دعم برامج االتغذية في المدارس</a:t>
            </a:r>
          </a:p>
          <a:p>
            <a:pPr marL="285750" marR="0" lvl="0" indent="-285750" algn="r" defTabSz="914400" rtl="1" eaLnBrk="1" fontAlgn="auto" latinLnBrk="0" hangingPunct="1">
              <a:lnSpc>
                <a:spcPct val="100000"/>
              </a:lnSpc>
              <a:spcBef>
                <a:spcPts val="0"/>
              </a:spcBef>
              <a:spcAft>
                <a:spcPts val="0"/>
              </a:spcAft>
              <a:buClr>
                <a:schemeClr val="dk1"/>
              </a:buClr>
              <a:buSzPts val="1200"/>
              <a:buFontTx/>
              <a:buChar char="-"/>
              <a:tabLst/>
              <a:defRPr/>
            </a:pPr>
            <a:r>
              <a:rPr lang="ar-LB" sz="1800" dirty="0">
                <a:effectLst/>
                <a:latin typeface="Calibri" panose="020F0502020204030204" pitchFamily="34" charset="0"/>
                <a:ea typeface="Calibri" panose="020F0502020204030204" pitchFamily="34" charset="0"/>
              </a:rPr>
              <a:t>الدعم على مستوى الأفراد أو العائلات أو المجتمعات المحلية من خلال خدمات مكيفة لإدارة الحالات أو الدعم النفسي الاجتماعي للأطفال المعرضين لخطر التجنيد أو المرين خلال فترة إعادة الدمج. </a:t>
            </a:r>
          </a:p>
          <a:p>
            <a:pPr marL="285750" marR="0" lvl="0" indent="-285750" algn="r" defTabSz="914400" rtl="1" eaLnBrk="1" fontAlgn="auto" latinLnBrk="0" hangingPunct="1">
              <a:lnSpc>
                <a:spcPct val="100000"/>
              </a:lnSpc>
              <a:spcBef>
                <a:spcPts val="0"/>
              </a:spcBef>
              <a:spcAft>
                <a:spcPts val="0"/>
              </a:spcAft>
              <a:buClr>
                <a:schemeClr val="dk1"/>
              </a:buClr>
              <a:buSzPts val="1200"/>
              <a:buFontTx/>
              <a:buChar char="-"/>
              <a:tabLst/>
              <a:defRPr/>
            </a:pPr>
            <a:r>
              <a:rPr lang="ar-LB" sz="1800" dirty="0">
                <a:effectLst/>
                <a:latin typeface="Calibri" panose="020F0502020204030204" pitchFamily="34" charset="0"/>
                <a:ea typeface="Calibri" panose="020F0502020204030204" pitchFamily="34" charset="0"/>
              </a:rPr>
              <a:t>المساعدة المادية (بعد تقييم والحد من مخاطر وصمة العار أو الأذى غير المتعمد)  </a:t>
            </a:r>
            <a:endParaRPr lang="en-US" sz="1800" dirty="0">
              <a:effectLst/>
              <a:latin typeface="Calibri" panose="020F0502020204030204" pitchFamily="34" charset="0"/>
              <a:ea typeface="Calibri" panose="020F0502020204030204" pitchFamily="34" charset="0"/>
            </a:endParaRP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rtl="1">
              <a:buFont typeface="Arial" panose="020B0604020202020204" pitchFamily="34" charset="0"/>
              <a:buChar char="•"/>
            </a:pPr>
            <a:r>
              <a:rPr lang="ar-LB" sz="1800" dirty="0">
                <a:effectLst/>
                <a:ea typeface="Calibri" panose="020F0502020204030204" pitchFamily="34" charset="0"/>
                <a:cs typeface="Simplified Arabic" panose="02020603050405020304" pitchFamily="18" charset="-78"/>
              </a:rPr>
              <a:t>ي</a:t>
            </a:r>
            <a:r>
              <a:rPr lang="ar-SA" sz="1800" dirty="0">
                <a:effectLst/>
                <a:ea typeface="Calibri" panose="020F0502020204030204" pitchFamily="34" charset="0"/>
                <a:cs typeface="Simplified Arabic" panose="02020603050405020304" pitchFamily="18" charset="-78"/>
              </a:rPr>
              <a:t>مكن للعملية المستمرة للتحري، وتحديد الهوية، والتحقق من العمر، أن تحدد وجود أطفال بين صفوف القوّات أو الجماعات المسلّحة</a:t>
            </a:r>
            <a:r>
              <a:rPr lang="ar-SY" sz="1800" dirty="0">
                <a:effectLst/>
                <a:ea typeface="Calibri" panose="020F0502020204030204" pitchFamily="34" charset="0"/>
                <a:cs typeface="Simplified Arabic" panose="02020603050405020304" pitchFamily="18" charset="-78"/>
              </a:rPr>
              <a:t>.</a:t>
            </a:r>
            <a:r>
              <a:rPr lang="ar-LB"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يجب القيام بالتوثيق الفوري للأطفال فور خروجهم من القوّات أو الجماعات المسلّحة باستخدام تقنيات المقابلات الصديقة للطفل</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ويجب توفير فريق مختلط من العاملين على الحالات الذكور والإناث</a:t>
            </a:r>
            <a:r>
              <a:rPr lang="ar-LB" sz="1800" dirty="0">
                <a:effectLst/>
                <a:ea typeface="Calibri" panose="020F0502020204030204" pitchFamily="34" charset="0"/>
                <a:cs typeface="Simplified Arabic" panose="02020603050405020304" pitchFamily="18" charset="-78"/>
              </a:rPr>
              <a:t>.</a:t>
            </a:r>
          </a:p>
          <a:p>
            <a:pPr algn="r" rtl="1">
              <a:buFont typeface="Arial" panose="020B0604020202020204" pitchFamily="34" charset="0"/>
              <a:buChar char="•"/>
            </a:pPr>
            <a:r>
              <a:rPr lang="ar-LB" sz="1800" dirty="0">
                <a:effectLst/>
                <a:ea typeface="Calibri" panose="020F0502020204030204" pitchFamily="34" charset="0"/>
                <a:cs typeface="Simplified Arabic" panose="02020603050405020304" pitchFamily="18" charset="-78"/>
              </a:rPr>
              <a:t>التسريح وخدمات الطوارئ: المأوى، والغذاء، والرعاية الصحية، وغيرها من اللوازم والخدمات للأطفال الذين يخرجون من الجماعات المسلحة ولم يتم لم شملهم بعائلاتهم بعدن أو يعيشون في وضع عائلي. </a:t>
            </a:r>
          </a:p>
          <a:p>
            <a:pPr algn="r" rtl="1">
              <a:buFont typeface="Arial" panose="020B0604020202020204" pitchFamily="34" charset="0"/>
              <a:buChar char="•"/>
            </a:pPr>
            <a:r>
              <a:rPr lang="ar-SA" sz="1800" dirty="0">
                <a:effectLst/>
                <a:ea typeface="Calibri" panose="020F0502020204030204" pitchFamily="34" charset="0"/>
                <a:cs typeface="Simplified Arabic" panose="02020603050405020304" pitchFamily="18" charset="-78"/>
              </a:rPr>
              <a:t>ينبغي أن يكون بمقدور الكثير من الأطفال العودة إلى عائلاتهم ومجتمعاتهم المحلّية، أو أن يتم دمجهم في رعاية أسرية بعد تسريحهم بفترة قصيرة</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أمّا الأطفال الذين لن يتمكنوا من العودة إلى عائلاتهم، أو الذين تكون عائلاتهم بحاجة إلى تتبّع، فينبغي توفير الرعاية المؤقتة لهم</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ينبغي إعطاء الأولوية للرعاية العائلية المؤقتة قبل الرعاية المؤسسية كمراكز العبور/الرعاية المؤقتة</a:t>
            </a:r>
            <a:r>
              <a:rPr lang="ar-LB" sz="1800" dirty="0">
                <a:effectLst/>
                <a:ea typeface="Calibri" panose="020F0502020204030204" pitchFamily="34" charset="0"/>
                <a:cs typeface="Simplified Arabic" panose="02020603050405020304" pitchFamily="18" charset="-78"/>
              </a:rPr>
              <a:t>.</a:t>
            </a:r>
          </a:p>
          <a:p>
            <a:pPr algn="r" rtl="1">
              <a:buFont typeface="Arial" panose="020B0604020202020204" pitchFamily="34" charset="0"/>
              <a:buChar char="•"/>
            </a:pPr>
            <a:r>
              <a:rPr lang="ar-SA" sz="1800" dirty="0">
                <a:effectLst/>
                <a:ea typeface="Calibri" panose="020F0502020204030204" pitchFamily="34" charset="0"/>
                <a:cs typeface="Simplified Arabic" panose="02020603050405020304" pitchFamily="18" charset="-78"/>
              </a:rPr>
              <a:t>يجب أن تخفف تجهيزات لمّ شمل الأطفال من التعرض لمخاطر التمييز، والعنف، وإعادة التجنيد، والتهديدات بهذه الأمور</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وقبل عملية لمّ الشمل، يتعيّن على العاملين على الحالات تقييم استعداد العائلات وقدرتها على قبول أي طفل، وتحديد ما إذا كان لمّ الشمل </a:t>
            </a:r>
            <a:r>
              <a:rPr lang="ar-SA" sz="1800" u="sng" dirty="0">
                <a:solidFill>
                  <a:srgbClr val="0563C1"/>
                </a:solidFill>
                <a:effectLst/>
                <a:ea typeface="Calibri" panose="020F0502020204030204" pitchFamily="34" charset="0"/>
                <a:cs typeface="Simplified Arabic" panose="02020603050405020304" pitchFamily="18" charset="-78"/>
                <a:hlinkClick r:id="rId3"/>
              </a:rPr>
              <a:t>يصب في مصالح الطفل</a:t>
            </a:r>
            <a:r>
              <a:rPr lang="ar-SA" sz="1800" u="sng" dirty="0">
                <a:solidFill>
                  <a:srgbClr val="0563C1"/>
                </a:solidFill>
                <a:effectLst/>
                <a:ea typeface="Calibri" panose="020F0502020204030204" pitchFamily="34" charset="0"/>
                <a:cs typeface="Simplified Arabic" panose="02020603050405020304" pitchFamily="18" charset="-78"/>
              </a:rPr>
              <a:t> الفضلى</a:t>
            </a:r>
            <a:r>
              <a:rPr lang="ar-SY" sz="1800" dirty="0">
                <a:effectLst/>
                <a:ea typeface="Calibri" panose="020F0502020204030204" pitchFamily="34" charset="0"/>
                <a:cs typeface="Simplified Arabic" panose="02020603050405020304" pitchFamily="18" charset="-78"/>
              </a:rPr>
              <a:t>.</a:t>
            </a:r>
            <a:endParaRPr lang="ar-LB" sz="1800" dirty="0">
              <a:effectLst/>
              <a:ea typeface="Calibri" panose="020F0502020204030204" pitchFamily="34" charset="0"/>
              <a:cs typeface="Simplified Arabic" panose="02020603050405020304" pitchFamily="18" charset="-78"/>
            </a:endParaRPr>
          </a:p>
          <a:p>
            <a:pPr algn="r" rtl="1">
              <a:buFont typeface="Arial" panose="020B0604020202020204" pitchFamily="34" charset="0"/>
              <a:buChar char="•"/>
            </a:pPr>
            <a:r>
              <a:rPr lang="ar-SA" sz="1800" dirty="0">
                <a:effectLst/>
                <a:ea typeface="Calibri" panose="020F0502020204030204" pitchFamily="34" charset="0"/>
                <a:cs typeface="Simplified Arabic" panose="02020603050405020304" pitchFamily="18" charset="-78"/>
              </a:rPr>
              <a:t>تسعى أنشطة إعادة الإدماج إلى المساعدة على (أ</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أن يُنقَل الأطفال من البيئة العسكرية ويطوروا حياة منتجة داخل المجتمعات المحلّية، و(ب</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أن ينظر أفراد المجتمع المحلّي إلى الأطفال المسرحين وأن يعاملوهم مثلهم مثل الأطفال الآخرين</a:t>
            </a:r>
            <a:r>
              <a:rPr lang="ar-SY" sz="1800" dirty="0">
                <a:effectLst/>
                <a:ea typeface="Calibri" panose="020F0502020204030204" pitchFamily="34" charset="0"/>
                <a:cs typeface="Simplified Arabic" panose="02020603050405020304" pitchFamily="18" charset="-78"/>
              </a:rPr>
              <a:t>.</a:t>
            </a:r>
            <a:r>
              <a:rPr lang="ar-SA" sz="1800" dirty="0">
                <a:effectLst/>
                <a:ea typeface="Calibri" panose="020F0502020204030204" pitchFamily="34" charset="0"/>
                <a:cs typeface="Simplified Arabic" panose="02020603050405020304" pitchFamily="18" charset="-78"/>
              </a:rPr>
              <a:t> </a:t>
            </a:r>
            <a:r>
              <a:rPr lang="ar-LB" sz="1800" dirty="0">
                <a:effectLst/>
                <a:ea typeface="Calibri" panose="020F0502020204030204" pitchFamily="34" charset="0"/>
                <a:cs typeface="Simplified Arabic" panose="02020603050405020304" pitchFamily="18" charset="-78"/>
              </a:rPr>
              <a:t>و</a:t>
            </a:r>
            <a:r>
              <a:rPr lang="ar-SA" sz="1800" dirty="0">
                <a:effectLst/>
                <a:ea typeface="Calibri" panose="020F0502020204030204" pitchFamily="34" charset="0"/>
                <a:cs typeface="Simplified Arabic" panose="02020603050405020304" pitchFamily="18" charset="-78"/>
              </a:rPr>
              <a:t>ينبغي أن تكون عملية إعادة الإدماج مُركزة على احتياجات الأفراد وقائمة على المجتمع المحلّي</a:t>
            </a:r>
            <a:r>
              <a:rPr lang="ar-LB"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يمكن أن تتضمن إعادة الإدماج على المستوى المجتمعي أنشطة بناء السلام والوئام الاجتماعي، وزيادة الوعي وتغيير السلوك، والمبادرات التعليمية والاجتماعية الاقتصادية على المستوى المجتمع المحلّي بكامله</a:t>
            </a:r>
            <a:r>
              <a:rPr lang="ar-SY" sz="1800" dirty="0">
                <a:effectLst/>
                <a:ea typeface="Calibri" panose="020F0502020204030204" pitchFamily="34" charset="0"/>
                <a:cs typeface="Simplified Arabic" panose="02020603050405020304" pitchFamily="18" charset="-78"/>
              </a:rPr>
              <a:t>.</a:t>
            </a:r>
            <a:endParaRPr lang="ar-LB" sz="1800" dirty="0">
              <a:effectLst/>
              <a:ea typeface="Calibri" panose="020F0502020204030204" pitchFamily="34" charset="0"/>
              <a:cs typeface="Simplified Arabic" panose="02020603050405020304" pitchFamily="18" charset="-78"/>
            </a:endParaRPr>
          </a:p>
          <a:p>
            <a:pPr algn="r" rtl="1">
              <a:buFont typeface="Arial" panose="020B0604020202020204" pitchFamily="34" charset="0"/>
              <a:buChar char="•"/>
            </a:pPr>
            <a:endParaRPr lang="ar-LB" sz="1800" dirty="0">
              <a:effectLst/>
              <a:ea typeface="Calibri" panose="020F0502020204030204" pitchFamily="34" charset="0"/>
              <a:cs typeface="Simplified Arabic" panose="02020603050405020304" pitchFamily="18" charset="-78"/>
            </a:endParaRPr>
          </a:p>
          <a:p>
            <a:pPr marL="228600" indent="0" algn="r" rtl="1">
              <a:buFont typeface="Arial" panose="020B0604020202020204" pitchFamily="34" charset="0"/>
              <a:buNone/>
            </a:pPr>
            <a:r>
              <a:rPr lang="ar-LB" sz="1800" dirty="0">
                <a:effectLst/>
                <a:ea typeface="Calibri" panose="020F0502020204030204" pitchFamily="34" charset="0"/>
                <a:cs typeface="Simplified Arabic" panose="02020603050405020304" pitchFamily="18" charset="-78"/>
              </a:rPr>
              <a:t>تدخلات خاصة بالطفل متعلقة بالتجريد من السلاح وفك التعبئة وإعادة الدمج</a:t>
            </a:r>
          </a:p>
          <a:p>
            <a:pPr marL="400050" indent="-171450" algn="r" rtl="1">
              <a:buFontTx/>
              <a:buChar char="-"/>
            </a:pPr>
            <a:r>
              <a:rPr lang="ar-LB" dirty="0">
                <a:latin typeface="Times New Roman" panose="02020603050405020304" pitchFamily="18" charset="0"/>
              </a:rPr>
              <a:t>التوعية عن الحقوق والواجبات</a:t>
            </a:r>
          </a:p>
          <a:p>
            <a:pPr marL="400050" indent="-171450" algn="r" rtl="1">
              <a:buFontTx/>
              <a:buChar char="-"/>
            </a:pPr>
            <a:r>
              <a:rPr lang="ar-LB" dirty="0">
                <a:latin typeface="Times New Roman" panose="02020603050405020304" pitchFamily="18" charset="0"/>
              </a:rPr>
              <a:t>التعامل مع الأطفال ومقدمي الرعاية والمجتمعات المحلية</a:t>
            </a:r>
          </a:p>
          <a:p>
            <a:pPr marL="400050" indent="-171450" algn="r" rtl="1">
              <a:buFontTx/>
              <a:buChar char="-"/>
            </a:pPr>
            <a:r>
              <a:rPr lang="ar-LB" dirty="0">
                <a:latin typeface="Times New Roman" panose="02020603050405020304" pitchFamily="18" charset="0"/>
              </a:rPr>
              <a:t>إدارة الحالات الشاملة: ضمان تنفيذ استجابة شاملة للأطفال المرتبطين بالقوات او الجماعات المسلحة، من خلال توفير دعم مصمم خصيصًا لهذا الغرض ورصد احتياجات الأطفال</a:t>
            </a:r>
          </a:p>
          <a:p>
            <a:pPr marL="400050" indent="-171450" algn="r" rtl="1">
              <a:buFontTx/>
              <a:buChar char="-"/>
            </a:pPr>
            <a:r>
              <a:rPr lang="ar-LB" dirty="0">
                <a:latin typeface="Times New Roman" panose="02020603050405020304" pitchFamily="18" charset="0"/>
              </a:rPr>
              <a:t>الدعم النفسي الاجتماعي المهم وغيره من أشكال الرعاية الشاملة: ضمن المساحات الصديقة للطفل والمدارس ومن خلال اللجان المجتمعية لحماية الطفل</a:t>
            </a:r>
          </a:p>
          <a:p>
            <a:pPr marL="400050" indent="-171450" algn="r" rtl="1">
              <a:buFontTx/>
              <a:buChar char="-"/>
            </a:pPr>
            <a:r>
              <a:rPr lang="ar-LB" dirty="0">
                <a:latin typeface="Times New Roman" panose="02020603050405020304" pitchFamily="18" charset="0"/>
              </a:rPr>
              <a:t>إعادة الدمج الاجتماعية والاقتصادية الآمنة: الالتحاق بالمدارس الرسمية (الابتدائية والثانوية)، والمشورة العائلية، والمعاينات الطبية، والتواصل المجتمعي، والزيارات المنزلية؛ والتدريب المهني الرسمي (الخياطة، والنجارة، واستخدام المعادن، والكهرباء، إلخ)، والدورات التدريبية التقنية (الأعمال، الزراعة، إلخ)، والأعمال التجارية الصغيرة لزيادة دخل الأسرةن وأنشة توليد الدخل. </a:t>
            </a:r>
            <a:endParaRPr lang="fr-FR" dirty="0">
              <a:latin typeface="Times New Roman" panose="02020603050405020304" pitchFamily="18" charset="0"/>
            </a:endParaRP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2210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بحسب الوقت المتاح لكم في التيسير، فكّروا في أن تضيفوا هنا أمثلة من المنطقة/البلد/الاستجابة، عن برامج تستوفي المعايير.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يمكن أن تكون هذه مسودّة شريحة تستطيعون تحديثها أو إلغاءها عند الضرورة.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لكلّ مثال، يمكنكم أن تضيفوا:</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جملة قصيرة، مختصرة، رئيسية تعريفية بشأن</a:t>
            </a:r>
            <a:r>
              <a:rPr lang="ar-LB" dirty="0"/>
              <a:t> برنامج/مشروع محدد يستخدم المعيار 11</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أضيفوا أسماء المنظمات والشركاء المشاركين معكم</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أضيفوا الدروس المستفادة العملية، والإجراءات </a:t>
            </a:r>
            <a:r>
              <a:rPr lang="ar-LB" sz="1200" b="0" i="0" u="none" strike="noStrike" cap="none" dirty="0">
                <a:solidFill>
                  <a:schemeClr val="dk1"/>
                </a:solidFill>
                <a:effectLst/>
                <a:latin typeface="Calibri"/>
                <a:ea typeface="Calibri"/>
                <a:cs typeface="Calibri"/>
                <a:sym typeface="Calibri"/>
              </a:rPr>
              <a:t>أ</a:t>
            </a:r>
            <a:r>
              <a:rPr lang="ar-SA" sz="1200" b="0" i="0" u="none" strike="noStrike" cap="none" dirty="0">
                <a:solidFill>
                  <a:schemeClr val="dk1"/>
                </a:solidFill>
                <a:effectLst/>
                <a:latin typeface="Calibri"/>
                <a:ea typeface="Calibri"/>
                <a:cs typeface="Calibri"/>
                <a:sym typeface="Calibri"/>
              </a:rPr>
              <a:t>و</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الرسالة أو الأرقام</a:t>
            </a:r>
            <a:r>
              <a:rPr lang="ar-LB" sz="1200" b="0" i="0" u="none" strike="noStrike" cap="none" dirty="0">
                <a:solidFill>
                  <a:schemeClr val="dk1"/>
                </a:solidFill>
                <a:effectLst/>
                <a:latin typeface="Calibri"/>
                <a:ea typeface="Calibri"/>
                <a:cs typeface="Calibri"/>
                <a:sym typeface="Calibri"/>
              </a:rPr>
              <a:t> الأساسية</a:t>
            </a:r>
            <a:r>
              <a:rPr lang="ar-SA" sz="1200" b="0" i="0" u="none" strike="noStrike" cap="none" dirty="0">
                <a:solidFill>
                  <a:schemeClr val="dk1"/>
                </a:solidFill>
                <a:effectLst/>
                <a:latin typeface="Calibri"/>
                <a:ea typeface="Calibri"/>
                <a:cs typeface="Calibri"/>
                <a:sym typeface="Calibri"/>
              </a:rPr>
              <a:t>، التي تثير اهتمام </a:t>
            </a:r>
            <a:r>
              <a:rPr lang="ar-LB" sz="1200" b="0" i="0" u="none" strike="noStrike" cap="none" dirty="0">
                <a:solidFill>
                  <a:schemeClr val="dk1"/>
                </a:solidFill>
                <a:effectLst/>
                <a:latin typeface="Calibri"/>
                <a:ea typeface="Calibri"/>
                <a:cs typeface="Calibri"/>
                <a:sym typeface="Calibri"/>
              </a:rPr>
              <a:t>المشاركين معكم </a:t>
            </a: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أمّا الخيار الآخر، في حال أتيح لكم مجال تيسير </a:t>
            </a:r>
            <a:r>
              <a:rPr lang="ar-LB" sz="1200" b="0" i="0" u="none" strike="noStrike" cap="none" dirty="0">
                <a:solidFill>
                  <a:schemeClr val="dk1"/>
                </a:solidFill>
                <a:effectLst/>
                <a:latin typeface="Calibri"/>
                <a:ea typeface="Calibri"/>
                <a:cs typeface="Calibri"/>
                <a:sym typeface="Calibri"/>
              </a:rPr>
              <a:t>أوسع</a:t>
            </a:r>
            <a:r>
              <a:rPr lang="ar-SA" sz="1200" b="0" i="0" u="none" strike="noStrike" cap="none" dirty="0">
                <a:solidFill>
                  <a:schemeClr val="dk1"/>
                </a:solidFill>
                <a:effectLst/>
                <a:latin typeface="Calibri"/>
                <a:ea typeface="Calibri"/>
                <a:cs typeface="Calibri"/>
                <a:sym typeface="Calibri"/>
              </a:rPr>
              <a:t> (وأيضًا بحسب مجموعتكم)، فهو ملء هذه الشريحة بطريقة تفاعلية خلال الجلسة.</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في هذه الحال، يمكنكم أن:</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توزّعوا مجموعتكم ضمن مجموعتَين أو 3 مجموعات أصغر،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تتيحوا ل</a:t>
            </a:r>
            <a:r>
              <a:rPr lang="ar-SA" sz="1200" b="0" i="0" u="none" strike="noStrike" cap="none" dirty="0">
                <a:solidFill>
                  <a:schemeClr val="dk1"/>
                </a:solidFill>
                <a:effectLst/>
                <a:latin typeface="Calibri"/>
                <a:ea typeface="Calibri"/>
                <a:cs typeface="Calibri"/>
                <a:sym typeface="Calibri"/>
              </a:rPr>
              <a:t>لمشاركين 15-20 دقيقية ليحضّروا عرضًا قصيرًا عن مثال من المنطقة/البلد/الاستجابة لبرنامج يستوفي المعيار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تطلبوا من المجموعات أن تقدّم أمثلتها في الجلسة العامّة، وتناقشوا/ تقارنوا الدروس المستفادة منها.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إذا كنتم سترسلون هذا العرض إلى المشاركين بعد التدريب، يمكنكم أن تملأوا هذه الشريحة، كي تحفظوا سجلاّت عن العروض.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1" i="0" u="none" strike="noStrike" cap="none" dirty="0">
                <a:solidFill>
                  <a:schemeClr val="dk1"/>
                </a:solidFill>
                <a:effectLst/>
                <a:latin typeface="Calibri"/>
                <a:ea typeface="Calibri"/>
                <a:cs typeface="Calibri"/>
                <a:sym typeface="Calibri"/>
              </a:rPr>
              <a:t>نصيحة: </a:t>
            </a:r>
            <a:r>
              <a:rPr lang="ar-SA" sz="1200" b="0" i="0" u="none" strike="noStrike" cap="none" dirty="0">
                <a:solidFill>
                  <a:schemeClr val="dk1"/>
                </a:solidFill>
                <a:effectLst/>
                <a:latin typeface="Calibri"/>
                <a:ea typeface="Calibri"/>
                <a:cs typeface="Calibri"/>
                <a:sym typeface="Calibri"/>
              </a:rPr>
              <a:t>يمكنكم أن تستخدموا </a:t>
            </a:r>
            <a:r>
              <a:rPr lang="en-US" sz="1200" b="0" i="0" u="none" strike="noStrike" cap="none" dirty="0">
                <a:solidFill>
                  <a:schemeClr val="dk1"/>
                </a:solidFill>
                <a:effectLst/>
                <a:latin typeface="Calibri"/>
                <a:ea typeface="Calibri"/>
                <a:cs typeface="Calibri"/>
                <a:sym typeface="Calibri"/>
              </a:rPr>
              <a:t>https://thenounproject.com</a:t>
            </a:r>
            <a:r>
              <a:rPr lang="ar-SA" sz="1200" b="0" i="0" u="none" strike="noStrike" cap="none" dirty="0">
                <a:solidFill>
                  <a:schemeClr val="dk1"/>
                </a:solidFill>
                <a:effectLst/>
                <a:latin typeface="Calibri"/>
                <a:ea typeface="Calibri"/>
                <a:cs typeface="Calibri"/>
                <a:sym typeface="Calibri"/>
              </a:rPr>
              <a:t>/ للحصول على خرائط مماثلة. </a:t>
            </a:r>
            <a:endParaRPr lang="ar" b="0" i="1" u="none" dirty="0"/>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 في حال استطعتم أن تقدّموا المعلومات من الإنترنت عبر العاكس، نقترح عليكم أن تساعدوا المشاركين في الوصول إلى الموقع وأن تروهم إيّاه] </a:t>
            </a:r>
            <a:r>
              <a:rPr lang="ar-SA" u="sng" dirty="0"/>
              <a:t> </a:t>
            </a:r>
          </a:p>
          <a:p>
            <a:pPr marL="0" marR="0" lvl="0" indent="0" algn="r" rtl="1">
              <a:lnSpc>
                <a:spcPct val="100000"/>
              </a:lnSpc>
              <a:spcBef>
                <a:spcPts val="0"/>
              </a:spcBef>
              <a:spcAft>
                <a:spcPts val="0"/>
              </a:spcAft>
              <a:buClr>
                <a:schemeClr val="dk1"/>
              </a:buClr>
              <a:buSzPts val="1200"/>
              <a:buFont typeface="Calibri"/>
              <a:buNone/>
            </a:pPr>
            <a:endParaRPr lang="ar-SA" u="sng" dirty="0"/>
          </a:p>
          <a:p>
            <a:pPr marL="0" marR="0" lvl="0" indent="0" algn="r" rtl="1">
              <a:lnSpc>
                <a:spcPct val="100000"/>
              </a:lnSpc>
              <a:spcBef>
                <a:spcPts val="0"/>
              </a:spcBef>
              <a:spcAft>
                <a:spcPts val="0"/>
              </a:spcAft>
              <a:buClr>
                <a:schemeClr val="dk1"/>
              </a:buClr>
              <a:buSzPts val="1200"/>
              <a:buFont typeface="Calibri"/>
              <a:buNone/>
            </a:pPr>
            <a:r>
              <a:rPr lang="ar-SA" b="1" u="none" dirty="0"/>
              <a:t>شراكة المعايير الإنسانية:</a:t>
            </a:r>
          </a:p>
          <a:p>
            <a:pPr marL="0" marR="0" lvl="0" indent="0" algn="r" rtl="1">
              <a:lnSpc>
                <a:spcPct val="100000"/>
              </a:lnSpc>
              <a:spcBef>
                <a:spcPts val="0"/>
              </a:spcBef>
              <a:spcAft>
                <a:spcPts val="0"/>
              </a:spcAft>
              <a:buClr>
                <a:schemeClr val="dk1"/>
              </a:buClr>
              <a:buSzPts val="1200"/>
              <a:buFont typeface="Calibri"/>
              <a:buNone/>
            </a:pPr>
            <a:r>
              <a:rPr lang="ar-SA" u="sng" dirty="0"/>
              <a:t>1. الدليل على الإنترنت</a:t>
            </a:r>
          </a:p>
          <a:p>
            <a:pPr marL="0" lvl="0" indent="0" algn="r" rtl="1">
              <a:spcBef>
                <a:spcPts val="0"/>
              </a:spcBef>
              <a:spcAft>
                <a:spcPts val="0"/>
              </a:spcAft>
              <a:buNone/>
            </a:pPr>
            <a:r>
              <a:rPr lang="ar-SA" u="sng" dirty="0"/>
              <a:t>2. تطبيق شراكة المعايير الإنسانية   </a:t>
            </a:r>
            <a:endParaRPr lang="ar-SA" dirty="0"/>
          </a:p>
          <a:p>
            <a:pPr marL="0" lvl="0" indent="0" algn="r" rtl="1">
              <a:spcBef>
                <a:spcPts val="0"/>
              </a:spcBef>
              <a:spcAft>
                <a:spcPts val="0"/>
              </a:spcAft>
              <a:buNone/>
            </a:pPr>
            <a:r>
              <a:rPr lang="ar-SA" dirty="0"/>
              <a:t>- هو ثاني أكثر تطبيق شعبية على الموقع بعد تطبيق اسفير</a:t>
            </a:r>
          </a:p>
          <a:p>
            <a:pPr marL="0" lvl="0" indent="0" algn="r" rtl="1">
              <a:spcBef>
                <a:spcPts val="0"/>
              </a:spcBef>
              <a:spcAft>
                <a:spcPts val="0"/>
              </a:spcAft>
              <a:buNone/>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u="none" dirty="0"/>
              <a:t>صفحة المعايير الدنيا لحماية الطفل:</a:t>
            </a: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u="sng" dirty="0"/>
              <a:t>1. الدليل التفاعلي </a:t>
            </a:r>
            <a:r>
              <a:rPr lang="ar-SA" dirty="0"/>
              <a:t>- أهم مورد لدينا.</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dirty="0"/>
              <a:t>2. </a:t>
            </a:r>
            <a:r>
              <a:rPr lang="ar-SA" u="sng" dirty="0"/>
              <a:t>الملخّص </a:t>
            </a:r>
            <a:r>
              <a:rPr lang="ar-SA" dirty="0"/>
              <a:t>يتألّف من 32 صفحة فقط، وهذا يعني أنّه مكثّف جدًا ولكن، يمكن استخدامه للتعريف بفكرة المعايير الدنيا أو لإطلاق مناقشات حول حماية الطفل مع زملاء حكوميين أو عاملين آخرين في المجال الإنساني من دون إغراقهم في معلومات الدليل الهائل الحجم.  </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dirty="0"/>
              <a:t>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نسخة </a:t>
            </a:r>
            <a:r>
              <a:rPr lang="en-US" u="sng" dirty="0"/>
              <a:t>PDF</a:t>
            </a:r>
            <a:r>
              <a:rPr lang="en-US" dirty="0"/>
              <a:t> </a:t>
            </a:r>
            <a:r>
              <a:rPr lang="ar-SA" dirty="0"/>
              <a:t>وجميع المواد المتوفّرة يمكن تنزيلها إذا أراد المشاركون طباعة أجزاء فقط من المعايير الدنيا لحماية الطفل، على 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يتضمّن </a:t>
            </a:r>
            <a:r>
              <a:rPr lang="ar-SA" u="sng" dirty="0"/>
              <a:t>ملف مواد الإحاطة الخاصّة بـ«المقدّمة إلى المعايير الدنيا لحماية الطفل» </a:t>
            </a:r>
            <a:r>
              <a:rPr lang="ar-SA" dirty="0"/>
              <a:t>هذه الشرائح وملاحظات التيسير، بالإضافة إلى مقدّمة للتوزيع تتألّف من صفحتَين.</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معرض للمعايير مع </a:t>
            </a:r>
            <a:r>
              <a:rPr lang="ar-SA" u="sng" dirty="0"/>
              <a:t>رسومات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اكتشفوا </a:t>
            </a:r>
            <a:r>
              <a:rPr lang="ar-SA" sz="1200" u="sng" dirty="0"/>
              <a:t>الدورة التدريبية الإلكترونية المجانية على المعايير الدنيا لحماية الطفل</a:t>
            </a:r>
            <a:r>
              <a:rPr lang="ar-SA" sz="1200" dirty="0"/>
              <a:t> مع مجموعة من الوحدات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أفلام فيديو على قناة يوتيوب الخاصّة بالتحالف </a:t>
            </a:r>
          </a:p>
          <a:p>
            <a:pPr marL="0" marR="0" lvl="0" indent="0" algn="r" rtl="1">
              <a:lnSpc>
                <a:spcPct val="100000"/>
              </a:lnSpc>
              <a:spcBef>
                <a:spcPts val="0"/>
              </a:spcBef>
              <a:spcAft>
                <a:spcPts val="0"/>
              </a:spcAft>
              <a:buClr>
                <a:schemeClr val="dk1"/>
              </a:buClr>
              <a:buSzPts val="1200"/>
              <a:buFont typeface="Calibri"/>
              <a:buNone/>
            </a:pPr>
            <a:endParaRPr lang="ar-SA" dirty="0"/>
          </a:p>
          <a:p>
            <a:pPr marL="0" lvl="0" indent="0" algn="r" rtl="1">
              <a:spcBef>
                <a:spcPts val="0"/>
              </a:spcBef>
              <a:spcAft>
                <a:spcPts val="0"/>
              </a:spcAft>
              <a:buNone/>
            </a:pPr>
            <a:r>
              <a:rPr lang="ar-SA" dirty="0"/>
              <a:t>اسألوا: ماذا ينبغي أن تكون خطواتنا التالية كفريق/وكالة/فرد؟ </a:t>
            </a:r>
          </a:p>
          <a:p>
            <a:pPr marL="0" lvl="0" indent="0" algn="r" rtl="1">
              <a:spcBef>
                <a:spcPts val="0"/>
              </a:spcBef>
              <a:spcAft>
                <a:spcPts val="0"/>
              </a:spcAft>
              <a:buNone/>
            </a:pPr>
            <a:r>
              <a:rPr lang="ar-SA" sz="1200" b="0" i="0" u="none" strike="noStrike" cap="none" dirty="0">
                <a:solidFill>
                  <a:schemeClr val="dk1"/>
                </a:solidFill>
                <a:effectLst/>
                <a:latin typeface="Calibri"/>
                <a:ea typeface="Calibri"/>
                <a:cs typeface="Calibri"/>
                <a:sym typeface="Calibri"/>
              </a:rPr>
              <a:t>(قد تحدّدون موعدًا للقاء أطول لاستيعاب التغييرات ووضع خطّة؛ أو تطلبون من الزملاء عرض بعض المعايير الجديدة/المراجعة وانعكاساتها على البرنامج؛ أو تنظّمون دورة تدريبية؛ أو تطلبون موعدًا من الإدارة العليا لمناقشة المساءلة أمام الأطفال، إلخ) </a:t>
            </a:r>
            <a:r>
              <a:rPr lang="ar-SA" dirty="0"/>
              <a:t> </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sz="1200" b="0" i="0" u="none" strike="noStrike" cap="none" dirty="0">
              <a:solidFill>
                <a:schemeClr val="dk1"/>
              </a:solidFill>
              <a:effectLst/>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a:t>
            </a:r>
            <a:r>
              <a:rPr lang="ar-SA" sz="1200" b="0" i="0" u="sng" strike="noStrike" cap="none" dirty="0">
                <a:solidFill>
                  <a:schemeClr val="dk1"/>
                </a:solidFill>
                <a:effectLst/>
                <a:latin typeface="Calibri"/>
                <a:ea typeface="Calibri"/>
                <a:cs typeface="Calibri"/>
                <a:sym typeface="Calibri"/>
              </a:rPr>
              <a:t> نسخ مطبوعة</a:t>
            </a:r>
            <a:r>
              <a:rPr lang="ar-SA" sz="1200" b="0" i="0" u="none" strike="noStrike" cap="none" dirty="0">
                <a:solidFill>
                  <a:schemeClr val="dk1"/>
                </a:solidFill>
                <a:effectLst/>
                <a:latin typeface="Calibri"/>
                <a:ea typeface="Calibri"/>
                <a:cs typeface="Calibri"/>
                <a:sym typeface="Calibri"/>
              </a:rPr>
              <a:t>: ثمّة مخزون صغير من النسخ المطبوعة من الدليل والملخّص لدى التحالف العالمي في جنيف، لكّننا نشجّع البلدان والمناطق على طباعة وإدارة نسخها الخاصة محلّيًا. يتمّ هذا عادة من خلال هيكلية التنسيق المشتركة بين الوكالات. عند الطلب، يستطيع التحالف تشارك نسخة </a:t>
            </a:r>
            <a:r>
              <a:rPr lang="en-US" sz="1200" b="0" i="0" u="none" strike="noStrike" cap="none" dirty="0">
                <a:solidFill>
                  <a:schemeClr val="dk1"/>
                </a:solidFill>
                <a:effectLst/>
                <a:latin typeface="Calibri"/>
                <a:ea typeface="Calibri"/>
                <a:cs typeface="Calibri"/>
                <a:sym typeface="Calibri"/>
              </a:rPr>
              <a:t>PDF </a:t>
            </a:r>
            <a:r>
              <a:rPr lang="ar-SA" sz="1200" b="0" i="0" u="none" strike="noStrike" cap="none" dirty="0">
                <a:solidFill>
                  <a:schemeClr val="dk1"/>
                </a:solidFill>
                <a:effectLst/>
                <a:latin typeface="Calibri"/>
                <a:ea typeface="Calibri"/>
                <a:cs typeface="Calibri"/>
                <a:sym typeface="Calibri"/>
              </a:rPr>
              <a:t>جاهزة للطباعة معكم.]</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dirty="0"/>
          </a:p>
          <a:p>
            <a:pPr marL="0" marR="0" lvl="0" indent="0" algn="r" rtl="1">
              <a:lnSpc>
                <a:spcPct val="100000"/>
              </a:lnSpc>
              <a:spcBef>
                <a:spcPts val="0"/>
              </a:spcBef>
              <a:spcAft>
                <a:spcPts val="0"/>
              </a:spcAft>
              <a:buClr>
                <a:schemeClr val="dk1"/>
              </a:buClr>
              <a:buSzPts val="1200"/>
              <a:buFont typeface="Calibri"/>
              <a:buNone/>
            </a:pPr>
            <a:r>
              <a:rPr lang="ar-SA" dirty="0"/>
              <a:t>شكرًا جزيلاً على لقائكم بنا وبدء استكشافكم المعايير الدنيا لحماية الطفل. سوف أتابع معكم مسألة الخطوات التالية التي ناقشناها. فهذا هو الأساس: إنّ دليل المعايير الدنيا لحماية الطفل هو هدية تستمر في العطاء كلّ مرّة تفتحونها!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634197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4" name="Imagen 3">
            <a:extLst>
              <a:ext uri="{FF2B5EF4-FFF2-40B4-BE49-F238E27FC236}">
                <a16:creationId xmlns:a16="http://schemas.microsoft.com/office/drawing/2014/main" id="{DACE02F4-FF69-289F-0446-A6ACA4B0E483}"/>
              </a:ext>
            </a:extLst>
          </p:cNvPr>
          <p:cNvPicPr>
            <a:picLocks noChangeAspect="1"/>
          </p:cNvPicPr>
          <p:nvPr userDrawn="1"/>
        </p:nvPicPr>
        <p:blipFill>
          <a:blip r:embed="rId3"/>
          <a:srcRect/>
          <a:stretch/>
        </p:blipFill>
        <p:spPr>
          <a:xfrm>
            <a:off x="8163775" y="5540654"/>
            <a:ext cx="3499408" cy="1103472"/>
          </a:xfrm>
          <a:prstGeom prst="rect">
            <a:avLst/>
          </a:prstGeom>
        </p:spPr>
      </p:pic>
    </p:spTree>
    <p:extLst>
      <p:ext uri="{BB962C8B-B14F-4D97-AF65-F5344CB8AC3E}">
        <p14:creationId xmlns:p14="http://schemas.microsoft.com/office/powerpoint/2010/main" val="2342520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3341256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402747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4113497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3" r:id="rId20"/>
    <p:sldLayoutId id="214748368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4.jpeg"/><Relationship Id="rId4" Type="http://schemas.openxmlformats.org/officeDocument/2006/relationships/image" Target="../media/image23.gif"/></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rtlCol="1">
            <a:normAutofit/>
          </a:bodyPr>
          <a:lstStyle/>
          <a:p>
            <a:pPr algn="ctr" rtl="1"/>
            <a:r>
              <a:rPr lang="ar-LB" sz="3200">
                <a:effectLst>
                  <a:outerShdw blurRad="38100" dist="38100" dir="2700000" algn="tl">
                    <a:srgbClr val="000000">
                      <a:alpha val="43137"/>
                    </a:srgbClr>
                  </a:outerShdw>
                </a:effectLst>
              </a:rPr>
              <a:t>شرائح العرض</a:t>
            </a:r>
            <a:endParaRPr lang="ar" sz="3200" dirty="0">
              <a:effectLst>
                <a:outerShdw blurRad="38100" dist="38100" dir="2700000" algn="tl">
                  <a:srgbClr val="000000">
                    <a:alpha val="43137"/>
                  </a:srgbClr>
                </a:outerShdw>
              </a:effectLst>
            </a:endParaRP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rtlCol="1" anchor="t" anchorCtr="0">
            <a:spAutoFit/>
          </a:bodyPr>
          <a:lstStyle/>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المعايير الدنيا لحماية الطفل في العمل الإنساني </a:t>
            </a:r>
            <a:endParaRPr sz="4800" b="0" dirty="0">
              <a:solidFill>
                <a:schemeClr val="bg1">
                  <a:lumMod val="65000"/>
                </a:schemeClr>
              </a:solidFill>
              <a:latin typeface="Calibri"/>
              <a:cs typeface="Calibri"/>
              <a:sym typeface="Arial"/>
            </a:endParaRPr>
          </a:p>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97632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9372600" cy="1325563"/>
          </a:xfrm>
        </p:spPr>
        <p:txBody>
          <a:bodyPr rtlCol="1"/>
          <a:lstStyle/>
          <a:p>
            <a:pPr algn="r" rtl="1"/>
            <a:r>
              <a:rPr lang="ar" dirty="0">
                <a:solidFill>
                  <a:schemeClr val="accent1">
                    <a:lumMod val="75000"/>
                  </a:schemeClr>
                </a:solidFill>
              </a:rPr>
              <a:t>الهدف من المعايير</a:t>
            </a:r>
            <a:br>
              <a:rPr lang="en-US" dirty="0"/>
            </a:br>
            <a:endParaRPr lang="fr-FR" dirty="0"/>
          </a:p>
        </p:txBody>
      </p:sp>
      <p:sp>
        <p:nvSpPr>
          <p:cNvPr id="260" name="Google Shape;260;p5"/>
          <p:cNvSpPr txBox="1">
            <a:spLocks noGrp="1"/>
          </p:cNvSpPr>
          <p:nvPr>
            <p:ph idx="4294967295"/>
          </p:nvPr>
        </p:nvSpPr>
        <p:spPr>
          <a:xfrm>
            <a:off x="3523797" y="2055812"/>
            <a:ext cx="7830003" cy="3705427"/>
          </a:xfrm>
          <a:prstGeom prst="rect">
            <a:avLst/>
          </a:prstGeom>
          <a:noFill/>
          <a:ln>
            <a:noFill/>
          </a:ln>
        </p:spPr>
        <p:txBody>
          <a:bodyPr spcFirstLastPara="1" wrap="square" lIns="91425" tIns="45700" rIns="91425" bIns="45700" rtlCol="1" anchor="t" anchorCtr="0">
            <a:normAutofit fontScale="92500" lnSpcReduction="10000"/>
          </a:bodyPr>
          <a:lstStyle/>
          <a:p>
            <a:pPr marL="228600" lvl="0" indent="-228600" algn="r" rtl="1">
              <a:lnSpc>
                <a:spcPct val="90000"/>
              </a:lnSpc>
              <a:spcBef>
                <a:spcPts val="0"/>
              </a:spcBef>
              <a:spcAft>
                <a:spcPts val="0"/>
              </a:spcAft>
              <a:buSzPts val="2800"/>
              <a:buChar char="●"/>
            </a:pPr>
            <a:r>
              <a:rPr lang="ar" dirty="0">
                <a:solidFill>
                  <a:schemeClr val="bg2"/>
                </a:solidFill>
              </a:rPr>
              <a:t>وثيقة مرجعية لحماية الطفل في العمل الإنساني</a:t>
            </a:r>
            <a:endParaRPr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أداة تعاونية، مشتركة بين الوكالات</a:t>
            </a:r>
            <a:endParaRPr sz="2600"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تتماشى مع المعيار الإنساني الأساسي</a:t>
            </a:r>
            <a:endParaRPr sz="2600" dirty="0">
              <a:solidFill>
                <a:schemeClr val="bg2"/>
              </a:solidFill>
            </a:endParaRPr>
          </a:p>
          <a:p>
            <a:pPr marL="228600" lvl="0" indent="-228600" algn="r" rtl="1">
              <a:spcBef>
                <a:spcPts val="0"/>
              </a:spcBef>
              <a:buChar char="●"/>
            </a:pPr>
            <a:r>
              <a:rPr lang="ar-LB" sz="2600" dirty="0">
                <a:solidFill>
                  <a:schemeClr val="bg2"/>
                </a:solidFill>
              </a:rPr>
              <a:t>التكييف وفقاً للسياق لتسهيل التبنّي المحلي</a:t>
            </a:r>
          </a:p>
          <a:p>
            <a:pPr marL="0" lvl="0" indent="0" algn="r" rtl="1">
              <a:spcBef>
                <a:spcPts val="1000"/>
              </a:spcBef>
              <a:spcAft>
                <a:spcPts val="0"/>
              </a:spcAft>
              <a:buNone/>
            </a:pPr>
            <a:endParaRPr sz="2600" dirty="0">
              <a:solidFill>
                <a:schemeClr val="bg2"/>
              </a:solidFill>
            </a:endParaRPr>
          </a:p>
          <a:p>
            <a:pPr marL="228600" lvl="0" indent="-228600" algn="r" rtl="1">
              <a:spcBef>
                <a:spcPts val="1000"/>
              </a:spcBef>
              <a:spcAft>
                <a:spcPts val="0"/>
              </a:spcAft>
              <a:buSzPts val="2800"/>
              <a:buChar char="●"/>
            </a:pPr>
            <a:r>
              <a:rPr lang="ar" sz="2600" dirty="0">
                <a:solidFill>
                  <a:schemeClr val="bg2"/>
                </a:solidFill>
              </a:rPr>
              <a:t>الغرض:</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الجودة والمساءلة</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a:t>
            </a:r>
            <a:r>
              <a:rPr lang="ar-LB" sz="2600" dirty="0">
                <a:solidFill>
                  <a:schemeClr val="bg2"/>
                </a:solidFill>
              </a:rPr>
              <a:t>تأثير</a:t>
            </a:r>
            <a:r>
              <a:rPr lang="ar" sz="2600" dirty="0">
                <a:solidFill>
                  <a:schemeClr val="bg2"/>
                </a:solidFill>
              </a:rPr>
              <a:t> على حماية الأطفال ورفاههم</a:t>
            </a:r>
            <a:endParaRPr lang="ar-LB" sz="2600" dirty="0">
              <a:solidFill>
                <a:schemeClr val="bg2"/>
              </a:solidFill>
            </a:endParaRPr>
          </a:p>
          <a:p>
            <a:pPr marL="444500" lvl="1" indent="0" algn="r" rtl="1">
              <a:spcBef>
                <a:spcPts val="0"/>
              </a:spcBef>
              <a:spcAft>
                <a:spcPts val="0"/>
              </a:spcAft>
              <a:buSzPts val="2600"/>
              <a:buNone/>
            </a:pPr>
            <a:endParaRPr lang="ar-LB" sz="2600" dirty="0">
              <a:solidFill>
                <a:schemeClr val="bg2"/>
              </a:solidFill>
            </a:endParaRPr>
          </a:p>
          <a:p>
            <a:pPr marL="444500" lvl="1" indent="0" algn="r" rtl="1">
              <a:spcBef>
                <a:spcPts val="0"/>
              </a:spcBef>
              <a:spcAft>
                <a:spcPts val="0"/>
              </a:spcAft>
              <a:buSzPts val="2600"/>
              <a:buNone/>
            </a:pPr>
            <a:r>
              <a:rPr lang="ar-LB" sz="2600" dirty="0">
                <a:solidFill>
                  <a:schemeClr val="bg2"/>
                </a:solidFill>
              </a:rPr>
              <a:t>تهدف االمعايير الدنيا لحماية الطفل إلى تفعيل حقوق الأطفال في ممارسة الاستجابة الإنسانية. </a:t>
            </a:r>
          </a:p>
          <a:p>
            <a:pPr marL="444500" lvl="1" indent="0" algn="r" rtl="1">
              <a:spcBef>
                <a:spcPts val="0"/>
              </a:spcBef>
              <a:spcAft>
                <a:spcPts val="0"/>
              </a:spcAft>
              <a:buSzPts val="2600"/>
              <a:buNone/>
            </a:pPr>
            <a:endParaRPr dirty="0">
              <a:solidFill>
                <a:schemeClr val="bg2"/>
              </a:solidFill>
            </a:endParaRPr>
          </a:p>
          <a:p>
            <a:pPr marL="228600" lvl="0" indent="-50800" algn="r" rtl="1">
              <a:lnSpc>
                <a:spcPct val="90000"/>
              </a:lnSpc>
              <a:spcBef>
                <a:spcPts val="1000"/>
              </a:spcBef>
              <a:spcAft>
                <a:spcPts val="0"/>
              </a:spcAft>
              <a:buClr>
                <a:schemeClr val="accent1"/>
              </a:buClr>
              <a:buSzPts val="2800"/>
              <a:buNone/>
            </a:pPr>
            <a:endParaRPr dirty="0">
              <a:solidFill>
                <a:schemeClr val="bg2"/>
              </a:solidFill>
            </a:endParaRPr>
          </a:p>
        </p:txBody>
      </p:sp>
      <p:pic>
        <p:nvPicPr>
          <p:cNvPr id="263" name="Google Shape;263;p5"/>
          <p:cNvPicPr preferRelativeResize="0"/>
          <p:nvPr/>
        </p:nvPicPr>
        <p:blipFill>
          <a:blip r:embed="rId3"/>
          <a:srcRect/>
          <a:stretch/>
        </p:blipFill>
        <p:spPr>
          <a:xfrm>
            <a:off x="10358053" y="-49162"/>
            <a:ext cx="1686693" cy="1771650"/>
          </a:xfrm>
          <a:prstGeom prst="rect">
            <a:avLst/>
          </a:prstGeom>
          <a:noFill/>
          <a:ln>
            <a:noFill/>
          </a:ln>
        </p:spPr>
      </p:pic>
      <p:pic>
        <p:nvPicPr>
          <p:cNvPr id="3" name="Picture 2">
            <a:extLst>
              <a:ext uri="{FF2B5EF4-FFF2-40B4-BE49-F238E27FC236}">
                <a16:creationId xmlns:a16="http://schemas.microsoft.com/office/drawing/2014/main" id="{E809AA1E-4F95-4E06-8FB2-31D908BE3B5E}"/>
              </a:ext>
            </a:extLst>
          </p:cNvPr>
          <p:cNvPicPr>
            <a:picLocks noChangeAspect="1"/>
          </p:cNvPicPr>
          <p:nvPr/>
        </p:nvPicPr>
        <p:blipFill>
          <a:blip r:embed="rId4"/>
          <a:srcRect/>
          <a:stretch/>
        </p:blipFill>
        <p:spPr>
          <a:xfrm>
            <a:off x="586632" y="1373213"/>
            <a:ext cx="2588829" cy="35767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10058400" y="1646791"/>
            <a:ext cx="2133600" cy="707886"/>
          </a:xfrm>
          <a:prstGeom prst="rect">
            <a:avLst/>
          </a:prstGeom>
          <a:noFill/>
        </p:spPr>
        <p:txBody>
          <a:bodyPr wrap="square" rtlCol="1">
            <a:spAutoFit/>
          </a:bodyPr>
          <a:lstStyle/>
          <a:p>
            <a:pPr rtl="1"/>
            <a:r>
              <a:rPr lang="ar" sz="4000" dirty="0"/>
              <a:t>لمحة عامّة</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4024992" y="774501"/>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1" anchor="ctr"/>
          <a:lstStyle/>
          <a:p>
            <a:pPr algn="ctr" rtl="1"/>
            <a:endParaRPr lang="fr-FR"/>
          </a:p>
        </p:txBody>
      </p:sp>
      <p:pic>
        <p:nvPicPr>
          <p:cNvPr id="3" name="Picture 2">
            <a:extLst>
              <a:ext uri="{FF2B5EF4-FFF2-40B4-BE49-F238E27FC236}">
                <a16:creationId xmlns:a16="http://schemas.microsoft.com/office/drawing/2014/main" id="{6D0E1A00-240A-48DD-9F85-9A6BB4C6DE89}"/>
              </a:ext>
            </a:extLst>
          </p:cNvPr>
          <p:cNvPicPr>
            <a:picLocks noChangeAspect="1"/>
          </p:cNvPicPr>
          <p:nvPr/>
        </p:nvPicPr>
        <p:blipFill>
          <a:blip r:embed="rId3"/>
          <a:stretch>
            <a:fillRect/>
          </a:stretch>
        </p:blipFill>
        <p:spPr>
          <a:xfrm>
            <a:off x="926181" y="0"/>
            <a:ext cx="9132219" cy="6083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accent3"/>
              </a:buClr>
              <a:buSzPts val="3200"/>
              <a:buFont typeface="Helvetica Neue"/>
              <a:buNone/>
            </a:pPr>
            <a:r>
              <a:rPr lang="ar-LB" dirty="0"/>
              <a:t>مقدمة عامة عن المعيار 11</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283126" y="1571019"/>
            <a:ext cx="10388109"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lgn="r" rtl="1">
              <a:spcBef>
                <a:spcPts val="0"/>
              </a:spcBef>
              <a:buClr>
                <a:schemeClr val="accent3"/>
              </a:buClr>
            </a:pPr>
            <a:r>
              <a:rPr lang="ar-LB" dirty="0">
                <a:solidFill>
                  <a:schemeClr val="bg2"/>
                </a:solidFill>
                <a:latin typeface="Helvetica Neue" panose="020B0604020202020204" charset="0"/>
              </a:rPr>
              <a:t>هو جزء من الركيزة 2 المتعلقة بمخاطر حماية الطفل</a:t>
            </a:r>
          </a:p>
          <a:p>
            <a:pPr marL="342900" indent="-342900" algn="r" rtl="1">
              <a:spcBef>
                <a:spcPts val="0"/>
              </a:spcBef>
              <a:buClr>
                <a:schemeClr val="accent3"/>
              </a:buClr>
            </a:pPr>
            <a:endParaRPr lang="ar-LB" dirty="0">
              <a:solidFill>
                <a:schemeClr val="bg2"/>
              </a:solidFill>
              <a:latin typeface="Helvetica Neue" panose="020B0604020202020204" charset="0"/>
            </a:endParaRPr>
          </a:p>
          <a:p>
            <a:pPr marL="342900" indent="-342900" algn="r" rtl="1">
              <a:spcBef>
                <a:spcPts val="0"/>
              </a:spcBef>
              <a:buClr>
                <a:schemeClr val="accent3"/>
              </a:buClr>
            </a:pPr>
            <a:r>
              <a:rPr lang="ar-LB" dirty="0">
                <a:solidFill>
                  <a:schemeClr val="bg2"/>
                </a:solidFill>
                <a:latin typeface="Helvetica Neue" panose="020B0604020202020204" charset="0"/>
              </a:rPr>
              <a:t>الخطر = طبيعة ومدى الأخطار + قابلية التعرض للأذى – المرونة</a:t>
            </a:r>
          </a:p>
          <a:p>
            <a:endParaRPr lang="en-US" dirty="0">
              <a:solidFill>
                <a:schemeClr val="bg2"/>
              </a:solidFill>
              <a:latin typeface="Helvetica Neue" panose="020B0604020202020204" charset="0"/>
            </a:endParaRPr>
          </a:p>
          <a:p>
            <a:pPr marL="342900" indent="-342900" algn="r" rtl="1">
              <a:buClr>
                <a:schemeClr val="accent3"/>
              </a:buClr>
              <a:buSzPct val="100000"/>
            </a:pPr>
            <a:r>
              <a:rPr lang="ar-LB" dirty="0">
                <a:solidFill>
                  <a:schemeClr val="bg2"/>
                </a:solidFill>
                <a:latin typeface="Helvetica Neue" panose="020B0604020202020204" charset="0"/>
                <a:ea typeface="Arial"/>
                <a:cs typeface="Arial"/>
                <a:sym typeface="Arial"/>
              </a:rPr>
              <a:t>التركيز على الوقاية من التجنيد المتمحورة حول الطفل</a:t>
            </a:r>
          </a:p>
          <a:p>
            <a:pPr marL="342900" indent="-342900" algn="r" rtl="1">
              <a:buClr>
                <a:schemeClr val="accent3"/>
              </a:buClr>
              <a:buSzPct val="100000"/>
            </a:pPr>
            <a:r>
              <a:rPr lang="ar-LB" dirty="0">
                <a:solidFill>
                  <a:schemeClr val="bg2"/>
                </a:solidFill>
                <a:latin typeface="Helvetica Neue" panose="020B0604020202020204" charset="0"/>
                <a:ea typeface="Arial"/>
                <a:cs typeface="Arial"/>
                <a:sym typeface="Arial"/>
              </a:rPr>
              <a:t>برامج إعادة الدمج المجتمعية المتعددة القطاعات</a:t>
            </a:r>
          </a:p>
          <a:p>
            <a:pPr marL="342900" indent="-342900" algn="r" rtl="1">
              <a:buClr>
                <a:schemeClr val="accent3"/>
              </a:buClr>
              <a:buSzPct val="100000"/>
            </a:pPr>
            <a:r>
              <a:rPr lang="ar-LB" dirty="0">
                <a:solidFill>
                  <a:schemeClr val="bg2"/>
                </a:solidFill>
                <a:latin typeface="Helvetica Neue" panose="020B0604020202020204" charset="0"/>
                <a:ea typeface="Arial"/>
                <a:cs typeface="Arial"/>
                <a:sym typeface="Arial"/>
              </a:rPr>
              <a:t>المناصرة </a:t>
            </a:r>
          </a:p>
        </p:txBody>
      </p:sp>
      <p:sp>
        <p:nvSpPr>
          <p:cNvPr id="8" name="ZoneTexte 7">
            <a:extLst>
              <a:ext uri="{FF2B5EF4-FFF2-40B4-BE49-F238E27FC236}">
                <a16:creationId xmlns:a16="http://schemas.microsoft.com/office/drawing/2014/main" id="{0EC33DF6-2955-4AAC-A461-4F75DED12DAE}"/>
              </a:ext>
            </a:extLst>
          </p:cNvPr>
          <p:cNvSpPr txBox="1"/>
          <p:nvPr/>
        </p:nvSpPr>
        <p:spPr>
          <a:xfrm>
            <a:off x="5621134" y="4896444"/>
            <a:ext cx="4322432" cy="1384995"/>
          </a:xfrm>
          <a:prstGeom prst="rect">
            <a:avLst/>
          </a:prstGeom>
          <a:noFill/>
        </p:spPr>
        <p:txBody>
          <a:bodyPr wrap="square">
            <a:spAutoFit/>
          </a:bodyPr>
          <a:lstStyle/>
          <a:p>
            <a:pPr algn="r" rtl="1"/>
            <a:r>
              <a:rPr lang="ar-LB" sz="2800" dirty="0">
                <a:latin typeface="Ink Free" panose="03080402000500000000" pitchFamily="66" charset="0"/>
              </a:rPr>
              <a:t>ما هي الأدوار المختلفة التي يًستخدَم لأجلها الأطفال في القوات أو الجماعات المسلحة؟</a:t>
            </a:r>
            <a:r>
              <a:rPr lang="en-US" sz="2800" dirty="0">
                <a:latin typeface="Ink Free" panose="03080402000500000000" pitchFamily="66" charset="0"/>
              </a:rPr>
              <a:t> </a:t>
            </a:r>
          </a:p>
        </p:txBody>
      </p:sp>
      <p:grpSp>
        <p:nvGrpSpPr>
          <p:cNvPr id="9" name="Groupe 8">
            <a:extLst>
              <a:ext uri="{FF2B5EF4-FFF2-40B4-BE49-F238E27FC236}">
                <a16:creationId xmlns:a16="http://schemas.microsoft.com/office/drawing/2014/main" id="{4AAED79B-10AC-41F7-B6E5-3A310716D70E}"/>
              </a:ext>
            </a:extLst>
          </p:cNvPr>
          <p:cNvGrpSpPr/>
          <p:nvPr/>
        </p:nvGrpSpPr>
        <p:grpSpPr>
          <a:xfrm rot="1415781">
            <a:off x="10362197" y="5048953"/>
            <a:ext cx="979340" cy="1040548"/>
            <a:chOff x="10883591" y="5571442"/>
            <a:chExt cx="979340" cy="1040548"/>
          </a:xfrm>
        </p:grpSpPr>
        <p:pic>
          <p:nvPicPr>
            <p:cNvPr id="10" name="Image 9">
              <a:extLst>
                <a:ext uri="{FF2B5EF4-FFF2-40B4-BE49-F238E27FC236}">
                  <a16:creationId xmlns:a16="http://schemas.microsoft.com/office/drawing/2014/main" id="{A701B369-6B50-4B8D-8819-2643674A294B}"/>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1" name="Graphique 10" descr="Point d’interrogation">
              <a:extLst>
                <a:ext uri="{FF2B5EF4-FFF2-40B4-BE49-F238E27FC236}">
                  <a16:creationId xmlns:a16="http://schemas.microsoft.com/office/drawing/2014/main" id="{824168B0-A07E-44EC-8EBF-C33744EF31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13" name="Image 12">
            <a:extLst>
              <a:ext uri="{FF2B5EF4-FFF2-40B4-BE49-F238E27FC236}">
                <a16:creationId xmlns:a16="http://schemas.microsoft.com/office/drawing/2014/main" id="{4A035CFC-3AE2-4FA8-8FA6-D0C52E9ECB14}"/>
              </a:ext>
            </a:extLst>
          </p:cNvPr>
          <p:cNvPicPr>
            <a:picLocks noChangeAspect="1"/>
          </p:cNvPicPr>
          <p:nvPr/>
        </p:nvPicPr>
        <p:blipFill>
          <a:blip r:embed="rId6"/>
          <a:stretch>
            <a:fillRect/>
          </a:stretch>
        </p:blipFill>
        <p:spPr>
          <a:xfrm>
            <a:off x="777484" y="2929079"/>
            <a:ext cx="743281" cy="817609"/>
          </a:xfrm>
          <a:prstGeom prst="rect">
            <a:avLst/>
          </a:prstGeom>
        </p:spPr>
      </p:pic>
      <p:pic>
        <p:nvPicPr>
          <p:cNvPr id="14" name="Image 13">
            <a:extLst>
              <a:ext uri="{FF2B5EF4-FFF2-40B4-BE49-F238E27FC236}">
                <a16:creationId xmlns:a16="http://schemas.microsoft.com/office/drawing/2014/main" id="{3AF3323E-1873-4F73-AC4A-EE5F4ACABA5C}"/>
              </a:ext>
            </a:extLst>
          </p:cNvPr>
          <p:cNvPicPr>
            <a:picLocks noChangeAspect="1"/>
          </p:cNvPicPr>
          <p:nvPr/>
        </p:nvPicPr>
        <p:blipFill>
          <a:blip r:embed="rId7"/>
          <a:stretch>
            <a:fillRect/>
          </a:stretch>
        </p:blipFill>
        <p:spPr>
          <a:xfrm>
            <a:off x="2287117" y="4896444"/>
            <a:ext cx="953863" cy="966413"/>
          </a:xfrm>
          <a:prstGeom prst="rect">
            <a:avLst/>
          </a:prstGeom>
        </p:spPr>
      </p:pic>
      <p:pic>
        <p:nvPicPr>
          <p:cNvPr id="15" name="Picture 14">
            <a:extLst>
              <a:ext uri="{FF2B5EF4-FFF2-40B4-BE49-F238E27FC236}">
                <a16:creationId xmlns:a16="http://schemas.microsoft.com/office/drawing/2014/main" id="{4B0D0E1B-4CEA-4AFC-94DD-A2718DDDFF7A}"/>
              </a:ext>
            </a:extLst>
          </p:cNvPr>
          <p:cNvPicPr>
            <a:picLocks noChangeAspect="1"/>
          </p:cNvPicPr>
          <p:nvPr/>
        </p:nvPicPr>
        <p:blipFill>
          <a:blip r:embed="rId8"/>
          <a:stretch>
            <a:fillRect/>
          </a:stretch>
        </p:blipFill>
        <p:spPr>
          <a:xfrm>
            <a:off x="1289461" y="1212741"/>
            <a:ext cx="1066801" cy="955894"/>
          </a:xfrm>
          <a:prstGeom prst="rect">
            <a:avLst/>
          </a:prstGeom>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352928" y="351228"/>
            <a:ext cx="6076521" cy="2507846"/>
          </a:xfrm>
        </p:spPr>
        <p:txBody>
          <a:bodyPr>
            <a:normAutofit/>
          </a:bodyPr>
          <a:lstStyle/>
          <a:p>
            <a:pPr marL="50800" indent="0" algn="ctr">
              <a:buNone/>
            </a:pPr>
            <a:r>
              <a:rPr lang="ar-LB" sz="3200" dirty="0">
                <a:solidFill>
                  <a:schemeClr val="bg2"/>
                </a:solidFill>
              </a:rPr>
              <a:t>المعيار 11:</a:t>
            </a:r>
          </a:p>
          <a:p>
            <a:pPr marL="50800" indent="0" algn="ctr" rtl="1">
              <a:buNone/>
            </a:pPr>
            <a:r>
              <a:rPr lang="ar-LB" sz="2400" dirty="0">
                <a:solidFill>
                  <a:schemeClr val="bg2"/>
                </a:solidFill>
              </a:rPr>
              <a:t>"</a:t>
            </a:r>
            <a:r>
              <a:rPr lang="ar-SA" dirty="0"/>
              <a:t>تتمّ حماية جميع الأطفال من التجنيد والاستخدام من قبل القوّات أو الجماعات المسلّحة، ويتمّ إطلاق سراحهم، وإعادة دمجهم في المجتمع بعد تجنيدهم واستخدامهم في جميع سياقات النزاع المسلّح.</a:t>
            </a:r>
            <a:r>
              <a:rPr lang="ar-LB" dirty="0"/>
              <a:t>"</a:t>
            </a:r>
            <a:endParaRPr lang="en-US" dirty="0"/>
          </a:p>
          <a:p>
            <a:pPr marL="50800" indent="0" algn="ctr">
              <a:buNone/>
            </a:pPr>
            <a:endParaRPr lang="fr-FR" sz="2400" dirty="0">
              <a:solidFill>
                <a:schemeClr val="bg2"/>
              </a:solidFill>
            </a:endParaRPr>
          </a:p>
        </p:txBody>
      </p:sp>
      <p:sp>
        <p:nvSpPr>
          <p:cNvPr id="9" name="ZoneTexte 8">
            <a:extLst>
              <a:ext uri="{FF2B5EF4-FFF2-40B4-BE49-F238E27FC236}">
                <a16:creationId xmlns:a16="http://schemas.microsoft.com/office/drawing/2014/main" id="{52F7AA41-DBD0-4497-8479-BF6D7B6B32D7}"/>
              </a:ext>
            </a:extLst>
          </p:cNvPr>
          <p:cNvSpPr txBox="1"/>
          <p:nvPr/>
        </p:nvSpPr>
        <p:spPr>
          <a:xfrm>
            <a:off x="6711158" y="2859074"/>
            <a:ext cx="5127914" cy="2246769"/>
          </a:xfrm>
          <a:prstGeom prst="rect">
            <a:avLst/>
          </a:prstGeom>
          <a:noFill/>
        </p:spPr>
        <p:txBody>
          <a:bodyPr wrap="square">
            <a:spAutoFit/>
          </a:bodyPr>
          <a:lstStyle/>
          <a:p>
            <a:pPr marL="457200" indent="-457200" algn="r" rtl="1">
              <a:buFont typeface="Arial" panose="020B0604020202020204" pitchFamily="34" charset="0"/>
              <a:buChar char="•"/>
            </a:pPr>
            <a:r>
              <a:rPr lang="ar-LB" sz="2800" dirty="0">
                <a:latin typeface="Helvetica Neue" panose="020B0604020202020204" charset="0"/>
              </a:rPr>
              <a:t>انتهاكات حقوق الإنسان</a:t>
            </a:r>
          </a:p>
          <a:p>
            <a:pPr marL="457200" indent="-457200" algn="r" rtl="1">
              <a:buFont typeface="Arial" panose="020B0604020202020204" pitchFamily="34" charset="0"/>
              <a:buChar char="•"/>
            </a:pPr>
            <a:r>
              <a:rPr lang="ar-LB" sz="2800" dirty="0">
                <a:latin typeface="Helvetica Neue" panose="020B0604020202020204" charset="0"/>
              </a:rPr>
              <a:t>الانفصال العائلي/ وحدة العائلة</a:t>
            </a:r>
          </a:p>
          <a:p>
            <a:pPr marL="457200" indent="-457200" algn="r" rtl="1">
              <a:buFont typeface="Arial" panose="020B0604020202020204" pitchFamily="34" charset="0"/>
              <a:buChar char="•"/>
            </a:pPr>
            <a:r>
              <a:rPr lang="ar-LB" sz="2800" dirty="0">
                <a:latin typeface="Helvetica Neue" panose="020B0604020202020204" charset="0"/>
              </a:rPr>
              <a:t>التسريح</a:t>
            </a:r>
          </a:p>
          <a:p>
            <a:pPr marL="457200" indent="-457200" algn="r" rtl="1">
              <a:buFont typeface="Arial" panose="020B0604020202020204" pitchFamily="34" charset="0"/>
              <a:buChar char="•"/>
            </a:pPr>
            <a:r>
              <a:rPr lang="ar-LB" sz="2800" dirty="0">
                <a:latin typeface="Helvetica Neue" panose="020B0604020202020204" charset="0"/>
              </a:rPr>
              <a:t>خدمات الدعم الملائمة</a:t>
            </a:r>
          </a:p>
          <a:p>
            <a:pPr marL="457200" indent="-457200" algn="r" rtl="1">
              <a:buFont typeface="Arial" panose="020B0604020202020204" pitchFamily="34" charset="0"/>
              <a:buChar char="•"/>
            </a:pPr>
            <a:r>
              <a:rPr lang="ar-LB" sz="2800" dirty="0">
                <a:latin typeface="Helvetica Neue" panose="020B0604020202020204" charset="0"/>
              </a:rPr>
              <a:t>الوقاية</a:t>
            </a:r>
          </a:p>
        </p:txBody>
      </p:sp>
      <p:pic>
        <p:nvPicPr>
          <p:cNvPr id="6" name="Picture 5">
            <a:extLst>
              <a:ext uri="{FF2B5EF4-FFF2-40B4-BE49-F238E27FC236}">
                <a16:creationId xmlns:a16="http://schemas.microsoft.com/office/drawing/2014/main" id="{DE306D89-E200-4084-AA35-799E40C75EFE}"/>
              </a:ext>
            </a:extLst>
          </p:cNvPr>
          <p:cNvPicPr>
            <a:picLocks noChangeAspect="1"/>
          </p:cNvPicPr>
          <p:nvPr/>
        </p:nvPicPr>
        <p:blipFill>
          <a:blip r:embed="rId3"/>
          <a:srcRect/>
          <a:stretch/>
        </p:blipFill>
        <p:spPr>
          <a:xfrm>
            <a:off x="2171700" y="3180384"/>
            <a:ext cx="1784811" cy="24659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6ABFC0-02BA-45E2-B85C-256E212968C3}"/>
              </a:ext>
            </a:extLst>
          </p:cNvPr>
          <p:cNvSpPr>
            <a:spLocks noGrp="1"/>
          </p:cNvSpPr>
          <p:nvPr>
            <p:ph type="title"/>
          </p:nvPr>
        </p:nvSpPr>
        <p:spPr>
          <a:xfrm>
            <a:off x="838200" y="832958"/>
            <a:ext cx="4711995" cy="1325563"/>
          </a:xfrm>
        </p:spPr>
        <p:txBody>
          <a:bodyPr>
            <a:normAutofit fontScale="90000"/>
          </a:bodyPr>
          <a:lstStyle/>
          <a:p>
            <a:pPr algn="r" rtl="1"/>
            <a:r>
              <a:rPr lang="ar-LB" dirty="0"/>
              <a:t>الخطوات في برامج التجريد من السلاح وفك التعبئة وإعادة الدمج</a:t>
            </a:r>
            <a:endParaRPr lang="fr-FR" dirty="0"/>
          </a:p>
        </p:txBody>
      </p:sp>
      <p:sp>
        <p:nvSpPr>
          <p:cNvPr id="3" name="Espace réservé du contenu 2">
            <a:extLst>
              <a:ext uri="{FF2B5EF4-FFF2-40B4-BE49-F238E27FC236}">
                <a16:creationId xmlns:a16="http://schemas.microsoft.com/office/drawing/2014/main" id="{612DC25E-A53C-4585-BECF-C58263830487}"/>
              </a:ext>
            </a:extLst>
          </p:cNvPr>
          <p:cNvSpPr>
            <a:spLocks noGrp="1"/>
          </p:cNvSpPr>
          <p:nvPr>
            <p:ph sz="half" idx="1"/>
          </p:nvPr>
        </p:nvSpPr>
        <p:spPr>
          <a:xfrm>
            <a:off x="838200" y="2506662"/>
            <a:ext cx="5181600" cy="3246438"/>
          </a:xfrm>
        </p:spPr>
        <p:txBody>
          <a:bodyPr>
            <a:normAutofit/>
          </a:bodyPr>
          <a:lstStyle/>
          <a:p>
            <a:pPr algn="r" rtl="1"/>
            <a:r>
              <a:rPr lang="ar-LB" dirty="0"/>
              <a:t>التحري وتحديد الهوية والتحقق من العمر</a:t>
            </a:r>
          </a:p>
          <a:p>
            <a:pPr algn="r" rtl="1"/>
            <a:r>
              <a:rPr lang="ar-LB" dirty="0"/>
              <a:t>التسريح وخدمات الطوارئ</a:t>
            </a:r>
          </a:p>
          <a:p>
            <a:pPr algn="r" rtl="1"/>
            <a:r>
              <a:rPr lang="ar-LB" dirty="0"/>
              <a:t>الرعاية المؤقتة (ضمن عائلة) </a:t>
            </a:r>
          </a:p>
          <a:p>
            <a:pPr algn="r" rtl="1"/>
            <a:r>
              <a:rPr lang="ar-LB" dirty="0"/>
              <a:t>تتبع العائلة ولم شملها</a:t>
            </a:r>
          </a:p>
          <a:p>
            <a:pPr algn="r" rtl="1"/>
            <a:r>
              <a:rPr lang="ar-LB" dirty="0"/>
              <a:t>إعادة الدمج</a:t>
            </a:r>
          </a:p>
        </p:txBody>
      </p:sp>
      <p:sp>
        <p:nvSpPr>
          <p:cNvPr id="4" name="Espace réservé du contenu 3">
            <a:extLst>
              <a:ext uri="{FF2B5EF4-FFF2-40B4-BE49-F238E27FC236}">
                <a16:creationId xmlns:a16="http://schemas.microsoft.com/office/drawing/2014/main" id="{9912E466-D53E-498D-A314-267D43ED4022}"/>
              </a:ext>
            </a:extLst>
          </p:cNvPr>
          <p:cNvSpPr>
            <a:spLocks noGrp="1"/>
          </p:cNvSpPr>
          <p:nvPr>
            <p:ph sz="half" idx="2"/>
          </p:nvPr>
        </p:nvSpPr>
        <p:spPr/>
        <p:txBody>
          <a:bodyPr>
            <a:normAutofit/>
          </a:bodyPr>
          <a:lstStyle/>
          <a:p>
            <a:pPr algn="r" rtl="1"/>
            <a:r>
              <a:rPr lang="ar-LB" dirty="0">
                <a:effectLst/>
                <a:latin typeface="Helvetica Neue" panose="020B0604020202020204" charset="0"/>
              </a:rPr>
              <a:t>التوعية عن الحقوق والواجبات</a:t>
            </a:r>
          </a:p>
          <a:p>
            <a:pPr algn="r" rtl="1"/>
            <a:r>
              <a:rPr lang="ar-LB" dirty="0">
                <a:effectLst/>
                <a:latin typeface="Helvetica Neue" panose="020B0604020202020204" charset="0"/>
              </a:rPr>
              <a:t>التعامل مع الأطفال ومقدمي الرعاية والمجتمعات المحلية</a:t>
            </a:r>
          </a:p>
          <a:p>
            <a:pPr algn="r" rtl="1"/>
            <a:r>
              <a:rPr lang="ar-LB" dirty="0">
                <a:effectLst/>
                <a:latin typeface="Helvetica Neue" panose="020B0604020202020204" charset="0"/>
              </a:rPr>
              <a:t>إدارة الحالات الشاملة</a:t>
            </a:r>
          </a:p>
          <a:p>
            <a:pPr algn="r" rtl="1"/>
            <a:r>
              <a:rPr lang="ar-LB" dirty="0">
                <a:effectLst/>
                <a:latin typeface="Helvetica Neue" panose="020B0604020202020204" charset="0"/>
              </a:rPr>
              <a:t>الدعم النفسي الاجتماعي المهم وغيره من أشكال الرعاية الشاملة</a:t>
            </a:r>
          </a:p>
          <a:p>
            <a:pPr algn="r" rtl="1"/>
            <a:r>
              <a:rPr lang="ar-LB" dirty="0">
                <a:latin typeface="Helvetica Neue" panose="020B0604020202020204" charset="0"/>
              </a:rPr>
              <a:t>إعادة الدمج الاجتماعية والاقتصادية الآمنة</a:t>
            </a:r>
            <a:endParaRPr lang="ar-LB" dirty="0">
              <a:effectLst/>
              <a:latin typeface="Helvetica Neue" panose="020B0604020202020204" charset="0"/>
            </a:endParaRPr>
          </a:p>
          <a:p>
            <a:pPr marL="50800" indent="0">
              <a:buNone/>
            </a:pPr>
            <a:endParaRPr lang="fr-FR" dirty="0">
              <a:latin typeface="Helvetica Neue" panose="020B0604020202020204" charset="0"/>
            </a:endParaRPr>
          </a:p>
        </p:txBody>
      </p:sp>
      <p:sp>
        <p:nvSpPr>
          <p:cNvPr id="5" name="Titre 1">
            <a:extLst>
              <a:ext uri="{FF2B5EF4-FFF2-40B4-BE49-F238E27FC236}">
                <a16:creationId xmlns:a16="http://schemas.microsoft.com/office/drawing/2014/main" id="{90C36346-2968-435C-B4DD-23B90D5E5F7C}"/>
              </a:ext>
            </a:extLst>
          </p:cNvPr>
          <p:cNvSpPr txBox="1">
            <a:spLocks/>
          </p:cNvSpPr>
          <p:nvPr/>
        </p:nvSpPr>
        <p:spPr>
          <a:xfrm>
            <a:off x="6172200" y="170176"/>
            <a:ext cx="4711995" cy="1325563"/>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Helvetica Neue"/>
              <a:buNone/>
              <a:defRPr sz="4400" b="1" i="0" u="none" strike="noStrike" cap="none">
                <a:solidFill>
                  <a:srgbClr val="415E7C"/>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ar-LB" dirty="0">
                <a:latin typeface="Helvetica Neue" panose="020B0604020202020204" charset="0"/>
              </a:rPr>
              <a:t>التدخلات الخاصة بالأطفال</a:t>
            </a:r>
            <a:endParaRPr lang="fr-FR" dirty="0">
              <a:latin typeface="Helvetica Neue" panose="020B0604020202020204" charset="0"/>
            </a:endParaRPr>
          </a:p>
        </p:txBody>
      </p:sp>
    </p:spTree>
    <p:extLst>
      <p:ext uri="{BB962C8B-B14F-4D97-AF65-F5344CB8AC3E}">
        <p14:creationId xmlns:p14="http://schemas.microsoft.com/office/powerpoint/2010/main" val="4254637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7270272" y="101022"/>
            <a:ext cx="3923729" cy="1325563"/>
          </a:xfrm>
        </p:spPr>
        <p:txBody>
          <a:bodyPr rtlCol="1"/>
          <a:lstStyle/>
          <a:p>
            <a:pPr rtl="1"/>
            <a:r>
              <a:rPr lang="ar" dirty="0"/>
              <a:t>أمثلة من المنطقة</a:t>
            </a:r>
          </a:p>
        </p:txBody>
      </p:sp>
      <p:sp>
        <p:nvSpPr>
          <p:cNvPr id="3" name="TextBox 2">
            <a:extLst>
              <a:ext uri="{FF2B5EF4-FFF2-40B4-BE49-F238E27FC236}">
                <a16:creationId xmlns:a16="http://schemas.microsoft.com/office/drawing/2014/main" id="{9752340E-A3E7-AB4C-BA0B-7E84A308FB1E}"/>
              </a:ext>
            </a:extLst>
          </p:cNvPr>
          <p:cNvSpPr txBox="1"/>
          <p:nvPr/>
        </p:nvSpPr>
        <p:spPr>
          <a:xfrm>
            <a:off x="4519890" y="4115301"/>
            <a:ext cx="2998283"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11 1أضيفوا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11</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11</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199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7819731" cy="1325563"/>
          </a:xfrm>
          <a:prstGeom prst="rect">
            <a:avLst/>
          </a:prstGeom>
          <a:noFill/>
          <a:ln>
            <a:noFill/>
          </a:ln>
        </p:spPr>
        <p:txBody>
          <a:bodyPr spcFirstLastPara="1" wrap="square" lIns="91425" tIns="45700" rIns="91425" bIns="45700" rtlCol="1" anchor="ctr" anchorCtr="0">
            <a:normAutofit/>
          </a:bodyPr>
          <a:lstStyle/>
          <a:p>
            <a:pPr marL="0" lvl="0" indent="0" rtl="1">
              <a:lnSpc>
                <a:spcPct val="90000"/>
              </a:lnSpc>
              <a:spcBef>
                <a:spcPts val="0"/>
              </a:spcBef>
              <a:spcAft>
                <a:spcPts val="0"/>
              </a:spcAft>
              <a:buClr>
                <a:schemeClr val="accent4"/>
              </a:buClr>
              <a:buSzPts val="3600"/>
              <a:buFont typeface="Helvetica Neue"/>
              <a:buNone/>
            </a:pPr>
            <a:r>
              <a:rPr lang="ar" sz="4100" dirty="0"/>
              <a:t>هل تحتاجون إلى أكثر من النسخة الورقية؟</a:t>
            </a:r>
            <a:endParaRPr sz="4100" dirty="0"/>
          </a:p>
        </p:txBody>
      </p:sp>
      <p:sp>
        <p:nvSpPr>
          <p:cNvPr id="469" name="Google Shape;469;p25"/>
          <p:cNvSpPr txBox="1">
            <a:spLocks noGrp="1"/>
          </p:cNvSpPr>
          <p:nvPr>
            <p:ph sz="half" idx="1"/>
          </p:nvPr>
        </p:nvSpPr>
        <p:spPr>
          <a:xfrm>
            <a:off x="3814354" y="1367983"/>
            <a:ext cx="4686179" cy="5268792"/>
          </a:xfrm>
          <a:prstGeom prst="rect">
            <a:avLst/>
          </a:prstGeom>
          <a:noFill/>
          <a:ln>
            <a:noFill/>
          </a:ln>
        </p:spPr>
        <p:txBody>
          <a:bodyPr spcFirstLastPara="1" wrap="square" lIns="91425" tIns="45700" rIns="91425" bIns="45700" rtlCol="1" anchor="t" anchorCtr="0">
            <a:noAutofit/>
          </a:bodyPr>
          <a:lstStyle/>
          <a:p>
            <a:pPr marL="0" lvl="0" indent="0" algn="r" rtl="1">
              <a:spcAft>
                <a:spcPts val="1200"/>
              </a:spcAft>
              <a:buSzPts val="2800"/>
              <a:buNone/>
            </a:pPr>
            <a:r>
              <a:rPr lang="ar" sz="2400" dirty="0"/>
              <a:t>على موقع التحالف الإلكتروني</a:t>
            </a:r>
          </a:p>
          <a:p>
            <a:pPr marL="985838" lvl="1" indent="-312738" algn="r" rtl="1">
              <a:buFont typeface="Wingdings" pitchFamily="2" charset="2"/>
              <a:buChar char="Ø"/>
            </a:pPr>
            <a:r>
              <a:rPr lang="ar" sz="1600" dirty="0"/>
              <a:t>نسخة PDF</a:t>
            </a:r>
          </a:p>
          <a:p>
            <a:pPr marL="985838" lvl="1" indent="-312738" algn="r" rtl="1">
              <a:buFont typeface="Wingdings" pitchFamily="2" charset="2"/>
              <a:buChar char="Ø"/>
            </a:pPr>
            <a:r>
              <a:rPr lang="ar" sz="1600" dirty="0"/>
              <a:t>ملف مواد الإحاطة والتنفيذ </a:t>
            </a:r>
          </a:p>
          <a:p>
            <a:pPr marL="985838" lvl="1" indent="-312738" algn="r" rtl="1">
              <a:buFont typeface="Wingdings" pitchFamily="2" charset="2"/>
              <a:buChar char="Ø"/>
            </a:pPr>
            <a:r>
              <a:rPr lang="ar" sz="1600" dirty="0"/>
              <a:t>ملخّص من 25 صفحة </a:t>
            </a:r>
          </a:p>
          <a:p>
            <a:pPr marL="985838" lvl="1" indent="-312738" algn="r" rtl="1">
              <a:buFont typeface="Wingdings" pitchFamily="2" charset="2"/>
              <a:buChar char="Ø"/>
            </a:pPr>
            <a:r>
              <a:rPr lang="ar" sz="1600" dirty="0"/>
              <a:t>دورة تدريبية إلكترونية </a:t>
            </a:r>
          </a:p>
          <a:p>
            <a:pPr marL="985838" lvl="1" indent="-312738" algn="r" rtl="1">
              <a:buFont typeface="Wingdings" pitchFamily="2" charset="2"/>
              <a:buChar char="Ø"/>
            </a:pPr>
            <a:r>
              <a:rPr lang="ar" sz="1600" dirty="0"/>
              <a:t>أفلام فيديو على قناة يوتيوب</a:t>
            </a:r>
          </a:p>
          <a:p>
            <a:pPr marL="985838" lvl="1" indent="-312738" algn="r" rtl="1">
              <a:buFont typeface="Wingdings" pitchFamily="2" charset="2"/>
              <a:buChar char="Ø"/>
            </a:pPr>
            <a:r>
              <a:rPr lang="ar" sz="1600" dirty="0"/>
              <a:t>معرض للمعايير مع رسومات</a:t>
            </a:r>
          </a:p>
          <a:p>
            <a:pPr marL="9525" lvl="1" indent="0" algn="r" rtl="1">
              <a:spcBef>
                <a:spcPts val="1200"/>
              </a:spcBef>
              <a:buNone/>
              <a:tabLst>
                <a:tab pos="703263" algn="l"/>
              </a:tabLst>
            </a:pPr>
            <a:r>
              <a:rPr lang="ar" sz="2000" dirty="0">
                <a:solidFill>
                  <a:srgbClr val="00B0F0"/>
                </a:solidFill>
              </a:rPr>
              <a:t>	👉</a:t>
            </a:r>
            <a:r>
              <a:rPr lang="ar" sz="1600" dirty="0">
                <a:solidFill>
                  <a:srgbClr val="00B0F0"/>
                </a:solidFill>
              </a:rPr>
              <a:t>  </a:t>
            </a:r>
            <a:r>
              <a:rPr lang="ar" sz="1600" dirty="0">
                <a:solidFill>
                  <a:srgbClr val="00B0F0"/>
                </a:solidFill>
                <a:hlinkClick r:id="rId3"/>
              </a:rPr>
              <a:t>  www.AllianceCPHA.org</a:t>
            </a:r>
            <a:endParaRPr lang="en-GB" sz="1600" dirty="0">
              <a:solidFill>
                <a:srgbClr val="00B0F0"/>
              </a:solidFill>
            </a:endParaRPr>
          </a:p>
          <a:p>
            <a:pPr marL="9525" lvl="1" indent="0" algn="r" rtl="1">
              <a:spcBef>
                <a:spcPts val="1200"/>
              </a:spcBef>
              <a:buNone/>
              <a:tabLst>
                <a:tab pos="703263" algn="l"/>
              </a:tabLst>
            </a:pPr>
            <a:r>
              <a:rPr lang="ar" sz="2400" dirty="0"/>
              <a:t>على الموقع الإلكتروني الخاص بشراكة المعايير الإنسانية  </a:t>
            </a:r>
          </a:p>
          <a:p>
            <a:pPr marL="985838" lvl="1" indent="-322263" algn="r" rtl="1">
              <a:buFont typeface="Wingdings" pitchFamily="2" charset="2"/>
              <a:buChar char="Ø"/>
            </a:pPr>
            <a:r>
              <a:rPr lang="ar" sz="1600" dirty="0"/>
              <a:t>نسخة تفاعلية على شبكة الإنترنت </a:t>
            </a:r>
          </a:p>
          <a:p>
            <a:pPr marL="985838" lvl="1" indent="-322263" algn="r" rtl="1">
              <a:buFont typeface="Wingdings" pitchFamily="2" charset="2"/>
              <a:buChar char="Ø"/>
            </a:pPr>
            <a:r>
              <a:rPr lang="ar" sz="1600" dirty="0"/>
              <a:t>تطبيق شراكة المعايير الإنسانية للهواتف المحمولة والحواسيب اللوحية </a:t>
            </a:r>
          </a:p>
          <a:p>
            <a:pPr marL="0" indent="0" algn="r" rtl="1">
              <a:spcBef>
                <a:spcPts val="1200"/>
              </a:spcBef>
              <a:buSzPts val="2800"/>
              <a:buNone/>
              <a:tabLst>
                <a:tab pos="663575" algn="l"/>
              </a:tabLst>
            </a:pPr>
            <a:r>
              <a:rPr lang="ar" sz="1600" dirty="0">
                <a:solidFill>
                  <a:srgbClr val="00B0F0"/>
                </a:solidFill>
              </a:rPr>
              <a:t>	👉  www.HumanitarianStandardsPartnership.org</a:t>
            </a:r>
          </a:p>
          <a:p>
            <a:pPr marL="0" lvl="0" indent="0" algn="r" rtl="1">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3" name="Image 2">
            <a:extLst>
              <a:ext uri="{FF2B5EF4-FFF2-40B4-BE49-F238E27FC236}">
                <a16:creationId xmlns:a16="http://schemas.microsoft.com/office/drawing/2014/main" id="{4AE5CEF8-D68C-FD4C-A186-358E3B7F23B1}"/>
              </a:ext>
            </a:extLst>
          </p:cNvPr>
          <p:cNvPicPr>
            <a:picLocks noChangeAspect="1"/>
          </p:cNvPicPr>
          <p:nvPr/>
        </p:nvPicPr>
        <p:blipFill>
          <a:blip r:embed="rId5"/>
          <a:srcRect/>
          <a:stretch/>
        </p:blipFill>
        <p:spPr>
          <a:xfrm>
            <a:off x="10389247" y="3298017"/>
            <a:ext cx="1364026" cy="1432731"/>
          </a:xfrm>
          <a:prstGeom prst="rect">
            <a:avLst/>
          </a:prstGeom>
        </p:spPr>
      </p:pic>
      <p:pic>
        <p:nvPicPr>
          <p:cNvPr id="5" name="Picture 4">
            <a:extLst>
              <a:ext uri="{FF2B5EF4-FFF2-40B4-BE49-F238E27FC236}">
                <a16:creationId xmlns:a16="http://schemas.microsoft.com/office/drawing/2014/main" id="{ED7B8625-3BDD-4120-A6F9-736C441A4A82}"/>
              </a:ext>
            </a:extLst>
          </p:cNvPr>
          <p:cNvPicPr>
            <a:picLocks noChangeAspect="1"/>
          </p:cNvPicPr>
          <p:nvPr/>
        </p:nvPicPr>
        <p:blipFill>
          <a:blip r:embed="rId6"/>
          <a:srcRect/>
          <a:stretch/>
        </p:blipFill>
        <p:spPr>
          <a:xfrm rot="1026612">
            <a:off x="904876" y="2072447"/>
            <a:ext cx="1809750" cy="2500378"/>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2548</TotalTime>
  <Words>2843</Words>
  <Application>Microsoft Macintosh PowerPoint</Application>
  <PresentationFormat>Panorámica</PresentationFormat>
  <Paragraphs>200</Paragraphs>
  <Slides>8</Slides>
  <Notes>8</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Calibri</vt:lpstr>
      <vt:lpstr>Helvetica Neue</vt:lpstr>
      <vt:lpstr>Ink Free</vt:lpstr>
      <vt:lpstr>Office Theme</vt:lpstr>
      <vt:lpstr>المعايير الدنيا لحماية الطفل في العمل الإنساني  CPMS</vt:lpstr>
      <vt:lpstr>الهدف من المعايير </vt:lpstr>
      <vt:lpstr>Presentación de PowerPoint</vt:lpstr>
      <vt:lpstr>مقدمة عامة عن المعيار 11</vt:lpstr>
      <vt:lpstr>Presentación de PowerPoint</vt:lpstr>
      <vt:lpstr>الخطوات في برامج التجريد من السلاح وفك التعبئة وإعادة الدمج</vt:lpstr>
      <vt:lpstr>أمثلة من المنطقة</vt:lpstr>
      <vt:lpstr>هل تحتاجون إلى أكثر من النسخة الورقية؟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CPMS Comms</cp:lastModifiedBy>
  <cp:revision>144</cp:revision>
  <dcterms:created xsi:type="dcterms:W3CDTF">2017-12-20T18:51:03Z</dcterms:created>
  <dcterms:modified xsi:type="dcterms:W3CDTF">2023-01-17T15:36:03Z</dcterms:modified>
</cp:coreProperties>
</file>