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7" r:id="rId2"/>
    <p:sldId id="262" r:id="rId3"/>
    <p:sldId id="265" r:id="rId4"/>
    <p:sldId id="288" r:id="rId5"/>
    <p:sldId id="261" r:id="rId6"/>
    <p:sldId id="290" r:id="rId7"/>
    <p:sldId id="259" r:id="rId8"/>
    <p:sldId id="28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EE6"/>
    <a:srgbClr val="8AE3F8"/>
    <a:srgbClr val="94E3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61981" autoAdjust="0"/>
  </p:normalViewPr>
  <p:slideViewPr>
    <p:cSldViewPr snapToGrid="0">
      <p:cViewPr varScale="1">
        <p:scale>
          <a:sx n="40" d="100"/>
          <a:sy n="40" d="100"/>
        </p:scale>
        <p:origin x="44" y="13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ho.int/mental_health/emergencies/guidelines_iasc_mental_health_psychosocial_june_2007.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latin typeface="Calibri" panose="020F0502020204030204" pitchFamily="34" charset="0"/>
                <a:cs typeface="Calibri" panose="020F0502020204030204" pitchFamily="34" charset="0"/>
              </a:rPr>
              <a:t>PREPARE: a flipchart with the </a:t>
            </a:r>
            <a:r>
              <a:rPr lang="en-US" b="1" i="1" dirty="0">
                <a:latin typeface="Calibri" panose="020F0502020204030204" pitchFamily="34" charset="0"/>
                <a:cs typeface="Calibri" panose="020F0502020204030204" pitchFamily="34" charset="0"/>
              </a:rPr>
              <a:t>objectives</a:t>
            </a:r>
            <a:r>
              <a:rPr lang="en-US" i="1" dirty="0">
                <a:latin typeface="Calibri" panose="020F0502020204030204" pitchFamily="34" charset="0"/>
                <a:cs typeface="Calibri" panose="020F0502020204030204" pitchFamily="34" charset="0"/>
              </a:rPr>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content of Standard 10</a:t>
            </a:r>
          </a:p>
          <a:p>
            <a:pPr marL="171450" lvl="0" indent="-171450" algn="l" rtl="0">
              <a:spcBef>
                <a:spcPts val="0"/>
              </a:spcBef>
              <a:spcAft>
                <a:spcPts val="0"/>
              </a:spcAft>
              <a:buClr>
                <a:schemeClr val="dk1"/>
              </a:buClr>
              <a:buSzPts val="1200"/>
              <a:buFont typeface="Arial"/>
              <a:buChar char="•"/>
            </a:pPr>
            <a:r>
              <a:rPr lang="fr-FR" b="0" i="0" dirty="0" err="1">
                <a:solidFill>
                  <a:srgbClr val="1B2733"/>
                </a:solidFill>
                <a:effectLst/>
                <a:latin typeface="Calibri" panose="020F0502020204030204" pitchFamily="34" charset="0"/>
                <a:cs typeface="Calibri" panose="020F0502020204030204" pitchFamily="34" charset="0"/>
              </a:rPr>
              <a:t>Explain</a:t>
            </a:r>
            <a:r>
              <a:rPr lang="fr-FR" b="0" i="0" dirty="0">
                <a:solidFill>
                  <a:srgbClr val="1B2733"/>
                </a:solidFill>
                <a:effectLst/>
                <a:latin typeface="Calibri" panose="020F0502020204030204" pitchFamily="34" charset="0"/>
                <a:cs typeface="Calibri" panose="020F0502020204030204" pitchFamily="34" charset="0"/>
              </a:rPr>
              <a:t> </a:t>
            </a:r>
            <a:r>
              <a:rPr lang="en-US" b="0" i="0" dirty="0">
                <a:solidFill>
                  <a:srgbClr val="1B2733"/>
                </a:solidFill>
                <a:effectLst/>
                <a:latin typeface="Calibri" panose="020F0502020204030204" pitchFamily="34" charset="0"/>
                <a:cs typeface="Calibri" panose="020F0502020204030204" pitchFamily="34" charset="0"/>
              </a:rPr>
              <a:t>&amp; Share its key messages</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171450" lvl="0" indent="-171450" algn="l" rtl="0">
              <a:spcBef>
                <a:spcPts val="0"/>
              </a:spcBef>
              <a:spcAft>
                <a:spcPts val="0"/>
              </a:spcAft>
              <a:buClr>
                <a:schemeClr val="dk1"/>
              </a:buClr>
              <a:buSzPts val="1200"/>
              <a:buFont typeface="Arial"/>
              <a:buChar char="•"/>
            </a:pPr>
            <a:endParaRPr lang="en-US" i="1"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(s), Principles or </a:t>
            </a:r>
            <a:r>
              <a:rPr lang="fr-FR" dirty="0" err="1"/>
              <a:t>other</a:t>
            </a:r>
            <a:r>
              <a:rPr lang="fr-FR" dirty="0"/>
              <a:t> Standard(s), skip slide 2 &amp; 8</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None/>
            </a:pPr>
            <a:endParaRPr lang="en-US" b="1"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t>
            </a:r>
            <a:r>
              <a:rPr lang="fr-FR" dirty="0" err="1"/>
              <a:t>some</a:t>
            </a:r>
            <a:r>
              <a:rPr lang="fr-FR" dirty="0"/>
              <a:t>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following</a:t>
            </a:r>
            <a:r>
              <a:rPr lang="fr-FR" dirty="0"/>
              <a:t>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dirty="0"/>
              <a:t> point. </a:t>
            </a:r>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are our benchmark. CPMS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INSPIRE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err="1"/>
              <a:t>Contextualisation</a:t>
            </a:r>
            <a:r>
              <a:rPr lang="en-US" dirty="0"/>
              <a: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For more information, watch the short contextualization video on the Alliance’s </a:t>
            </a:r>
            <a:r>
              <a:rPr lang="en-US" dirty="0" err="1"/>
              <a:t>youtube</a:t>
            </a:r>
            <a:r>
              <a:rPr lang="en-US" dirty="0"/>
              <a:t> channel.</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baseline="0" dirty="0">
                <a:latin typeface="HelveticaNeue-Light-Identity-H"/>
              </a:rPr>
              <a:t>internal displacement and refugee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Standard 10: Mental health and psychosocial distress</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is part of the second Pillar related to child protection risks that children may face in humanitarian settings. All the seven different risk standards are linked, as they address overlapping vulnerabilities and risks. The risks cannot be addressed in isolation.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 protection risks are potential violations and threats to children's rights that will cause harm to children. To understand a child's risk, we need to understand the nature (type of hazard, situation, threat…) &amp; extent of the risk and the individual child’s vulnerability to that risk, but also the family/</a:t>
            </a:r>
            <a:r>
              <a:rPr lang="en-US" i="0" dirty="0"/>
              <a:t>child </a:t>
            </a:r>
            <a:r>
              <a:rPr lang="fr-FR" i="0" dirty="0"/>
              <a:t>coping or </a:t>
            </a:r>
            <a:r>
              <a:rPr lang="fr-FR" i="0" dirty="0" err="1"/>
              <a:t>survival</a:t>
            </a:r>
            <a:r>
              <a:rPr lang="fr-FR" i="0" dirty="0"/>
              <a:t> </a:t>
            </a:r>
            <a:r>
              <a:rPr lang="fr-FR" i="0" dirty="0" err="1"/>
              <a:t>strategies</a:t>
            </a:r>
            <a:r>
              <a:rPr lang="fr-FR" i="0" dirty="0"/>
              <a:t> (</a:t>
            </a:r>
            <a:r>
              <a:rPr lang="fr-FR" i="0" dirty="0" err="1"/>
              <a:t>meaning</a:t>
            </a:r>
            <a:r>
              <a:rPr lang="fr-FR" i="0" dirty="0"/>
              <a:t> </a:t>
            </a:r>
            <a:r>
              <a:rPr lang="fr-FR" i="0" dirty="0" err="1"/>
              <a:t>their</a:t>
            </a:r>
            <a:r>
              <a:rPr lang="fr-FR" i="0" dirty="0"/>
              <a:t> </a:t>
            </a:r>
            <a:r>
              <a:rPr lang="en-US" i="0" dirty="0"/>
              <a:t>resilience and ability to withstand the risk). Vulnerability is understood as the </a:t>
            </a:r>
            <a:r>
              <a:rPr lang="en-US" dirty="0"/>
              <a:t>extent to which a child has characteristics that reduce his ability to withstand adverse impact. We have to record that vulnerability is specific to each person and each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Humanitarian crises can cause immediate and long-term psychological suffering and social disruption among children and caregivers, who </a:t>
            </a:r>
            <a:r>
              <a:rPr lang="en-US" dirty="0"/>
              <a:t>can develop mental health conditions that require </a:t>
            </a:r>
            <a:r>
              <a:rPr lang="en-US" dirty="0" err="1"/>
              <a:t>specialised</a:t>
            </a:r>
            <a:r>
              <a:rPr lang="en-US" dirty="0"/>
              <a:t> support.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Humanitarian actors must </a:t>
            </a:r>
            <a:r>
              <a:rPr lang="en-US" dirty="0" err="1">
                <a:latin typeface="Arial"/>
                <a:ea typeface="Arial"/>
                <a:cs typeface="Arial"/>
                <a:sym typeface="Arial"/>
              </a:rPr>
              <a:t>prioritise</a:t>
            </a:r>
            <a:r>
              <a:rPr lang="en-US" dirty="0">
                <a:latin typeface="Arial"/>
                <a:ea typeface="Arial"/>
                <a:cs typeface="Arial"/>
                <a:sym typeface="Arial"/>
              </a:rPr>
              <a:t> interventions that help reduce children and caregivers’ distress, promote their resilience, and where appropriate, link children to </a:t>
            </a:r>
            <a:r>
              <a:rPr lang="en-US" dirty="0" err="1">
                <a:latin typeface="Arial"/>
                <a:ea typeface="Arial"/>
                <a:cs typeface="Arial"/>
                <a:sym typeface="Arial"/>
              </a:rPr>
              <a:t>specialised</a:t>
            </a:r>
            <a:r>
              <a:rPr lang="en-US" dirty="0">
                <a:latin typeface="Arial"/>
                <a:ea typeface="Arial"/>
                <a:cs typeface="Arial"/>
                <a:sym typeface="Arial"/>
              </a:rPr>
              <a:t> supports.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The Standard points to the importance of community level supports, and programming </a:t>
            </a:r>
            <a:r>
              <a:rPr lang="en-US" b="1" dirty="0">
                <a:latin typeface="Arial"/>
                <a:ea typeface="Arial"/>
                <a:cs typeface="Arial"/>
                <a:sym typeface="Arial"/>
              </a:rPr>
              <a:t>across </a:t>
            </a:r>
            <a:r>
              <a:rPr lang="fr-FR" b="1" dirty="0"/>
              <a:t>all </a:t>
            </a:r>
            <a:r>
              <a:rPr lang="fr-FR" b="1" dirty="0" err="1"/>
              <a:t>ages</a:t>
            </a:r>
            <a:r>
              <a:rPr lang="fr-FR" b="1" dirty="0"/>
              <a:t> and all s</a:t>
            </a:r>
            <a:r>
              <a:rPr lang="en-US" b="1" dirty="0" err="1">
                <a:latin typeface="Arial"/>
                <a:ea typeface="Arial"/>
                <a:cs typeface="Arial"/>
                <a:sym typeface="Arial"/>
              </a:rPr>
              <a:t>tages</a:t>
            </a:r>
            <a:r>
              <a:rPr lang="en-US" b="1" dirty="0">
                <a:latin typeface="Arial"/>
                <a:ea typeface="Arial"/>
                <a:cs typeface="Arial"/>
                <a:sym typeface="Arial"/>
              </a:rPr>
              <a:t> of child development</a:t>
            </a:r>
            <a:r>
              <a:rPr lang="en-US" dirty="0">
                <a:latin typeface="Arial"/>
                <a:ea typeface="Arial"/>
                <a:cs typeface="Arial"/>
                <a:sym typeface="Arial"/>
              </a:rPr>
              <a: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early childhood and adolescent icons</a:t>
            </a:r>
            <a:r>
              <a:rPr lang="en-US" i="1" dirty="0"/>
              <a: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Also stresses the importance of tailoring the delivery of psychosocial interventions to the nature of the crisis.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I.e. For example, group activities may not be possible during </a:t>
            </a:r>
            <a:r>
              <a:rPr lang="en-US" b="1" dirty="0"/>
              <a:t>infectious disease outbreaks </a:t>
            </a:r>
            <a:r>
              <a:rPr lang="en-US" dirty="0"/>
              <a:t>(may need to opt for home-based, peer-to-peer and one-on-one care).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en-US" b="0" i="1" dirty="0"/>
              <a:t>infectious disease outbreaks</a:t>
            </a:r>
            <a:r>
              <a:rPr lang="en-US" b="0" i="1" dirty="0">
                <a:latin typeface="Arial"/>
                <a:ea typeface="Arial"/>
                <a:cs typeface="Arial"/>
                <a:sym typeface="Arial"/>
              </a:rPr>
              <a:t> icons</a:t>
            </a:r>
            <a:r>
              <a:rPr lang="en-US" i="1" dirty="0"/>
              <a:t>] </a:t>
            </a:r>
            <a:r>
              <a:rPr lang="en-US" dirty="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I.e. In </a:t>
            </a:r>
            <a:r>
              <a:rPr lang="en-US" b="1" dirty="0"/>
              <a:t>refugee or internal displacement settings</a:t>
            </a:r>
            <a:r>
              <a:rPr lang="en-US" dirty="0"/>
              <a:t>, community structures may be weakened (need to encourage community cohesion as a first step)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displacement icon</a:t>
            </a:r>
            <a:r>
              <a:rPr lang="en-US" i="1" dirty="0"/>
              <a:t>] </a:t>
            </a:r>
            <a:endParaRPr lang="en-US" b="1" dirty="0"/>
          </a:p>
          <a:p>
            <a:pPr marL="0" lvl="0" indent="0" algn="l" rtl="0">
              <a:spcBef>
                <a:spcPts val="0"/>
              </a:spcBef>
              <a:spcAft>
                <a:spcPts val="0"/>
              </a:spcAft>
              <a:buFont typeface="Arial" panose="020B0604020202020204" pitchFamily="34" charset="0"/>
              <a:buNone/>
            </a:pPr>
            <a:endParaRPr lang="en-US" b="1" dirty="0">
              <a:latin typeface="Arial"/>
              <a:ea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Discussion Prompt: </a:t>
            </a:r>
            <a:r>
              <a:rPr lang="en-US" sz="1200" dirty="0">
                <a:latin typeface="Ink Free" panose="03080402000500000000" pitchFamily="66" charset="0"/>
              </a:rPr>
              <a:t>What are the major sources of distress</a:t>
            </a:r>
            <a:r>
              <a:rPr lang="fr-FR" sz="1200" dirty="0">
                <a:latin typeface="Ink Free" panose="03080402000500000000" pitchFamily="66" charset="0"/>
              </a:rPr>
              <a:t>?</a:t>
            </a:r>
          </a:p>
          <a:p>
            <a:r>
              <a:rPr lang="en-US" dirty="0"/>
              <a:t>Major sources of distress include:</a:t>
            </a:r>
          </a:p>
          <a:p>
            <a:pPr>
              <a:buFont typeface="Arial" panose="020B0604020202020204" pitchFamily="34" charset="0"/>
              <a:buChar char="•"/>
            </a:pPr>
            <a:r>
              <a:rPr lang="en-US" dirty="0">
                <a:solidFill>
                  <a:srgbClr val="1690BF"/>
                </a:solidFill>
                <a:effectLst/>
              </a:rPr>
              <a:t>Exposure to distressing events;</a:t>
            </a:r>
          </a:p>
          <a:p>
            <a:pPr>
              <a:buFont typeface="Arial" panose="020B0604020202020204" pitchFamily="34" charset="0"/>
              <a:buChar char="•"/>
            </a:pPr>
            <a:r>
              <a:rPr lang="en-US" dirty="0">
                <a:solidFill>
                  <a:srgbClr val="1690BF"/>
                </a:solidFill>
                <a:effectLst/>
              </a:rPr>
              <a:t>Death of or separation from family members;</a:t>
            </a:r>
          </a:p>
          <a:p>
            <a:pPr>
              <a:buFont typeface="Arial" panose="020B0604020202020204" pitchFamily="34" charset="0"/>
              <a:buChar char="•"/>
            </a:pPr>
            <a:r>
              <a:rPr lang="en-US" dirty="0">
                <a:solidFill>
                  <a:srgbClr val="1690BF"/>
                </a:solidFill>
                <a:effectLst/>
              </a:rPr>
              <a:t>Lack of basic services, accurate information, safety and security;</a:t>
            </a:r>
          </a:p>
          <a:p>
            <a:pPr>
              <a:buFont typeface="Arial" panose="020B0604020202020204" pitchFamily="34" charset="0"/>
              <a:buChar char="•"/>
            </a:pPr>
            <a:r>
              <a:rPr lang="en-US" dirty="0">
                <a:solidFill>
                  <a:srgbClr val="1690BF"/>
                </a:solidFill>
                <a:effectLst/>
              </a:rPr>
              <a:t>Displacement; and</a:t>
            </a:r>
          </a:p>
          <a:p>
            <a:pPr>
              <a:buFont typeface="Arial" panose="020B0604020202020204" pitchFamily="34" charset="0"/>
              <a:buChar char="•"/>
            </a:pPr>
            <a:r>
              <a:rPr lang="en-US" dirty="0">
                <a:solidFill>
                  <a:srgbClr val="1690BF"/>
                </a:solidFill>
                <a:effectLst/>
              </a:rPr>
              <a:t>Weakened family and community networks and support systems.</a:t>
            </a:r>
          </a:p>
          <a:p>
            <a:pPr algn="l"/>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Standard 10 states: </a:t>
            </a:r>
            <a:r>
              <a:rPr lang="en-US" dirty="0"/>
              <a:t>“</a:t>
            </a:r>
            <a:r>
              <a:rPr lang="en-US" sz="1200" dirty="0"/>
              <a:t>Children and their caregivers experience improved mental health and psychosocial well-being</a:t>
            </a:r>
            <a:r>
              <a:rPr lang="en-US"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DEF: ‘Mental health and psychosocial support’ (MHPSS) refers to any type of support that protects or promotes psychosocial well-being and prevents or treats mental health conditions (</a:t>
            </a:r>
            <a:r>
              <a:rPr lang="en-US" i="1" dirty="0">
                <a:hlinkClick r:id="rId3"/>
              </a:rPr>
              <a:t>IASC Guidelines on MHPSS in Emergency Settings</a:t>
            </a:r>
            <a:r>
              <a:rPr lang="en-US" dirty="0"/>
              <a:t> 2007). </a:t>
            </a:r>
          </a:p>
          <a:p>
            <a:pPr algn="l"/>
            <a:r>
              <a:rPr lang="fr-FR" sz="1800" b="1" i="0" u="none" strike="noStrike" baseline="0" dirty="0">
                <a:solidFill>
                  <a:srgbClr val="8DFF4D"/>
                </a:solidFill>
                <a:latin typeface="HelveticaNeue-Bold-Identity-H"/>
              </a:rPr>
              <a:t>Child </a:t>
            </a:r>
            <a:r>
              <a:rPr lang="fr-FR" sz="1800" b="1" i="0" u="none" strike="noStrike" baseline="0" dirty="0" err="1">
                <a:solidFill>
                  <a:srgbClr val="8DFF4D"/>
                </a:solidFill>
                <a:latin typeface="HelveticaNeue-Bold-Identity-H"/>
              </a:rPr>
              <a:t>well-being</a:t>
            </a:r>
            <a:r>
              <a:rPr lang="fr-FR" sz="1800" b="1" i="0" u="none" strike="noStrike" baseline="0" dirty="0">
                <a:solidFill>
                  <a:srgbClr val="8DFF4D"/>
                </a:solidFill>
                <a:latin typeface="HelveticaNeue-Bold-Identity-H"/>
              </a:rPr>
              <a:t> (</a:t>
            </a:r>
            <a:r>
              <a:rPr lang="fr-FR" sz="1800" b="1" i="0" u="none" strike="noStrike" baseline="0" dirty="0" err="1">
                <a:solidFill>
                  <a:srgbClr val="8DFF4D"/>
                </a:solidFill>
                <a:latin typeface="HelveticaNeue-Bold-Identity-H"/>
              </a:rPr>
              <a:t>according</a:t>
            </a:r>
            <a:r>
              <a:rPr lang="fr-FR" sz="1800" b="1" i="0" u="none" strike="noStrike" baseline="0" dirty="0">
                <a:solidFill>
                  <a:srgbClr val="8DFF4D"/>
                </a:solidFill>
                <a:latin typeface="HelveticaNeue-Bold-Identity-H"/>
              </a:rPr>
              <a:t> to the CPMS): </a:t>
            </a:r>
            <a:r>
              <a:rPr lang="en-US" sz="1800" b="0" i="0" u="none" strike="noStrike" baseline="0" dirty="0">
                <a:solidFill>
                  <a:srgbClr val="000000"/>
                </a:solidFill>
                <a:latin typeface="HelveticaNeue-Light-Identity-H"/>
              </a:rPr>
              <a:t>A dynamic, subjective and objective state of physical, cognitive, emotional, spiritual and social health in which children:</a:t>
            </a:r>
          </a:p>
          <a:p>
            <a:pPr algn="l"/>
            <a:r>
              <a:rPr lang="en-US" sz="1800" b="0" i="0" u="none" strike="noStrike" baseline="0" dirty="0">
                <a:solidFill>
                  <a:srgbClr val="000000"/>
                </a:solidFill>
                <a:latin typeface="HelveticaNeue-Light-Identity-H"/>
              </a:rPr>
              <a:t>Are safe from abuse, neglect, exploitation and violence;</a:t>
            </a:r>
          </a:p>
          <a:p>
            <a:pPr algn="l"/>
            <a:r>
              <a:rPr lang="en-US" sz="1800" b="0" i="0" u="none" strike="noStrike" baseline="0" dirty="0">
                <a:solidFill>
                  <a:srgbClr val="000000"/>
                </a:solidFill>
                <a:latin typeface="HelveticaNeue-Light-Identity-H"/>
              </a:rPr>
              <a:t>Have their basic needs, including survival and development, met;</a:t>
            </a:r>
          </a:p>
          <a:p>
            <a:pPr algn="l"/>
            <a:r>
              <a:rPr lang="en-US" sz="1800" b="0" i="0" u="none" strike="noStrike" baseline="0" dirty="0">
                <a:solidFill>
                  <a:srgbClr val="000000"/>
                </a:solidFill>
                <a:latin typeface="HelveticaNeue-Light-Identity-H"/>
              </a:rPr>
              <a:t>Are connected to and cared for by primary caregivers;</a:t>
            </a:r>
          </a:p>
          <a:p>
            <a:pPr algn="l"/>
            <a:r>
              <a:rPr lang="en-US" sz="1800" b="0" i="0" u="none" strike="noStrike" baseline="0" dirty="0">
                <a:solidFill>
                  <a:srgbClr val="000000"/>
                </a:solidFill>
                <a:latin typeface="HelveticaNeue-Light-Identity-H"/>
              </a:rPr>
              <a:t>Have the opportunity for supportive relationships with relatives, peers, teachers, community members and society at large; and</a:t>
            </a:r>
          </a:p>
          <a:p>
            <a:pPr algn="l"/>
            <a:r>
              <a:rPr lang="en-US" sz="1800" b="0" i="0" u="none" strike="noStrike" baseline="0" dirty="0">
                <a:solidFill>
                  <a:srgbClr val="000000"/>
                </a:solidFill>
                <a:latin typeface="HelveticaNeue-Light-Identity-H"/>
              </a:rPr>
              <a:t>Have the opportunities and elements required to exercise their agency based on their evolving capacities.</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solidFill>
                  <a:srgbClr val="0070C0"/>
                </a:solidFill>
                <a:effectLst/>
              </a:rPr>
              <a:t>-&gt; In any case, wellbeing needs to be defined and contextualized: The IASC or CPMS definitions can be used, but one can also use their specific framework, ensuring that it is contextualized.</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a:buFont typeface="Arial" panose="020B0604020202020204" pitchFamily="34" charset="0"/>
              <a:buChar char="•"/>
            </a:pPr>
            <a:r>
              <a:rPr lang="en-US" dirty="0"/>
              <a:t>All children’s cognitive, social and emotional functioning continues to develop beyond the age of 18 years. Therefore, mental health and psychosocial support </a:t>
            </a:r>
            <a:r>
              <a:rPr lang="en-US" dirty="0" err="1"/>
              <a:t>programmes</a:t>
            </a:r>
            <a:r>
              <a:rPr lang="en-US" dirty="0"/>
              <a:t> must be provided and tailored to all children at all ages and stages of development as follows:</a:t>
            </a:r>
          </a:p>
          <a:p>
            <a:pPr marL="228600" indent="0">
              <a:buFont typeface="Arial" panose="020B0604020202020204" pitchFamily="34" charset="0"/>
              <a:buNone/>
            </a:pPr>
            <a:r>
              <a:rPr lang="en-US" b="1" dirty="0">
                <a:solidFill>
                  <a:srgbClr val="1690BF"/>
                </a:solidFill>
                <a:effectLst/>
              </a:rPr>
              <a:t>- Pre- and post-natal:</a:t>
            </a:r>
            <a:r>
              <a:rPr lang="en-US" dirty="0">
                <a:solidFill>
                  <a:srgbClr val="1690BF"/>
                </a:solidFill>
                <a:effectLst/>
              </a:rPr>
              <a:t> support to pregnant women, expectant fathers and families with infants.</a:t>
            </a:r>
          </a:p>
          <a:p>
            <a:pPr marL="228600" indent="0">
              <a:buFont typeface="Arial" panose="020B0604020202020204" pitchFamily="34" charset="0"/>
              <a:buNone/>
            </a:pPr>
            <a:r>
              <a:rPr lang="en-US" b="1" dirty="0">
                <a:solidFill>
                  <a:srgbClr val="1690BF"/>
                </a:solidFill>
                <a:effectLst/>
              </a:rPr>
              <a:t>- Early childhood:</a:t>
            </a:r>
            <a:r>
              <a:rPr lang="en-US" dirty="0">
                <a:solidFill>
                  <a:srgbClr val="1690BF"/>
                </a:solidFill>
                <a:effectLst/>
              </a:rPr>
              <a:t> support for children’s rapidly developing brains and their positive attachment to caregivers.</a:t>
            </a:r>
          </a:p>
          <a:p>
            <a:pPr marL="400050" indent="-171450">
              <a:buFontTx/>
              <a:buChar char="-"/>
            </a:pPr>
            <a:r>
              <a:rPr lang="en-US" b="1" dirty="0">
                <a:solidFill>
                  <a:srgbClr val="1690BF"/>
                </a:solidFill>
                <a:effectLst/>
              </a:rPr>
              <a:t>Middle childhood and adolescence:</a:t>
            </a:r>
            <a:r>
              <a:rPr lang="en-US" dirty="0">
                <a:solidFill>
                  <a:srgbClr val="1690BF"/>
                </a:solidFill>
                <a:effectLst/>
              </a:rPr>
              <a:t> support for ongoing development and social and emotional changes brought about by significant transitions. Adolescents are at increased risk of experiencing social and psychological problems. Social stress is likely to have a disproportionate impact during this phase of life.</a:t>
            </a:r>
          </a:p>
          <a:p>
            <a:pPr marL="228600" indent="0">
              <a:buFontTx/>
              <a:buNone/>
            </a:pPr>
            <a:r>
              <a:rPr lang="en-US" dirty="0">
                <a:solidFill>
                  <a:srgbClr val="1690BF"/>
                </a:solidFill>
                <a:effectLst/>
              </a:rPr>
              <a:t> </a:t>
            </a:r>
          </a:p>
          <a:p>
            <a:pPr>
              <a:buFont typeface="Arial" panose="020B0604020202020204" pitchFamily="34" charset="0"/>
              <a:buChar char="•"/>
            </a:pPr>
            <a:r>
              <a:rPr lang="en-US" dirty="0"/>
              <a:t>Caregivers, families and communities are the most important sources of protection and well-being for children. Family-level interventions that improve caregiver well-being and promote healthy childhood development can p</a:t>
            </a:r>
            <a:r>
              <a:rPr lang="en-US" dirty="0">
                <a:solidFill>
                  <a:srgbClr val="1690BF"/>
                </a:solidFill>
                <a:effectLst/>
              </a:rPr>
              <a:t>romote caregiver self-care; support positive parenting; teach parents to support children in distress; strengthen family attachments; support economic stability; </a:t>
            </a:r>
            <a:r>
              <a:rPr lang="en-US" dirty="0"/>
              <a:t>promote social cohesion; prevent stigma and discrimination</a:t>
            </a:r>
          </a:p>
          <a:p>
            <a:pPr marL="400050" indent="-171450">
              <a:buFont typeface="Arial" panose="020B0604020202020204" pitchFamily="34" charset="0"/>
              <a:buChar char="•"/>
            </a:pPr>
            <a:endParaRPr lang="en-US" dirty="0">
              <a:solidFill>
                <a:srgbClr val="1690BF"/>
              </a:solidFill>
              <a:effectLst/>
            </a:endParaRPr>
          </a:p>
          <a:p>
            <a:pPr>
              <a:buFont typeface="Arial" panose="020B0604020202020204" pitchFamily="34" charset="0"/>
              <a:buChar char="•"/>
            </a:pPr>
            <a:r>
              <a:rPr lang="en-US" dirty="0"/>
              <a:t>Psychological first aid describes a humane, supportive first response to help people feel safe, connected, calm and hopeful; to help them access social, physical and emotional support; and feel able to help themselves and their communities. It can be learned and provided by children, community members and humanitarians.</a:t>
            </a:r>
          </a:p>
          <a:p>
            <a:pPr>
              <a:buFont typeface="Arial" panose="020B0604020202020204" pitchFamily="34" charset="0"/>
              <a:buChar char="•"/>
            </a:pPr>
            <a:r>
              <a:rPr lang="en-US" dirty="0" err="1"/>
              <a:t>Specialised</a:t>
            </a:r>
            <a:r>
              <a:rPr lang="en-US" dirty="0"/>
              <a:t> services are necessary for members of the affected population with more severe or complex mental health conditions. If qualified and supervised staff are available, </a:t>
            </a:r>
            <a:r>
              <a:rPr lang="en-US" dirty="0" err="1"/>
              <a:t>specialised</a:t>
            </a:r>
            <a:r>
              <a:rPr lang="en-US" dirty="0"/>
              <a:t> services may be provided as part of a child protection </a:t>
            </a:r>
            <a:r>
              <a:rPr lang="en-US" dirty="0" err="1"/>
              <a:t>programme</a:t>
            </a:r>
            <a:r>
              <a:rPr lang="en-US" dirty="0"/>
              <a:t>. If </a:t>
            </a:r>
            <a:r>
              <a:rPr lang="en-US" dirty="0" err="1"/>
              <a:t>specialised</a:t>
            </a:r>
            <a:r>
              <a:rPr lang="en-US" dirty="0"/>
              <a:t> services are not available, child protection actors should provide thorough case management and other interventions (such as family-strengthening support and community-level support) that can prevent further harm to children’s and caregivers’ well-being. </a:t>
            </a:r>
            <a:endParaRPr lang="en-US" dirty="0">
              <a:solidFill>
                <a:srgbClr val="1690BF"/>
              </a:solidFill>
              <a:effectLs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effectLst/>
                <a:latin typeface="Arial" panose="020B0604020202020204" pitchFamily="34" charset="0"/>
              </a:rPr>
              <a:t>The standard is based on the IASC Guidelines on Mental Health and Psychosocial Support (MHPSS) in Emergency Settings, which provide an overall framework for Mental Health and Psychosocial Support. </a:t>
            </a:r>
          </a:p>
          <a:p>
            <a:r>
              <a:rPr lang="en-US" dirty="0">
                <a:effectLst/>
                <a:latin typeface="Arial" panose="020B0604020202020204" pitchFamily="34" charset="0"/>
              </a:rPr>
              <a:t>It calls for organizing a multi-­layered system of complementary supports that meets the needs of different groups</a:t>
            </a:r>
          </a:p>
          <a:p>
            <a:endParaRPr lang="en-US" dirty="0">
              <a:effectLst/>
              <a:latin typeface="Arial" panose="020B0604020202020204" pitchFamily="34" charset="0"/>
            </a:endParaRPr>
          </a:p>
          <a:p>
            <a:r>
              <a:rPr lang="en-US" b="1" dirty="0">
                <a:effectLst/>
                <a:latin typeface="Arial" panose="020B0604020202020204" pitchFamily="34" charset="0"/>
              </a:rPr>
              <a:t>Basic services and security</a:t>
            </a:r>
            <a:r>
              <a:rPr lang="en-US" dirty="0">
                <a:effectLst/>
                <a:latin typeface="Arial" panose="020B0604020202020204" pitchFamily="34" charset="0"/>
              </a:rPr>
              <a:t>: </a:t>
            </a:r>
          </a:p>
          <a:p>
            <a:pPr>
              <a:buFont typeface="Arial" panose="020B0604020202020204" pitchFamily="34" charset="0"/>
              <a:buChar char="•"/>
            </a:pPr>
            <a:r>
              <a:rPr lang="en-US" dirty="0">
                <a:effectLst/>
                <a:latin typeface="Arial" panose="020B0604020202020204" pitchFamily="34" charset="0"/>
              </a:rPr>
              <a:t>Group: the well‐being of all people should be protected through the (re) establishment of security, adequate governance and services that address basic physical needs</a:t>
            </a:r>
          </a:p>
          <a:p>
            <a:pPr>
              <a:buFont typeface="Arial" panose="020B0604020202020204" pitchFamily="34" charset="0"/>
              <a:buChar char="•"/>
            </a:pPr>
            <a:r>
              <a:rPr lang="en-US" dirty="0">
                <a:effectLst/>
                <a:latin typeface="Arial" panose="020B0604020202020204" pitchFamily="34" charset="0"/>
              </a:rPr>
              <a:t>Support: Participatory, safe, and socially appropriate delivery of basic, multisectoral services and security that supports the dignity and well-being of all children and community-members.</a:t>
            </a:r>
          </a:p>
          <a:p>
            <a:r>
              <a:rPr lang="en-US" b="1" dirty="0">
                <a:effectLst/>
                <a:latin typeface="Arial" panose="020B0604020202020204" pitchFamily="34" charset="0"/>
              </a:rPr>
              <a:t>Community and family supports</a:t>
            </a:r>
            <a:r>
              <a:rPr lang="en-US" dirty="0">
                <a:effectLst/>
                <a:latin typeface="Arial" panose="020B0604020202020204" pitchFamily="34" charset="0"/>
              </a:rPr>
              <a:t>: </a:t>
            </a:r>
          </a:p>
          <a:p>
            <a:pPr>
              <a:buFont typeface="Arial" panose="020B0604020202020204" pitchFamily="34" charset="0"/>
              <a:buChar char="•"/>
            </a:pPr>
            <a:r>
              <a:rPr lang="en-US" dirty="0">
                <a:effectLst/>
                <a:latin typeface="Arial" panose="020B0604020202020204" pitchFamily="34" charset="0"/>
              </a:rPr>
              <a:t>Group: A smaller amount of people will be able to maintain their mental health and psychosocial well­‐being if they receive help in accessing key community and family supports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effectLst/>
                <a:latin typeface="Arial" panose="020B0604020202020204" pitchFamily="34" charset="0"/>
              </a:rPr>
              <a:t>Support: Inclusive activities (usually provided by community providers) that support the recovery, resilience, mental health and psychosocial well-being of children, families and communities.</a:t>
            </a:r>
          </a:p>
          <a:p>
            <a:r>
              <a:rPr lang="en-US" b="1" dirty="0">
                <a:effectLst/>
                <a:latin typeface="Arial" panose="020B0604020202020204" pitchFamily="34" charset="0"/>
              </a:rPr>
              <a:t>Focused non­‐specialized supports</a:t>
            </a:r>
            <a:r>
              <a:rPr lang="en-US" dirty="0">
                <a:effectLst/>
                <a:latin typeface="Arial" panose="020B0604020202020204" pitchFamily="34" charset="0"/>
              </a:rPr>
              <a:t>: </a:t>
            </a:r>
          </a:p>
          <a:p>
            <a:pPr>
              <a:buFont typeface="Arial" panose="020B0604020202020204" pitchFamily="34" charset="0"/>
              <a:buChar char="•"/>
            </a:pPr>
            <a:r>
              <a:rPr lang="en-US" dirty="0">
                <a:effectLst/>
                <a:latin typeface="Arial" panose="020B0604020202020204" pitchFamily="34" charset="0"/>
              </a:rPr>
              <a:t>Group: An even smaller group of people requires more focused individual, family or group interventions by trained and supervised workers (who may not have had years of training in specialized care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effectLst/>
                <a:latin typeface="Arial" panose="020B0604020202020204" pitchFamily="34" charset="0"/>
              </a:rPr>
              <a:t>Support: Targeted, structured activities provided by trained and supervised workers (usually not mental health specialists) to individuals, families, or groups with mental health conditions or continued distress. </a:t>
            </a:r>
          </a:p>
          <a:p>
            <a:r>
              <a:rPr lang="en-US" b="1" dirty="0">
                <a:effectLst/>
                <a:latin typeface="Arial" panose="020B0604020202020204" pitchFamily="34" charset="0"/>
              </a:rPr>
              <a:t>Specialized services</a:t>
            </a:r>
            <a:r>
              <a:rPr lang="en-US" dirty="0">
                <a:effectLst/>
                <a:latin typeface="Arial" panose="020B0604020202020204" pitchFamily="34" charset="0"/>
              </a:rPr>
              <a:t>: </a:t>
            </a:r>
          </a:p>
          <a:p>
            <a:pPr>
              <a:buFont typeface="Arial" panose="020B0604020202020204" pitchFamily="34" charset="0"/>
              <a:buChar char="•"/>
            </a:pPr>
            <a:r>
              <a:rPr lang="en-US" dirty="0">
                <a:effectLst/>
                <a:latin typeface="Arial" panose="020B0604020202020204" pitchFamily="34" charset="0"/>
              </a:rPr>
              <a:t>Group: The top of the pyramid represents people, who are suffering despite the supports already mentioned in the first levels of the pyramid require special assistance, such as psychological and psychiatric care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effectLst/>
                <a:latin typeface="Arial" panose="020B0604020202020204" pitchFamily="34" charset="0"/>
              </a:rPr>
              <a:t>Support: Services provided by mental health clinicians and social service professionals to those with severe mental health conditions or distress beyond the scope of general social and health care services. </a:t>
            </a:r>
          </a:p>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725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Standard 10</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a:t>
            </a:r>
            <a:r>
              <a:rPr lang="en-CA" i="1" dirty="0"/>
              <a:t>longer </a:t>
            </a:r>
            <a:r>
              <a:rPr lang="en-US" i="1" dirty="0"/>
              <a:t>(and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the groups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CPMS page: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1. Interactive handbook </a:t>
            </a:r>
            <a:r>
              <a:rPr lang="en-US" dirty="0"/>
              <a:t>– our greatest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US" u="sng" dirty="0"/>
              <a:t>A Summary: </a:t>
            </a:r>
            <a:r>
              <a:rPr lang="en-US" dirty="0"/>
              <a:t>At just 32 pages, it means that it I CPHA topline but can be used to introduce the idea of minimum standards or start child protection discussions with government colleagues or other humanitarians without overwhelming them with the huge handbook.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Alliance website: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312803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9.jpeg"/><Relationship Id="rId4" Type="http://schemas.openxmlformats.org/officeDocument/2006/relationships/image" Target="../media/image28.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solidFill>
                  <a:schemeClr val="bg2"/>
                </a:solidFill>
              </a:rPr>
              <a:t>Benchmark for CPHA.</a:t>
            </a:r>
            <a:endParaRPr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Collaborative, inter-agency tool</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Links with Core Humanitarian Standard</a:t>
            </a:r>
            <a:endParaRPr sz="2600" dirty="0">
              <a:solidFill>
                <a:schemeClr val="bg2"/>
              </a:solidFill>
            </a:endParaRPr>
          </a:p>
          <a:p>
            <a:pPr marL="228600" lvl="0" indent="-228600" algn="l" rtl="0">
              <a:spcBef>
                <a:spcPts val="0"/>
              </a:spcBef>
              <a:spcAft>
                <a:spcPts val="0"/>
              </a:spcAft>
              <a:buSzPts val="2800"/>
              <a:buChar char="●"/>
            </a:pPr>
            <a:r>
              <a:rPr lang="en-US" sz="2600" dirty="0" err="1">
                <a:solidFill>
                  <a:schemeClr val="bg2"/>
                </a:solidFill>
              </a:rPr>
              <a:t>Contextualisation</a:t>
            </a:r>
            <a:r>
              <a:rPr lang="en-US" sz="2600" dirty="0">
                <a:solidFill>
                  <a:schemeClr val="bg2"/>
                </a:solidFill>
              </a:rPr>
              <a:t> for local ownership</a:t>
            </a:r>
            <a:endParaRPr sz="2600" dirty="0">
              <a:solidFill>
                <a:schemeClr val="bg2"/>
              </a:solidFill>
            </a:endParaRPr>
          </a:p>
          <a:p>
            <a:pPr marL="0" lvl="0" indent="0" algn="l" rtl="0">
              <a:spcBef>
                <a:spcPts val="1000"/>
              </a:spcBef>
              <a:spcAft>
                <a:spcPts val="0"/>
              </a:spcAft>
              <a:buNone/>
            </a:pPr>
            <a:endParaRPr sz="2600" dirty="0">
              <a:solidFill>
                <a:schemeClr val="bg2"/>
              </a:solidFill>
            </a:endParaRPr>
          </a:p>
          <a:p>
            <a:pPr marL="228600" lvl="0" indent="-228600" algn="l" rtl="0">
              <a:spcBef>
                <a:spcPts val="1000"/>
              </a:spcBef>
              <a:spcAft>
                <a:spcPts val="0"/>
              </a:spcAft>
              <a:buSzPts val="2800"/>
              <a:buChar char="●"/>
            </a:pPr>
            <a:r>
              <a:rPr lang="en-US" sz="2600" dirty="0">
                <a:solidFill>
                  <a:schemeClr val="bg2"/>
                </a:solidFill>
              </a:rPr>
              <a:t>Purpose:</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quality and accountability</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impact for children’s protection and well-being</a:t>
            </a:r>
            <a:endParaRPr dirty="0">
              <a:solidFill>
                <a:schemeClr val="bg2"/>
              </a:solidFill>
            </a:endParaRPr>
          </a:p>
          <a:p>
            <a:pPr marL="228600" lvl="0" indent="-50800" algn="l" rtl="0">
              <a:lnSpc>
                <a:spcPct val="90000"/>
              </a:lnSpc>
              <a:spcBef>
                <a:spcPts val="1000"/>
              </a:spcBef>
              <a:spcAft>
                <a:spcPts val="0"/>
              </a:spcAft>
              <a:buClr>
                <a:schemeClr val="accent1"/>
              </a:buClr>
              <a:buSzPts val="2800"/>
              <a:buNone/>
            </a:pPr>
            <a:endParaRPr dirty="0">
              <a:solidFill>
                <a:schemeClr val="bg2"/>
              </a:solidFill>
            </a:endParaRPr>
          </a:p>
        </p:txBody>
      </p:sp>
      <p:pic>
        <p:nvPicPr>
          <p:cNvPr id="262" name="Google Shape;262;p5" descr="Screen Shot 2019-10-07 at 9.06.56 PM.png"/>
          <p:cNvPicPr preferRelativeResize="0"/>
          <p:nvPr/>
        </p:nvPicPr>
        <p:blipFill rotWithShape="1">
          <a:blip r:embed="rId3">
            <a:alphaModFix/>
          </a:blip>
          <a:srcRect/>
          <a:stretch/>
        </p:blipFill>
        <p:spPr>
          <a:xfrm>
            <a:off x="769062" y="2055813"/>
            <a:ext cx="2198523" cy="3053297"/>
          </a:xfrm>
          <a:prstGeom prst="rect">
            <a:avLst/>
          </a:prstGeom>
          <a:noFill/>
          <a:ln>
            <a:noFill/>
          </a:ln>
        </p:spPr>
      </p:pic>
      <p:pic>
        <p:nvPicPr>
          <p:cNvPr id="263" name="Google Shape;263;p5"/>
          <p:cNvPicPr preferRelativeResize="0"/>
          <p:nvPr/>
        </p:nvPicPr>
        <p:blipFill>
          <a:blip r:embed="rId4">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5">
            <a:alphaModFix/>
          </a:blip>
          <a:stretch>
            <a:fillRect/>
          </a:stretch>
        </p:blipFill>
        <p:spPr>
          <a:xfrm>
            <a:off x="4127088" y="4761996"/>
            <a:ext cx="7057055" cy="879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628160" y="1072633"/>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5861853" y="311439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General intro to Standard 10</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38200" y="1503555"/>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a:solidFill>
                  <a:schemeClr val="bg2"/>
                </a:solidFill>
                <a:latin typeface="Helvetica Neue" panose="020B0604020202020204" charset="0"/>
              </a:rPr>
              <a:t>Part of 2</a:t>
            </a:r>
            <a:r>
              <a:rPr lang="en-US" baseline="30000" dirty="0">
                <a:solidFill>
                  <a:schemeClr val="bg2"/>
                </a:solidFill>
                <a:latin typeface="Helvetica Neue" panose="020B0604020202020204" charset="0"/>
              </a:rPr>
              <a:t>nd</a:t>
            </a:r>
            <a:r>
              <a:rPr lang="en-US" dirty="0">
                <a:solidFill>
                  <a:schemeClr val="bg2"/>
                </a:solidFill>
                <a:latin typeface="Helvetica Neue" panose="020B0604020202020204" charset="0"/>
              </a:rPr>
              <a:t> Pillar, related to </a:t>
            </a:r>
            <a:r>
              <a:rPr lang="en-US" dirty="0">
                <a:solidFill>
                  <a:schemeClr val="bg2"/>
                </a:solidFill>
              </a:rPr>
              <a:t>child protection risks </a:t>
            </a: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RISK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Nature &amp; Extent of hazard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Vulnerability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Resilience</a:t>
            </a:r>
          </a:p>
          <a:p>
            <a:endParaRPr lang="en-US" dirty="0">
              <a:solidFill>
                <a:schemeClr val="bg2"/>
              </a:solidFill>
              <a:latin typeface="Helvetica Neue" panose="020B0604020202020204" charset="0"/>
            </a:endParaRPr>
          </a:p>
          <a:p>
            <a:pPr indent="-457200">
              <a:spcBef>
                <a:spcPts val="0"/>
              </a:spcBef>
              <a:buClr>
                <a:schemeClr val="accent3"/>
              </a:buClr>
              <a:buSzPct val="100000"/>
            </a:pPr>
            <a:r>
              <a:rPr lang="en-US" dirty="0">
                <a:solidFill>
                  <a:schemeClr val="bg2"/>
                </a:solidFill>
                <a:latin typeface="Helvetica Neue" panose="020B0604020202020204" charset="0"/>
                <a:ea typeface="Arial"/>
                <a:cs typeface="Arial"/>
                <a:sym typeface="Arial"/>
              </a:rPr>
              <a:t>Psychological suffering and social disruption</a:t>
            </a:r>
          </a:p>
          <a:p>
            <a:pPr indent="-457200">
              <a:spcBef>
                <a:spcPts val="0"/>
              </a:spcBef>
              <a:buClr>
                <a:schemeClr val="accent3"/>
              </a:buClr>
              <a:buSzPct val="100000"/>
            </a:pPr>
            <a:r>
              <a:rPr lang="en-US" dirty="0">
                <a:solidFill>
                  <a:schemeClr val="bg2"/>
                </a:solidFill>
                <a:latin typeface="Helvetica Neue" panose="020B0604020202020204" charset="0"/>
                <a:ea typeface="Arial"/>
                <a:cs typeface="Arial"/>
                <a:sym typeface="Arial"/>
              </a:rPr>
              <a:t>Prevent/ reduce distress </a:t>
            </a:r>
          </a:p>
          <a:p>
            <a:pPr indent="-457200">
              <a:spcBef>
                <a:spcPts val="0"/>
              </a:spcBef>
              <a:buClr>
                <a:schemeClr val="accent3"/>
              </a:buClr>
              <a:buSzPct val="100000"/>
            </a:pPr>
            <a:r>
              <a:rPr lang="en-US" dirty="0">
                <a:solidFill>
                  <a:schemeClr val="bg2"/>
                </a:solidFill>
                <a:latin typeface="Helvetica Neue" panose="020B0604020202020204" charset="0"/>
                <a:ea typeface="Arial"/>
                <a:cs typeface="Arial"/>
                <a:sym typeface="Arial"/>
              </a:rPr>
              <a:t>Community and family level supports</a:t>
            </a:r>
          </a:p>
          <a:p>
            <a:pPr indent="-457200">
              <a:spcBef>
                <a:spcPts val="0"/>
              </a:spcBef>
              <a:buClr>
                <a:schemeClr val="accent3"/>
              </a:buClr>
              <a:buSzPct val="100000"/>
            </a:pPr>
            <a:r>
              <a:rPr lang="en-US" dirty="0">
                <a:solidFill>
                  <a:schemeClr val="bg2"/>
                </a:solidFill>
                <a:latin typeface="Helvetica Neue" panose="020B0604020202020204" charset="0"/>
                <a:ea typeface="Arial"/>
                <a:cs typeface="Arial"/>
                <a:sym typeface="Arial"/>
              </a:rPr>
              <a:t>Across </a:t>
            </a:r>
            <a:r>
              <a:rPr lang="en-US" dirty="0">
                <a:solidFill>
                  <a:schemeClr val="bg2"/>
                </a:solidFill>
                <a:latin typeface="Helvetica Neue" panose="020B0604020202020204" charset="0"/>
                <a:ea typeface="Arial"/>
                <a:cs typeface="Arial"/>
              </a:rPr>
              <a:t>all ages and all s</a:t>
            </a:r>
            <a:r>
              <a:rPr lang="en-US" dirty="0">
                <a:solidFill>
                  <a:schemeClr val="bg2"/>
                </a:solidFill>
                <a:latin typeface="Helvetica Neue" panose="020B0604020202020204" charset="0"/>
                <a:ea typeface="Arial"/>
                <a:cs typeface="Arial"/>
                <a:sym typeface="Arial"/>
              </a:rPr>
              <a:t>tages of child development</a:t>
            </a:r>
            <a:br>
              <a:rPr lang="en-US" dirty="0">
                <a:solidFill>
                  <a:schemeClr val="bg2"/>
                </a:solidFill>
                <a:latin typeface="Helvetica Neue" panose="020B0604020202020204" charset="0"/>
              </a:rPr>
            </a:br>
            <a:endParaRPr lang="en-US" dirty="0">
              <a:solidFill>
                <a:schemeClr val="bg2"/>
              </a:solidFill>
              <a:latin typeface="Helvetica Neue" panose="020B0604020202020204" charset="0"/>
            </a:endParaRPr>
          </a:p>
          <a:p>
            <a:pPr marL="342900" indent="-342900">
              <a:buClr>
                <a:schemeClr val="accent3"/>
              </a:buClr>
              <a:buSzPct val="100000"/>
            </a:pPr>
            <a:r>
              <a:rPr lang="en-US" dirty="0">
                <a:solidFill>
                  <a:schemeClr val="bg2"/>
                </a:solidFill>
                <a:latin typeface="Helvetica Neue" panose="020B0604020202020204" charset="0"/>
                <a:ea typeface="Arial"/>
                <a:cs typeface="Arial"/>
                <a:sym typeface="Arial"/>
              </a:rPr>
              <a:t>Context-dependent </a:t>
            </a: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641464" y="5556113"/>
            <a:ext cx="4322432" cy="1384995"/>
          </a:xfrm>
          <a:prstGeom prst="rect">
            <a:avLst/>
          </a:prstGeom>
          <a:noFill/>
        </p:spPr>
        <p:txBody>
          <a:bodyPr wrap="square">
            <a:spAutoFit/>
          </a:bodyPr>
          <a:lstStyle/>
          <a:p>
            <a:pPr algn="r"/>
            <a:r>
              <a:rPr lang="en-US" sz="2800" dirty="0">
                <a:latin typeface="Ink Free" panose="03080402000500000000" pitchFamily="66" charset="0"/>
              </a:rPr>
              <a:t>What are </a:t>
            </a:r>
            <a:r>
              <a:rPr lang="fr-FR" sz="2800" dirty="0">
                <a:latin typeface="Ink Free" panose="03080402000500000000" pitchFamily="66" charset="0"/>
              </a:rPr>
              <a:t>major sources of </a:t>
            </a:r>
            <a:r>
              <a:rPr lang="fr-FR" sz="2800" dirty="0" err="1">
                <a:latin typeface="Ink Free" panose="03080402000500000000" pitchFamily="66" charset="0"/>
              </a:rPr>
              <a:t>distress</a:t>
            </a:r>
            <a:r>
              <a:rPr lang="fr-FR" sz="2800" dirty="0">
                <a:latin typeface="Ink Free" panose="03080402000500000000" pitchFamily="66" charset="0"/>
              </a:rPr>
              <a:t> ?</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39428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9495429" y="1284972"/>
            <a:ext cx="826940" cy="811431"/>
          </a:xfrm>
          <a:prstGeom prst="rect">
            <a:avLst/>
          </a:prstGeom>
          <a:noFill/>
          <a:ln>
            <a:noFill/>
          </a:ln>
        </p:spPr>
      </p:pic>
      <p:pic>
        <p:nvPicPr>
          <p:cNvPr id="23" name="Image 22">
            <a:extLst>
              <a:ext uri="{FF2B5EF4-FFF2-40B4-BE49-F238E27FC236}">
                <a16:creationId xmlns:a16="http://schemas.microsoft.com/office/drawing/2014/main" id="{DE698756-00C0-4459-8C27-39A45B8BE669}"/>
              </a:ext>
            </a:extLst>
          </p:cNvPr>
          <p:cNvPicPr>
            <a:picLocks noChangeAspect="1"/>
          </p:cNvPicPr>
          <p:nvPr/>
        </p:nvPicPr>
        <p:blipFill>
          <a:blip r:embed="rId7"/>
          <a:stretch>
            <a:fillRect/>
          </a:stretch>
        </p:blipFill>
        <p:spPr>
          <a:xfrm>
            <a:off x="2200073" y="5854893"/>
            <a:ext cx="691106" cy="657117"/>
          </a:xfrm>
          <a:prstGeom prst="rect">
            <a:avLst/>
          </a:prstGeom>
        </p:spPr>
      </p:pic>
      <p:pic>
        <p:nvPicPr>
          <p:cNvPr id="24" name="Image 23">
            <a:extLst>
              <a:ext uri="{FF2B5EF4-FFF2-40B4-BE49-F238E27FC236}">
                <a16:creationId xmlns:a16="http://schemas.microsoft.com/office/drawing/2014/main" id="{7A91FD92-8787-4474-BC6F-98D998D65DC9}"/>
              </a:ext>
            </a:extLst>
          </p:cNvPr>
          <p:cNvPicPr>
            <a:picLocks noChangeAspect="1"/>
          </p:cNvPicPr>
          <p:nvPr/>
        </p:nvPicPr>
        <p:blipFill>
          <a:blip r:embed="rId8"/>
          <a:stretch>
            <a:fillRect/>
          </a:stretch>
        </p:blipFill>
        <p:spPr>
          <a:xfrm>
            <a:off x="3071422" y="5737492"/>
            <a:ext cx="870623" cy="884226"/>
          </a:xfrm>
          <a:prstGeom prst="rect">
            <a:avLst/>
          </a:prstGeom>
        </p:spPr>
      </p:pic>
      <p:pic>
        <p:nvPicPr>
          <p:cNvPr id="25" name="Google Shape;349;ge222077659_0_0" descr="Screen Shot 2019-10-08 at 5.14.02 PM.png">
            <a:extLst>
              <a:ext uri="{FF2B5EF4-FFF2-40B4-BE49-F238E27FC236}">
                <a16:creationId xmlns:a16="http://schemas.microsoft.com/office/drawing/2014/main" id="{2C620C85-E698-499E-890E-602902A5DA53}"/>
              </a:ext>
            </a:extLst>
          </p:cNvPr>
          <p:cNvPicPr preferRelativeResize="0"/>
          <p:nvPr/>
        </p:nvPicPr>
        <p:blipFill rotWithShape="1">
          <a:blip r:embed="rId9">
            <a:alphaModFix/>
          </a:blip>
          <a:srcRect/>
          <a:stretch/>
        </p:blipFill>
        <p:spPr>
          <a:xfrm>
            <a:off x="10027380" y="3997857"/>
            <a:ext cx="904852" cy="838503"/>
          </a:xfrm>
          <a:prstGeom prst="rect">
            <a:avLst/>
          </a:prstGeom>
          <a:noFill/>
          <a:ln>
            <a:noFill/>
          </a:ln>
        </p:spPr>
      </p:pic>
      <p:pic>
        <p:nvPicPr>
          <p:cNvPr id="26" name="Google Shape;352;ge222077659_0_0" descr="Screen Shot 2019-10-08 at 5.13.49 PM.png">
            <a:extLst>
              <a:ext uri="{FF2B5EF4-FFF2-40B4-BE49-F238E27FC236}">
                <a16:creationId xmlns:a16="http://schemas.microsoft.com/office/drawing/2014/main" id="{C201E01B-C2E9-4BBB-8DD6-02FD590843ED}"/>
              </a:ext>
            </a:extLst>
          </p:cNvPr>
          <p:cNvPicPr preferRelativeResize="0"/>
          <p:nvPr/>
        </p:nvPicPr>
        <p:blipFill rotWithShape="1">
          <a:blip r:embed="rId10">
            <a:alphaModFix/>
          </a:blip>
          <a:srcRect/>
          <a:stretch/>
        </p:blipFill>
        <p:spPr>
          <a:xfrm>
            <a:off x="10878022" y="3997857"/>
            <a:ext cx="1244795" cy="838503"/>
          </a:xfrm>
          <a:prstGeom prst="rect">
            <a:avLst/>
          </a:prstGeom>
          <a:noFill/>
          <a:ln>
            <a:noFill/>
          </a:ln>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2293789"/>
            <a:ext cx="6076521" cy="3381667"/>
          </a:xfrm>
        </p:spPr>
        <p:txBody>
          <a:bodyPr>
            <a:normAutofit/>
          </a:bodyPr>
          <a:lstStyle/>
          <a:p>
            <a:pPr marL="50800" indent="0" algn="ctr">
              <a:buNone/>
            </a:pPr>
            <a:r>
              <a:rPr lang="en-US" sz="2400" dirty="0">
                <a:solidFill>
                  <a:schemeClr val="bg2"/>
                </a:solidFill>
              </a:rPr>
              <a:t>“</a:t>
            </a:r>
            <a:r>
              <a:rPr lang="en-US" sz="2400" dirty="0"/>
              <a:t>Children and their caregivers experience improved mental health and psychosocial well-being.”</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763881" y="4231798"/>
            <a:ext cx="1498650" cy="1748091"/>
          </a:xfrm>
          <a:prstGeom prst="rect">
            <a:avLst/>
          </a:prstGeom>
          <a:noFill/>
          <a:ln>
            <a:noFill/>
          </a:ln>
        </p:spPr>
      </p:pic>
      <p:pic>
        <p:nvPicPr>
          <p:cNvPr id="3" name="Image 2">
            <a:extLst>
              <a:ext uri="{FF2B5EF4-FFF2-40B4-BE49-F238E27FC236}">
                <a16:creationId xmlns:a16="http://schemas.microsoft.com/office/drawing/2014/main" id="{3F9AF0BE-2EAA-469A-BA7D-F077BB3939F8}"/>
              </a:ext>
            </a:extLst>
          </p:cNvPr>
          <p:cNvPicPr>
            <a:picLocks noChangeAspect="1"/>
          </p:cNvPicPr>
          <p:nvPr/>
        </p:nvPicPr>
        <p:blipFill>
          <a:blip r:embed="rId4"/>
          <a:stretch>
            <a:fillRect/>
          </a:stretch>
        </p:blipFill>
        <p:spPr>
          <a:xfrm>
            <a:off x="1767700" y="1182544"/>
            <a:ext cx="3075376" cy="806812"/>
          </a:xfrm>
          <a:prstGeom prst="rect">
            <a:avLst/>
          </a:prstGeom>
        </p:spPr>
      </p:pic>
      <p:sp>
        <p:nvSpPr>
          <p:cNvPr id="9" name="ZoneTexte 8">
            <a:extLst>
              <a:ext uri="{FF2B5EF4-FFF2-40B4-BE49-F238E27FC236}">
                <a16:creationId xmlns:a16="http://schemas.microsoft.com/office/drawing/2014/main" id="{52F7AA41-DBD0-4497-8479-BF6D7B6B32D7}"/>
              </a:ext>
            </a:extLst>
          </p:cNvPr>
          <p:cNvSpPr txBox="1"/>
          <p:nvPr/>
        </p:nvSpPr>
        <p:spPr>
          <a:xfrm>
            <a:off x="6887113" y="2828302"/>
            <a:ext cx="5127914" cy="2677656"/>
          </a:xfrm>
          <a:prstGeom prst="rect">
            <a:avLst/>
          </a:prstGeom>
          <a:noFill/>
        </p:spPr>
        <p:txBody>
          <a:bodyPr wrap="square">
            <a:spAutoFit/>
          </a:bodyPr>
          <a:lstStyle/>
          <a:p>
            <a:pPr marL="457200" indent="-457200">
              <a:buFont typeface="Arial" panose="020B0604020202020204" pitchFamily="34" charset="0"/>
              <a:buChar char="•"/>
            </a:pPr>
            <a:r>
              <a:rPr lang="fr-FR" sz="2800" dirty="0">
                <a:solidFill>
                  <a:schemeClr val="bg2"/>
                </a:solidFill>
                <a:effectLst/>
                <a:latin typeface="Helvetica Neue" panose="020B0604020202020204" charset="0"/>
              </a:rPr>
              <a:t>Stages of </a:t>
            </a:r>
            <a:r>
              <a:rPr lang="fr-FR" sz="2800" dirty="0" err="1">
                <a:solidFill>
                  <a:schemeClr val="bg2"/>
                </a:solidFill>
                <a:effectLst/>
                <a:latin typeface="Helvetica Neue" panose="020B0604020202020204" charset="0"/>
              </a:rPr>
              <a:t>child</a:t>
            </a:r>
            <a:r>
              <a:rPr lang="fr-FR" sz="2800" dirty="0">
                <a:solidFill>
                  <a:schemeClr val="bg2"/>
                </a:solidFill>
                <a:effectLst/>
                <a:latin typeface="Helvetica Neue" panose="020B0604020202020204" charset="0"/>
              </a:rPr>
              <a:t> </a:t>
            </a:r>
            <a:r>
              <a:rPr lang="fr-FR" sz="2800" dirty="0" err="1">
                <a:solidFill>
                  <a:schemeClr val="bg2"/>
                </a:solidFill>
                <a:effectLst/>
                <a:latin typeface="Helvetica Neue" panose="020B0604020202020204" charset="0"/>
              </a:rPr>
              <a:t>development</a:t>
            </a:r>
            <a:endParaRPr lang="fr-FR" sz="2800" dirty="0">
              <a:solidFill>
                <a:schemeClr val="bg2"/>
              </a:solidFill>
              <a:effectLst/>
              <a:latin typeface="Helvetica Neue" panose="020B0604020202020204" charset="0"/>
            </a:endParaRPr>
          </a:p>
          <a:p>
            <a:pPr marL="457200" indent="-457200">
              <a:buFont typeface="Arial" panose="020B0604020202020204" pitchFamily="34" charset="0"/>
              <a:buChar char="•"/>
            </a:pPr>
            <a:r>
              <a:rPr lang="en-US" sz="2800" dirty="0">
                <a:solidFill>
                  <a:schemeClr val="bg2"/>
                </a:solidFill>
                <a:latin typeface="Helvetica Neue" panose="020B0604020202020204" charset="0"/>
              </a:rPr>
              <a:t>Family-level &amp; </a:t>
            </a:r>
            <a:r>
              <a:rPr lang="fr-FR" sz="2800" dirty="0" err="1">
                <a:solidFill>
                  <a:schemeClr val="bg2"/>
                </a:solidFill>
                <a:latin typeface="Helvetica Neue" panose="020B0604020202020204" charset="0"/>
              </a:rPr>
              <a:t>community-level</a:t>
            </a:r>
            <a:r>
              <a:rPr lang="fr-FR" sz="2800" dirty="0">
                <a:solidFill>
                  <a:schemeClr val="bg2"/>
                </a:solidFill>
                <a:latin typeface="Helvetica Neue" panose="020B0604020202020204" charset="0"/>
              </a:rPr>
              <a:t> </a:t>
            </a:r>
            <a:r>
              <a:rPr lang="en-US" sz="2800" dirty="0">
                <a:solidFill>
                  <a:schemeClr val="bg2"/>
                </a:solidFill>
                <a:latin typeface="Helvetica Neue" panose="020B0604020202020204" charset="0"/>
              </a:rPr>
              <a:t>interventions</a:t>
            </a:r>
          </a:p>
          <a:p>
            <a:pPr marL="457200" indent="-457200">
              <a:buFont typeface="Arial" panose="020B0604020202020204" pitchFamily="34" charset="0"/>
              <a:buChar char="•"/>
            </a:pPr>
            <a:r>
              <a:rPr lang="fr-FR" sz="2800" dirty="0" err="1">
                <a:latin typeface="Helvetica Neue" panose="020B0604020202020204" charset="0"/>
              </a:rPr>
              <a:t>Psychological</a:t>
            </a:r>
            <a:r>
              <a:rPr lang="fr-FR" sz="2800" dirty="0">
                <a:latin typeface="Helvetica Neue" panose="020B0604020202020204" charset="0"/>
              </a:rPr>
              <a:t> first </a:t>
            </a:r>
            <a:r>
              <a:rPr lang="fr-FR" sz="2800" dirty="0" err="1">
                <a:latin typeface="Helvetica Neue" panose="020B0604020202020204" charset="0"/>
              </a:rPr>
              <a:t>aid</a:t>
            </a:r>
            <a:endParaRPr lang="fr-FR" sz="2800" dirty="0">
              <a:latin typeface="Helvetica Neue" panose="020B0604020202020204" charset="0"/>
            </a:endParaRPr>
          </a:p>
          <a:p>
            <a:pPr marL="457200" indent="-457200">
              <a:buFont typeface="Arial" panose="020B0604020202020204" pitchFamily="34" charset="0"/>
              <a:buChar char="•"/>
            </a:pPr>
            <a:r>
              <a:rPr lang="fr-FR" sz="2800">
                <a:latin typeface="Helvetica Neue" panose="020B0604020202020204" charset="0"/>
              </a:rPr>
              <a:t>Specialised</a:t>
            </a:r>
            <a:r>
              <a:rPr lang="fr-FR" sz="2800" dirty="0">
                <a:latin typeface="Helvetica Neue" panose="020B0604020202020204" charset="0"/>
              </a:rPr>
              <a:t> services</a:t>
            </a:r>
            <a:endParaRPr lang="fr-FR" sz="2800" dirty="0">
              <a:solidFill>
                <a:schemeClr val="bg2"/>
              </a:solidFill>
              <a:latin typeface="Helvetica Neue"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74BC0-07E6-4656-819C-4F26CC187594}"/>
              </a:ext>
            </a:extLst>
          </p:cNvPr>
          <p:cNvSpPr>
            <a:spLocks noGrp="1"/>
          </p:cNvSpPr>
          <p:nvPr>
            <p:ph type="title"/>
          </p:nvPr>
        </p:nvSpPr>
        <p:spPr>
          <a:xfrm>
            <a:off x="1818714" y="156577"/>
            <a:ext cx="9356678" cy="1325563"/>
          </a:xfrm>
        </p:spPr>
        <p:txBody>
          <a:bodyPr/>
          <a:lstStyle/>
          <a:p>
            <a:r>
              <a:rPr lang="en-US" dirty="0"/>
              <a:t>MHPSS: Pyramid of services</a:t>
            </a:r>
            <a:endParaRPr lang="fr-FR" dirty="0"/>
          </a:p>
        </p:txBody>
      </p:sp>
      <p:pic>
        <p:nvPicPr>
          <p:cNvPr id="6" name="Espace réservé du contenu 5">
            <a:extLst>
              <a:ext uri="{FF2B5EF4-FFF2-40B4-BE49-F238E27FC236}">
                <a16:creationId xmlns:a16="http://schemas.microsoft.com/office/drawing/2014/main" id="{6A4981BA-861F-4C8F-B7DF-C114D2074979}"/>
              </a:ext>
            </a:extLst>
          </p:cNvPr>
          <p:cNvPicPr>
            <a:picLocks noGrp="1" noChangeAspect="1"/>
          </p:cNvPicPr>
          <p:nvPr>
            <p:ph sz="half" idx="1"/>
          </p:nvPr>
        </p:nvPicPr>
        <p:blipFill rotWithShape="1">
          <a:blip r:embed="rId3"/>
          <a:srcRect l="35120" t="9713"/>
          <a:stretch/>
        </p:blipFill>
        <p:spPr>
          <a:xfrm>
            <a:off x="1016608" y="1179118"/>
            <a:ext cx="6031832" cy="5678882"/>
          </a:xfrm>
        </p:spPr>
      </p:pic>
      <p:sp>
        <p:nvSpPr>
          <p:cNvPr id="8" name="Espace réservé du contenu 7">
            <a:extLst>
              <a:ext uri="{FF2B5EF4-FFF2-40B4-BE49-F238E27FC236}">
                <a16:creationId xmlns:a16="http://schemas.microsoft.com/office/drawing/2014/main" id="{3E632E1A-57A8-4B30-B50E-12F9DFA0E018}"/>
              </a:ext>
            </a:extLst>
          </p:cNvPr>
          <p:cNvSpPr>
            <a:spLocks noGrp="1"/>
          </p:cNvSpPr>
          <p:nvPr>
            <p:ph sz="half" idx="2"/>
          </p:nvPr>
        </p:nvSpPr>
        <p:spPr>
          <a:xfrm>
            <a:off x="7508281" y="2506662"/>
            <a:ext cx="3667111" cy="4351338"/>
          </a:xfrm>
        </p:spPr>
        <p:txBody>
          <a:bodyPr/>
          <a:lstStyle/>
          <a:p>
            <a:r>
              <a:rPr lang="en-US" dirty="0">
                <a:effectLst/>
                <a:latin typeface="Arial" panose="020B0604020202020204" pitchFamily="34" charset="0"/>
              </a:rPr>
              <a:t>multi-­layered system </a:t>
            </a:r>
          </a:p>
          <a:p>
            <a:r>
              <a:rPr lang="en-US" dirty="0">
                <a:effectLst/>
                <a:latin typeface="Arial" panose="020B0604020202020204" pitchFamily="34" charset="0"/>
              </a:rPr>
              <a:t>complementary supports</a:t>
            </a:r>
          </a:p>
          <a:p>
            <a:r>
              <a:rPr lang="en-US" dirty="0">
                <a:effectLst/>
                <a:latin typeface="Arial" panose="020B0604020202020204" pitchFamily="34" charset="0"/>
              </a:rPr>
              <a:t>different groups = different needs</a:t>
            </a:r>
            <a:endParaRPr lang="fr-FR" dirty="0"/>
          </a:p>
        </p:txBody>
      </p:sp>
      <p:sp>
        <p:nvSpPr>
          <p:cNvPr id="7" name="ZoneTexte 6">
            <a:extLst>
              <a:ext uri="{FF2B5EF4-FFF2-40B4-BE49-F238E27FC236}">
                <a16:creationId xmlns:a16="http://schemas.microsoft.com/office/drawing/2014/main" id="{57E96CD3-701F-4EC2-8674-9916DFECB8DA}"/>
              </a:ext>
            </a:extLst>
          </p:cNvPr>
          <p:cNvSpPr txBox="1"/>
          <p:nvPr/>
        </p:nvSpPr>
        <p:spPr>
          <a:xfrm>
            <a:off x="2300812" y="5678882"/>
            <a:ext cx="2762505" cy="369332"/>
          </a:xfrm>
          <a:prstGeom prst="rect">
            <a:avLst/>
          </a:prstGeom>
          <a:solidFill>
            <a:srgbClr val="8ACEE6"/>
          </a:solidFill>
        </p:spPr>
        <p:txBody>
          <a:bodyPr wrap="square">
            <a:spAutoFit/>
          </a:bodyPr>
          <a:lstStyle/>
          <a:p>
            <a:r>
              <a:rPr lang="en-GB" sz="1800" b="1" dirty="0">
                <a:solidFill>
                  <a:schemeClr val="bg1"/>
                </a:solidFill>
                <a:latin typeface="Calibri" panose="020F0502020204030204" pitchFamily="34" charset="0"/>
                <a:ea typeface="SimSun" panose="02010600030101010101" pitchFamily="2" charset="-122"/>
                <a:cs typeface="Times New Roman" panose="02020603050405020304" pitchFamily="18" charset="0"/>
              </a:rPr>
              <a:t>SOCIAL</a:t>
            </a:r>
            <a:r>
              <a:rPr lang="en-GB" sz="1600" b="1"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GB" sz="1800" b="1" dirty="0">
                <a:solidFill>
                  <a:schemeClr val="bg1"/>
                </a:solidFill>
                <a:latin typeface="Calibri" panose="020F0502020204030204" pitchFamily="34" charset="0"/>
                <a:ea typeface="SimSun" panose="02010600030101010101" pitchFamily="2" charset="-122"/>
                <a:cs typeface="Times New Roman" panose="02020603050405020304" pitchFamily="18" charset="0"/>
              </a:rPr>
              <a:t>CONSIDERATIONS</a:t>
            </a:r>
            <a:endParaRPr lang="es-ES" sz="1600" b="1" dirty="0">
              <a:solidFill>
                <a:schemeClr val="bg1"/>
              </a:solidFill>
            </a:endParaRPr>
          </a:p>
        </p:txBody>
      </p:sp>
    </p:spTree>
    <p:extLst>
      <p:ext uri="{BB962C8B-B14F-4D97-AF65-F5344CB8AC3E}">
        <p14:creationId xmlns:p14="http://schemas.microsoft.com/office/powerpoint/2010/main" val="32406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815882"/>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10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a:t>
            </a:r>
            <a:r>
              <a:rPr lang="en-GB"/>
              <a:t>using Standard 10</a:t>
            </a:r>
            <a:endParaRPr lang="en-GB" dirty="0"/>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10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2652</Words>
  <Application>Microsoft Office PowerPoint</Application>
  <PresentationFormat>Widescreen</PresentationFormat>
  <Paragraphs>193</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HelveticaNeue-Bold-Identity-H</vt:lpstr>
      <vt:lpstr>Helvetica Neue</vt:lpstr>
      <vt:lpstr>Ink Free</vt:lpstr>
      <vt:lpstr>Arial</vt:lpstr>
      <vt:lpstr>Wingdings</vt:lpstr>
      <vt:lpstr>Calibri</vt:lpstr>
      <vt:lpstr>HelveticaNeue-Light-Identity-H</vt:lpstr>
      <vt:lpstr>Office Theme</vt:lpstr>
      <vt:lpstr>The Minimum Standards for Child Protection in Humanitarian Action  CPMS</vt:lpstr>
      <vt:lpstr>Aim of the Standards </vt:lpstr>
      <vt:lpstr>PowerPoint Presentation</vt:lpstr>
      <vt:lpstr>General intro to Standard 10</vt:lpstr>
      <vt:lpstr>PowerPoint Presentation</vt:lpstr>
      <vt:lpstr>MHPSS: Pyramid of services</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126</cp:revision>
  <dcterms:created xsi:type="dcterms:W3CDTF">2017-12-20T18:51:03Z</dcterms:created>
  <dcterms:modified xsi:type="dcterms:W3CDTF">2022-05-24T03:16:57Z</dcterms:modified>
</cp:coreProperties>
</file>