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autoCompressPictures="0">
  <p:sldMasterIdLst>
    <p:sldMasterId id="2147483648" r:id="rId1"/>
  </p:sldMasterIdLst>
  <p:notesMasterIdLst>
    <p:notesMasterId r:id="rId18"/>
  </p:notesMasterIdLst>
  <p:sldIdLst>
    <p:sldId id="285" r:id="rId2"/>
    <p:sldId id="384" r:id="rId3"/>
    <p:sldId id="299" r:id="rId4"/>
    <p:sldId id="268" r:id="rId5"/>
    <p:sldId id="283" r:id="rId6"/>
    <p:sldId id="287" r:id="rId7"/>
    <p:sldId id="288" r:id="rId8"/>
    <p:sldId id="289" r:id="rId9"/>
    <p:sldId id="290" r:id="rId10"/>
    <p:sldId id="291" r:id="rId11"/>
    <p:sldId id="292" r:id="rId12"/>
    <p:sldId id="293" r:id="rId13"/>
    <p:sldId id="294" r:id="rId14"/>
    <p:sldId id="295" r:id="rId15"/>
    <p:sldId id="259" r:id="rId16"/>
    <p:sldId id="300" r:id="rId17"/>
  </p:sldIdLst>
  <p:sldSz cx="12192000" cy="6858000"/>
  <p:notesSz cx="6858000" cy="9144000"/>
  <p:custDataLst>
    <p:tags r:id="rId19"/>
  </p:custDataLst>
  <p:defaultTextStyle>
    <a:defPPr marR="0" lvl="0" algn="r" rtl="1">
      <a:lnSpc>
        <a:spcPct val="100000"/>
      </a:lnSpc>
      <a:spcBef>
        <a:spcPts val="0"/>
      </a:spcBef>
      <a:spcAft>
        <a:spcPts val="0"/>
      </a:spcAft>
      <a:defRPr lang="x-none"/>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5"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8367" autoAdjust="0"/>
  </p:normalViewPr>
  <p:slideViewPr>
    <p:cSldViewPr snapToGrid="0">
      <p:cViewPr varScale="1">
        <p:scale>
          <a:sx n="94" d="100"/>
          <a:sy n="94" d="100"/>
        </p:scale>
        <p:origin x="712"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1"/>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1"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marR="0" lvl="0" indent="0" algn="r"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3053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andbook.spherestandards.org/en/cpms/#ch04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hchr.org/en/professionalinterest/pages/crc.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hchr.org/en/professionalinterest/pages/crc.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resourcecentre.savethechildren.net/library/general-comment-no-12-2009-right-child-be-hear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هيكلية ومحتوى المعايير الدنيا لحماية الطفل، لا سيّما الركيزة </a:t>
            </a:r>
            <a:r>
              <a:rPr lang="ar-LB" b="0" i="0" dirty="0">
                <a:solidFill>
                  <a:srgbClr val="1B2733"/>
                </a:solidFill>
                <a:effectLst/>
                <a:latin typeface="Calibri" panose="020F0502020204030204" pitchFamily="34" charset="0"/>
                <a:cs typeface="Calibri" panose="020F0502020204030204" pitchFamily="34" charset="0"/>
              </a:rPr>
              <a:t>4</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 أخرى، تخطّوا الشريحتَين 2 و</a:t>
            </a:r>
            <a:r>
              <a:rPr lang="ar-LB" dirty="0"/>
              <a:t>16</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algn="r" rtl="1"/>
            <a:endParaRPr lang="en-US" dirty="0"/>
          </a:p>
          <a:p>
            <a:pPr algn="r" rtl="1">
              <a:buFont typeface="Arial" panose="020B0604020202020204" pitchFamily="34" charset="0"/>
              <a:buChar char="•"/>
            </a:pPr>
            <a:r>
              <a:rPr lang="ar" dirty="0"/>
              <a:t>يُعتبَر عدم التمييز على درجة كبيرة من الأهمية حتّى أنه مبدأ منفصل (</a:t>
            </a:r>
            <a:r>
              <a:rPr lang="ar" u="sng" dirty="0"/>
              <a:t>المبدأ 2</a:t>
            </a:r>
            <a:r>
              <a:rPr lang="ar" dirty="0"/>
              <a:t>) في </a:t>
            </a:r>
            <a:r>
              <a:rPr lang="ar" u="none" dirty="0">
                <a:solidFill>
                  <a:schemeClr val="tx1"/>
                </a:solidFill>
                <a:hlinkClick r:id="rId3">
                  <a:extLst>
                    <a:ext uri="{A12FA001-AC4F-418D-AE19-62706E023703}">
                      <ahyp:hlinkClr xmlns:ahyp="http://schemas.microsoft.com/office/drawing/2018/hyperlinkcolor" val="tx"/>
                    </a:ext>
                  </a:extLst>
                </a:hlinkClick>
              </a:rPr>
              <a:t>المعايير الدنيا لحماية الطفل</a:t>
            </a:r>
            <a:r>
              <a:rPr lang="ar" u="none" dirty="0">
                <a:solidFill>
                  <a:schemeClr val="tx1"/>
                </a:solidFill>
              </a:rPr>
              <a:t>. </a:t>
            </a:r>
            <a:endParaRPr lang="en-US" u="none" dirty="0">
              <a:solidFill>
                <a:schemeClr val="tx1"/>
              </a:solidFill>
            </a:endParaRPr>
          </a:p>
          <a:p>
            <a:pPr algn="r" rtl="1">
              <a:buFont typeface="Arial" panose="020B0604020202020204" pitchFamily="34" charset="0"/>
              <a:buChar char="•"/>
            </a:pPr>
            <a:endParaRPr lang="en-US" dirty="0"/>
          </a:p>
          <a:p>
            <a:pPr algn="r" rtl="1">
              <a:buFont typeface="Arial" panose="020B0604020202020204" pitchFamily="34" charset="0"/>
              <a:buChar char="•"/>
            </a:pPr>
            <a:r>
              <a:rPr lang="ar" dirty="0"/>
              <a:t>يجب اتّخاذ الإجراءات اللازمة للحرص على أنّ الأطفال وعائلاتهم غير محرومين من احتياجاتهم الأساسية:</a:t>
            </a:r>
          </a:p>
          <a:p>
            <a:pPr marL="685800" lvl="1" indent="0" algn="r" rtl="1">
              <a:buFont typeface="Arial" panose="020B0604020202020204" pitchFamily="34" charset="0"/>
              <a:buNone/>
            </a:pPr>
            <a:r>
              <a:rPr lang="ar" dirty="0">
                <a:solidFill>
                  <a:srgbClr val="369EA3"/>
                </a:solidFill>
                <a:effectLst/>
              </a:rPr>
              <a:t>- مراقبة وصول الأطفال وعائلاتهم إلى الخدمات وعمليات صنع القرار؛ </a:t>
            </a:r>
          </a:p>
          <a:p>
            <a:pPr marL="857250" marR="0" lvl="1"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dirty="0"/>
              <a:t>- تحديد ومعالجة الحواجز (بما في ذلك بالنسبة إلى الأطفال من مجتمع المثليات، والمثليين، ومزدوجي الميل الجنسي، ومغايري الهوية الجنسانية، والمتحيّرين جنسيًا، والأطفال اللاجئين، والنازحين داخلياً، والمهاجرين، وعديمي الجنسية، من خلال توفير الترجمات أو الوسطاء الثقافيين، وإزالة التكاليف أو خفضها، إلخ)  </a:t>
            </a:r>
          </a:p>
          <a:p>
            <a:pPr marL="857250" marR="0" lvl="1"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dirty="0"/>
              <a:t>- تزويد جميع الجهات المعنية بالمعلومات ذات الصلة (توعية الأطفال حول ماهية الخدمات المتاحة ومكانها)</a:t>
            </a:r>
          </a:p>
          <a:p>
            <a:pPr marL="857250" marR="0" lvl="1"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dirty="0"/>
              <a:t>- تعديل التدخّلات لتزويد جميع أفراد السكان المتضرّرين بإمكانية الوصول إلى المساعدة (حيث تتواجد أنماط التمييز أو الاستبعاد). </a:t>
            </a:r>
          </a:p>
          <a:p>
            <a:pPr marL="857250" marR="0" lvl="1" indent="-171450" algn="r" defTabSz="914400" rtl="1" eaLnBrk="1" fontAlgn="auto" latinLnBrk="0" hangingPunct="1">
              <a:lnSpc>
                <a:spcPct val="100000"/>
              </a:lnSpc>
              <a:spcBef>
                <a:spcPts val="0"/>
              </a:spcBef>
              <a:spcAft>
                <a:spcPts val="0"/>
              </a:spcAft>
              <a:buClr>
                <a:srgbClr val="000000"/>
              </a:buClr>
              <a:buSzPts val="1400"/>
              <a:buFontTx/>
              <a:buChar char="-"/>
              <a:tabLst/>
              <a:defRPr/>
            </a:pPr>
            <a:endParaRPr lang="en-US" dirty="0">
              <a:solidFill>
                <a:srgbClr val="369EA3"/>
              </a:solidFill>
              <a:effectLst/>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 i="0" dirty="0"/>
              <a:t>[للميسّرين: في حال توفّرت لكم بضع دقائق، حاولوا إدخال بعض المتعة إلى الجلسة! فهذا يساعد المشاركين على الشعور بالارتياح تجاه الدليل نفسه. قد لا يتسنّى لكم الوقت للقيام بجميع الأنشطة المقترَحة في هذا العرض.] </a:t>
            </a:r>
            <a:endParaRPr lang="en-US" i="0" dirty="0"/>
          </a:p>
          <a:p>
            <a:pPr marL="0" lvl="0" indent="0" algn="r" rtl="1">
              <a:spcBef>
                <a:spcPts val="0"/>
              </a:spcBef>
              <a:spcAft>
                <a:spcPts val="0"/>
              </a:spcAft>
              <a:buFont typeface="Arial" panose="020B0604020202020204" pitchFamily="34" charset="0"/>
              <a:buNone/>
            </a:pPr>
            <a:r>
              <a:rPr lang="ar" dirty="0">
                <a:latin typeface="Arial"/>
                <a:ea typeface="Arial"/>
                <a:cs typeface="Arial"/>
                <a:sym typeface="Arial"/>
              </a:rPr>
              <a:t>←</a:t>
            </a:r>
            <a:r>
              <a:rPr lang="ar-LB" dirty="0">
                <a:latin typeface="Arial"/>
                <a:ea typeface="Arial"/>
                <a:cs typeface="Arial"/>
                <a:sym typeface="Arial"/>
              </a:rPr>
              <a:t> </a:t>
            </a:r>
            <a:r>
              <a:rPr lang="ar" dirty="0"/>
              <a:t>ناقشوا أمثلة </a:t>
            </a:r>
            <a:r>
              <a:rPr lang="ar-LB" dirty="0"/>
              <a:t>مكيفة وفقًا ل</a:t>
            </a:r>
            <a:r>
              <a:rPr lang="ar" dirty="0"/>
              <a:t>لسياق عن أطفال مستبعدين، وعن طرق الوصول إليهم.</a:t>
            </a:r>
          </a:p>
          <a:p>
            <a:pPr algn="r" rtl="1"/>
            <a:endParaRPr lang="en-US"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5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685800" marR="0" lvl="1" indent="0" algn="l" defTabSz="914400" rtl="1" eaLnBrk="1" fontAlgn="auto" latinLnBrk="0" hangingPunct="1">
              <a:lnSpc>
                <a:spcPct val="100000"/>
              </a:lnSpc>
              <a:spcBef>
                <a:spcPts val="0"/>
              </a:spcBef>
              <a:spcAft>
                <a:spcPts val="0"/>
              </a:spcAft>
              <a:buClr>
                <a:srgbClr val="000000"/>
              </a:buClr>
              <a:buSzPts val="1400"/>
              <a:buFontTx/>
              <a:buNone/>
              <a:tabLst/>
              <a:defRPr/>
            </a:pPr>
            <a:endParaRPr lang="en-US" dirty="0">
              <a:solidFill>
                <a:srgbClr val="369EA3"/>
              </a:solidFill>
              <a:effectLst/>
            </a:endParaRPr>
          </a:p>
          <a:p>
            <a:pPr rtl="1">
              <a:buFont typeface="Arial" panose="020B0604020202020204" pitchFamily="34" charset="0"/>
              <a:buChar char="•"/>
            </a:pPr>
            <a:r>
              <a:rPr lang="ar" dirty="0"/>
              <a:t>يتضمّن هذا المبدأ </a:t>
            </a:r>
            <a:endParaRPr lang="ar-LB" dirty="0"/>
          </a:p>
          <a:p>
            <a:pPr marL="228600" indent="0" rtl="1">
              <a:buFont typeface="Arial" panose="020B0604020202020204" pitchFamily="34" charset="0"/>
              <a:buNone/>
            </a:pPr>
            <a:r>
              <a:rPr lang="ar-LB" dirty="0"/>
              <a:t>(أ)    </a:t>
            </a:r>
            <a:r>
              <a:rPr lang="ar" dirty="0"/>
              <a:t>اتّخاذ جميع الخطوات المعقولة لضمان عدم تعرّض السكان المتضرّرين (أي الأطفال في حالتنا) لمزيد من العنف أو الإكراه أو الحرمان</a:t>
            </a:r>
          </a:p>
          <a:p>
            <a:pPr marL="228600" indent="0" rtl="1">
              <a:buFont typeface="Arial" panose="020B0604020202020204" pitchFamily="34" charset="0"/>
              <a:buNone/>
            </a:pPr>
            <a:r>
              <a:rPr lang="ar-LB" dirty="0"/>
              <a:t>(ب) </a:t>
            </a:r>
            <a:r>
              <a:rPr lang="ar" dirty="0"/>
              <a:t>دعم جهود الأطفال الخاصة لاستعادة سلامتهم وكرامتهم وحقوقهم داخل مجتمعاتهم المحلّية.  </a:t>
            </a:r>
          </a:p>
          <a:p>
            <a:pPr marL="228600" indent="0" rtl="1">
              <a:buFont typeface="Arial" panose="020B0604020202020204" pitchFamily="34" charset="0"/>
              <a:buNone/>
            </a:pPr>
            <a:endParaRPr lang="en-US" dirty="0"/>
          </a:p>
          <a:p>
            <a:pPr marL="400050" indent="-171450" rtl="1">
              <a:buFont typeface="Arial" panose="020B0604020202020204" pitchFamily="34" charset="0"/>
              <a:buChar char="•"/>
            </a:pPr>
            <a:r>
              <a:rPr lang="ar" dirty="0"/>
              <a:t>يجب أن تسعى جميع استجابات حماية الطفل (ونحن كجهات فاعلة) إلى جعل الأطفال أكثر أمانًا، و</a:t>
            </a:r>
            <a:r>
              <a:rPr lang="ar-LB" dirty="0"/>
              <a:t>إلى </a:t>
            </a:r>
            <a:r>
              <a:rPr lang="ar" dirty="0"/>
              <a:t>تسهيل جهود الأطفال والعائلات للحفاظ على سلامتهم وتقليل تعرّض الأطفال للمخاطر</a:t>
            </a:r>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58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rtl="1"/>
            <a:endParaRPr lang="en-US" dirty="0"/>
          </a:p>
          <a:p>
            <a:pPr rtl="1">
              <a:buFont typeface="Arial" panose="020B0604020202020204" pitchFamily="34" charset="0"/>
              <a:buChar char="•"/>
            </a:pPr>
            <a:r>
              <a:rPr lang="ar" dirty="0"/>
              <a:t>إنّ الأطفال هم أصحاب حقوق، ويحتاجون إلى الدعم لتأكيد حقوقهم القانونية (مثل الميراث أو التعويض أو اللجوء) والوصول إلى سبل الانتصاف/الحلول (أي الإجراءات القانونية على المستويات المحلّية أو الوطنية أو الدولية) من خلال:</a:t>
            </a:r>
          </a:p>
          <a:p>
            <a:pPr marL="228600" indent="0" rtl="1">
              <a:buFont typeface="Arial" panose="020B0604020202020204" pitchFamily="34" charset="0"/>
              <a:buNone/>
            </a:pPr>
            <a:r>
              <a:rPr lang="ar" dirty="0">
                <a:solidFill>
                  <a:srgbClr val="369EA3"/>
                </a:solidFill>
                <a:effectLst/>
              </a:rPr>
              <a:t>- توفير المعلومات؛</a:t>
            </a:r>
          </a:p>
          <a:p>
            <a:pPr marL="228600" indent="0" rtl="1">
              <a:buFont typeface="Arial" panose="020B0604020202020204" pitchFamily="34" charset="0"/>
              <a:buNone/>
            </a:pPr>
            <a:r>
              <a:rPr lang="ar" dirty="0">
                <a:solidFill>
                  <a:srgbClr val="369EA3"/>
                </a:solidFill>
                <a:effectLst/>
              </a:rPr>
              <a:t>- المساعدة في التوثيق (مثل تشجيع تسجيل الولادات، ودعم العائلات لاستبدال الوثائق المفقودة، وما إلى ذلك)؛ </a:t>
            </a:r>
          </a:p>
          <a:p>
            <a:pPr marL="400050" indent="-171450" rtl="1">
              <a:buFontTx/>
              <a:buChar char="-"/>
            </a:pPr>
            <a:r>
              <a:rPr lang="ar" dirty="0">
                <a:solidFill>
                  <a:srgbClr val="369EA3"/>
                </a:solidFill>
                <a:effectLst/>
              </a:rPr>
              <a:t>المساعدة في تحديد الحلول</a:t>
            </a:r>
          </a:p>
          <a:p>
            <a:pPr marL="400050" indent="-171450" rtl="1">
              <a:buFontTx/>
              <a:buChar char="-"/>
            </a:pPr>
            <a:r>
              <a:rPr lang="ar-LB" dirty="0"/>
              <a:t>دعم </a:t>
            </a:r>
            <a:r>
              <a:rPr lang="ar" dirty="0"/>
              <a:t>قدرتهم على حماية أنفسهم  </a:t>
            </a:r>
          </a:p>
          <a:p>
            <a:pPr marL="400050" indent="-171450" rtl="1">
              <a:buFontTx/>
              <a:buChar char="-"/>
            </a:pPr>
            <a:r>
              <a:rPr lang="ar" dirty="0"/>
              <a:t>دعمهم ليصبحوا مواطنين مطّلعين ومشاركين </a:t>
            </a:r>
            <a:endParaRPr lang="en-US" dirty="0">
              <a:solidFill>
                <a:srgbClr val="369EA3"/>
              </a:solidFill>
              <a:effectLst/>
            </a:endParaRPr>
          </a:p>
          <a:p>
            <a:pPr rtl="1">
              <a:buFont typeface="Arial" panose="020B0604020202020204" pitchFamily="34" charset="0"/>
              <a:buChar char="•"/>
            </a:pPr>
            <a:endParaRPr lang="en-US" dirty="0">
              <a:solidFill>
                <a:srgbClr val="369EA3"/>
              </a:solidFill>
              <a:effectLst/>
            </a:endParaRPr>
          </a:p>
          <a:p>
            <a:pPr rtl="1">
              <a:buFont typeface="Arial" panose="020B0604020202020204" pitchFamily="34" charset="0"/>
              <a:buChar char="•"/>
            </a:pPr>
            <a:r>
              <a:rPr lang="ar" dirty="0"/>
              <a:t>من واجبنا نحن، كجهات فاعلة في المجال الإنساني، المناصرة للاحترام الكامل لحقوق الأطفال والامتثال للقانون الدولي الذي يدعم بيئة حماية أقوى.  </a:t>
            </a:r>
          </a:p>
          <a:p>
            <a:pPr rtl="1"/>
            <a:endParaRPr lang="en-US"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12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rtl="1"/>
            <a:r>
              <a:rPr lang="ar" dirty="0"/>
              <a:t>وُضِع هذا المبدأ خصيصًا للمعايير الدنيا لحماية الطفل</a:t>
            </a:r>
          </a:p>
          <a:p>
            <a:pPr rtl="1"/>
            <a:endParaRPr lang="en-US" dirty="0"/>
          </a:p>
          <a:p>
            <a:pPr rtl="1"/>
            <a:r>
              <a:rPr lang="ar" dirty="0"/>
              <a:t>تشكّل تقوية الأنظمة نموذجًا </a:t>
            </a:r>
            <a:r>
              <a:rPr lang="ar-LB" dirty="0"/>
              <a:t>واسع الانتشار</a:t>
            </a:r>
            <a:r>
              <a:rPr lang="ar" dirty="0"/>
              <a:t> بالنسبة إلى الجهات الفاعلة في مجال حماية الطفل </a:t>
            </a:r>
          </a:p>
          <a:p>
            <a:pPr rtl="1"/>
            <a:endParaRPr lang="en-US" dirty="0"/>
          </a:p>
          <a:p>
            <a:pPr rtl="1"/>
            <a:r>
              <a:rPr lang="ar" dirty="0"/>
              <a:t>التعريف</a:t>
            </a:r>
            <a:r>
              <a:rPr lang="ar-LB" dirty="0"/>
              <a:t>:</a:t>
            </a:r>
            <a:r>
              <a:rPr lang="ar" dirty="0"/>
              <a:t> </a:t>
            </a:r>
            <a:r>
              <a:rPr lang="ar" dirty="0">
                <a:effectLst/>
                <a:latin typeface="Arial" panose="020B0604020202020204" pitchFamily="34" charset="0"/>
              </a:rPr>
              <a:t>تتألّف أنظمة حماية الطفل من مقوّمات مترابطة حول هدف مشترك هو حماية الأطفال، وهي موجودة في سياق محدّد (تكون الأنظمة فريدة وخاصّة بالسياق الذي تتواجد فيه). وهي تعمل على مستويات مختلفة - من الطفل إلى الدولة والجهات الفاعلة الدولية. وقد تكون رسمية إلى حدّ ما بطبيعتها. وتحدّد التفاعلات بين المقوّمات كيفية عمل الأنظمة. </a:t>
            </a:r>
          </a:p>
          <a:p>
            <a:pPr rtl="1"/>
            <a:endParaRPr lang="en-US" dirty="0"/>
          </a:p>
          <a:p>
            <a:pPr rtl="1">
              <a:buFont typeface="Arial" panose="020B0604020202020204" pitchFamily="34" charset="0"/>
              <a:buChar char="•"/>
            </a:pPr>
            <a:r>
              <a:rPr lang="ar" dirty="0"/>
              <a:t>يمكن أن توفّر مرحلة الاستجابة فرصة للبناء على وتعزيز العديد من مستويات وأجزاء أنظمة حماية الطفل (من أشخاص وعمليات وقوانين ومؤسّسات وقدرات وسلوكيات) التي تحمي الأطفال عادة وربّما صارت ضعيفة أو غير فعّالة.  وهذا يتطلّب نهجًا نظاميًا لتخفيف المخاطر والاستجابة للاحتياجات الملحّة بدلاً من التدخّلات الخاصة بالمخاطر أو المسائل.</a:t>
            </a:r>
          </a:p>
          <a:p>
            <a:pPr rtl="1">
              <a:buFont typeface="Arial" panose="020B0604020202020204" pitchFamily="34" charset="0"/>
              <a:buChar char="•"/>
            </a:pPr>
            <a:r>
              <a:rPr lang="ar" dirty="0"/>
              <a:t>من خلال تقوية الأنظمة، نحرص على أن تكون النُهُج مستدامة وأن يكون لها تأثير طويل الأمد، بما يسمح بتأمين الحماية لجميع الأطفال، مهما كانت المسائل التي يواجهونها.   </a:t>
            </a:r>
          </a:p>
          <a:p>
            <a:pPr rtl="1">
              <a:buFont typeface="Arial" panose="020B0604020202020204" pitchFamily="34" charset="0"/>
              <a:buChar char="•"/>
            </a:pPr>
            <a:endParaRPr lang="en-US" dirty="0"/>
          </a:p>
          <a:p>
            <a:pPr rtl="1">
              <a:buFont typeface="Arial" panose="020B0604020202020204" pitchFamily="34" charset="0"/>
              <a:buChar char="•"/>
            </a:pPr>
            <a:r>
              <a:rPr lang="ar" dirty="0"/>
              <a:t>يمكن أن توفّر الأطر الإنسانية فرصًا لتقوية أنظمة حماية الطفل من خلال:</a:t>
            </a:r>
          </a:p>
          <a:p>
            <a:pPr marL="400050" indent="-171450" rtl="1">
              <a:buFontTx/>
              <a:buChar char="-"/>
            </a:pPr>
            <a:r>
              <a:rPr lang="ar" dirty="0"/>
              <a:t>تحسين جودة وتوفّر الخدمات </a:t>
            </a:r>
          </a:p>
          <a:p>
            <a:pPr marL="400050" indent="-171450" rtl="1">
              <a:buFontTx/>
              <a:buChar char="-"/>
            </a:pPr>
            <a:r>
              <a:rPr lang="ar" dirty="0"/>
              <a:t>إدخال الابتكارات في الأنظمة لتحسين نتائج الحماية للأطفال.</a:t>
            </a:r>
          </a:p>
          <a:p>
            <a:pPr rtl="1">
              <a:buFont typeface="Arial" panose="020B0604020202020204" pitchFamily="34" charset="0"/>
              <a:buChar char="•"/>
            </a:pPr>
            <a:r>
              <a:rPr lang="ar" dirty="0"/>
              <a:t>يجب تسهيل الروابط عبر مجموعة من الجوانب الرسمية وغير الرسمية للأنظمة (الشرطة، والعاملون الاجتماعيون، والعاملون الصحّيون، وخدمات رفاه الأطفال، والخدمات التعليمية، والجهات الفاعلة في مجال الصحةّ الجنسية والإنجابية، ونظام قضاء الأحداث، وخدمات الصحّة العقلية، والقوّة المسلّحة أو الجماعة المسلّحة)</a:t>
            </a:r>
          </a:p>
          <a:p>
            <a:pPr rtl="1">
              <a:buFont typeface="Arial" panose="020B0604020202020204" pitchFamily="34" charset="0"/>
              <a:buChar char="•"/>
            </a:pPr>
            <a:endParaRPr lang="en-US" dirty="0"/>
          </a:p>
          <a:p>
            <a:pPr rtl="1"/>
            <a:endParaRPr lang="en-US"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9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rtl="1"/>
            <a:r>
              <a:rPr lang="ar" dirty="0"/>
              <a:t>وُضِع هذا المبدأ خصيصًا للمعايير الدنيا لحماية الطفل، وهو مختلف عن فهم القطاعات الأخرى لمصطلح «المرونة». </a:t>
            </a:r>
          </a:p>
          <a:p>
            <a:pPr rtl="1"/>
            <a:endParaRPr lang="en-US" dirty="0"/>
          </a:p>
          <a:p>
            <a:pPr rtl="1">
              <a:buFont typeface="Arial" panose="020B0604020202020204" pitchFamily="34" charset="0"/>
              <a:buChar char="•"/>
            </a:pPr>
            <a:r>
              <a:rPr lang="ar" dirty="0"/>
              <a:t>التعريف</a:t>
            </a:r>
            <a:r>
              <a:rPr lang="ar-LB" dirty="0"/>
              <a:t>:</a:t>
            </a:r>
            <a:r>
              <a:rPr lang="ar" dirty="0"/>
              <a:t> تنشأ المرونة عندما يكون لدى الطفل عوامل حماية كافية، فردية وبيئية، للتغلّب على </a:t>
            </a:r>
            <a:r>
              <a:rPr lang="ar-LB" dirty="0"/>
              <a:t>الضيق</a:t>
            </a:r>
            <a:r>
              <a:rPr lang="ar" dirty="0"/>
              <a:t> الناجم عن عوامل الخطر</a:t>
            </a:r>
            <a:endParaRPr lang="ar-LB" dirty="0"/>
          </a:p>
          <a:p>
            <a:pPr rtl="1">
              <a:buFont typeface="Arial" panose="020B0604020202020204" pitchFamily="34" charset="0"/>
              <a:buChar char="•"/>
            </a:pPr>
            <a:r>
              <a:rPr lang="ar" dirty="0"/>
              <a:t>يتمثّل أحد أهداف الجهات الفاعلة في المجال الإنساني في بناء نقاط قوّة الأطفال الخاصة بهم عن طريق القضاء على عوامل الخطر أو الحدّ منها، وتعزيز عوامل الحماية التي تدعم وتشجّع المرونة. </a:t>
            </a:r>
          </a:p>
          <a:p>
            <a:pPr marL="228600" indent="0" rtl="1">
              <a:buFont typeface="Arial" panose="020B0604020202020204" pitchFamily="34" charset="0"/>
              <a:buNone/>
            </a:pPr>
            <a:r>
              <a:rPr lang="ar" dirty="0"/>
              <a:t>= يعتمد نجاح الأطفال في معالجة أوضاعهم والتأقلم معها على أنماط عوامل الخطر والحماية في بيئاتهم الاجتماعية وعلى نقاط قوّتهم وقدراتهم. </a:t>
            </a:r>
          </a:p>
          <a:p>
            <a:pPr marL="228600" indent="0" rtl="1">
              <a:buFont typeface="Arial" panose="020B0604020202020204" pitchFamily="34" charset="0"/>
              <a:buNone/>
            </a:pPr>
            <a:endParaRPr lang="en-US" dirty="0"/>
          </a:p>
          <a:p>
            <a:pPr rtl="1">
              <a:buFont typeface="Arial" panose="020B0604020202020204" pitchFamily="34" charset="0"/>
              <a:buChar char="•"/>
            </a:pPr>
            <a:r>
              <a:rPr lang="ar" dirty="0"/>
              <a:t>غالباً ما يكون الأطفال الذين يتمتّعون بنقاط القوّة - مثل المهارات الجيّدة في حلّ المشكلات، ودعم الأقران، والمهارات الجيّدة لطلب المساعدة - قادرين على التعامل مع بيئة الأزمات بشكل جيّد نسبياً</a:t>
            </a:r>
            <a:r>
              <a:rPr lang="ar-LB" dirty="0"/>
              <a:t>،</a:t>
            </a:r>
            <a:r>
              <a:rPr lang="ar" dirty="0"/>
              <a:t> واتّخاذ القرارات التي تدعم رفاه أنفسهم وعائلاتهم وأقرانهم. والمشاركة والعلاقات الإيجابية بين الأطفال والعائلات والمجتمعات المحلّية، هما المفتاح لبناء المرونة. </a:t>
            </a:r>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06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 برنامج/مشروع محدّد يستخدم الركيزة </a:t>
            </a:r>
            <a:r>
              <a:rPr lang="en-US" sz="1200" b="0" i="0" u="none" strike="noStrike" cap="none">
                <a:solidFill>
                  <a:schemeClr val="dk1"/>
                </a:solidFill>
                <a:effectLst/>
                <a:latin typeface="Calibri"/>
                <a:ea typeface="Calibri"/>
                <a:cs typeface="Calibri"/>
                <a:sym typeface="Calibri"/>
              </a:rPr>
              <a:t>2</a:t>
            </a:r>
            <a:r>
              <a:rPr lang="ar-LB" sz="1200" b="0" i="0" u="none" strike="noStrike" cap="none">
                <a:solidFill>
                  <a:schemeClr val="dk1"/>
                </a:solidFill>
                <a:effectLst/>
                <a:latin typeface="Calibri"/>
                <a:ea typeface="Calibri"/>
                <a:cs typeface="Calibri"/>
                <a:sym typeface="Calibri"/>
              </a:rPr>
              <a:t> </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أسماء المنظّمات المعنية والشركاء المعنيين</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 u="sng" dirty="0"/>
              <a:t> </a:t>
            </a:r>
            <a:endParaRPr lang="ar-LB" u="sng" dirty="0"/>
          </a:p>
          <a:p>
            <a:pPr marL="0" marR="0" lvl="0" indent="0" algn="r" rtl="1">
              <a:lnSpc>
                <a:spcPct val="100000"/>
              </a:lnSpc>
              <a:spcBef>
                <a:spcPts val="0"/>
              </a:spcBef>
              <a:spcAft>
                <a:spcPts val="0"/>
              </a:spcAft>
              <a:buClr>
                <a:schemeClr val="dk1"/>
              </a:buClr>
              <a:buSzPts val="1200"/>
              <a:buFont typeface="Calibri"/>
              <a:buNone/>
            </a:pPr>
            <a:endParaRPr lang="ar" u="sng"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نسخة </a:t>
            </a:r>
            <a:r>
              <a:rPr lang="ar" u="sng" dirty="0"/>
              <a:t>PDF</a:t>
            </a:r>
            <a:r>
              <a:rPr lang="ar" dirty="0"/>
              <a:t> 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يتضمّن </a:t>
            </a:r>
            <a:r>
              <a:rPr lang="ar" u="sng" dirty="0"/>
              <a:t>ملف مواد الإحاطة الخاصّة بـ«المقدّمة إلى المعايير الدنيا لحماية الطفل» </a:t>
            </a:r>
            <a:r>
              <a:rPr lang="ar" dirty="0"/>
              <a:t>هذه الشرائح وملاحظات التيسير، بالإضافة إلى مقدّمة للتوزيع تتألّف من صفحتَين.</a:t>
            </a:r>
            <a:endParaRPr lang="ar-LB" dirty="0"/>
          </a:p>
          <a:p>
            <a:pPr marL="228600" marR="0" lvl="0" indent="-228600" algn="r" rtl="1">
              <a:lnSpc>
                <a:spcPct val="100000"/>
              </a:lnSpc>
              <a:spcBef>
                <a:spcPts val="0"/>
              </a:spcBef>
              <a:spcAft>
                <a:spcPts val="0"/>
              </a:spcAft>
              <a:buClr>
                <a:schemeClr val="dk1"/>
              </a:buClr>
              <a:buSzPts val="1200"/>
              <a:buFont typeface="Calibri"/>
              <a:buAutoNum type="arabicPeriod"/>
            </a:pPr>
            <a:r>
              <a:rPr lang="ar" u="sng" dirty="0"/>
              <a:t>الملخّص </a:t>
            </a:r>
            <a:r>
              <a:rPr lang="ar"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اكتشفوا </a:t>
            </a:r>
            <a:r>
              <a:rPr lang="ar" sz="1200" u="sng" dirty="0"/>
              <a:t>الدورة التدريبية الإلكترونية المجانية على المعايير الدنيا لحماية الطفل</a:t>
            </a:r>
            <a:r>
              <a:rPr lang="ar"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أفلام فيديو على قناة يوتيوب الخاصّة بالتحالف</a:t>
            </a:r>
            <a:endParaRPr lang="ar-LB" sz="1200" dirty="0"/>
          </a:p>
          <a:p>
            <a:pPr marL="228600" marR="0" lvl="0" indent="-228600" algn="r" defTabSz="914400" rtl="1" eaLnBrk="1" fontAlgn="auto" latinLnBrk="0" hangingPunct="1">
              <a:lnSpc>
                <a:spcPct val="100000"/>
              </a:lnSpc>
              <a:spcBef>
                <a:spcPts val="0"/>
              </a:spcBef>
              <a:spcAft>
                <a:spcPts val="0"/>
              </a:spcAft>
              <a:buClr>
                <a:schemeClr val="dk1"/>
              </a:buClr>
              <a:buSzPts val="1200"/>
              <a:buFont typeface="Calibri"/>
              <a:buAutoNum type="arabicPeriod"/>
              <a:tabLst/>
              <a:defRPr/>
            </a:pPr>
            <a:r>
              <a:rPr lang="ar" dirty="0"/>
              <a:t>معرض للمعايير مع </a:t>
            </a:r>
            <a:r>
              <a:rPr lang="ar" u="sng" dirty="0"/>
              <a:t>رسومات</a:t>
            </a:r>
            <a:r>
              <a:rPr lang="ar" sz="1200" dirty="0"/>
              <a:t> </a:t>
            </a:r>
          </a:p>
          <a:p>
            <a:pPr marL="0" marR="0" lvl="0" indent="0" algn="r" rtl="1">
              <a:lnSpc>
                <a:spcPct val="100000"/>
              </a:lnSpc>
              <a:spcBef>
                <a:spcPts val="0"/>
              </a:spcBef>
              <a:spcAft>
                <a:spcPts val="0"/>
              </a:spcAft>
              <a:buClr>
                <a:schemeClr val="dk1"/>
              </a:buClr>
              <a:buSzPts val="1200"/>
              <a:buFont typeface="Calibri"/>
              <a:buNone/>
            </a:pPr>
            <a:endParaRPr dirty="0"/>
          </a:p>
          <a:p>
            <a:pPr marL="0" marR="0" lvl="0" indent="0" algn="r" rtl="1">
              <a:lnSpc>
                <a:spcPct val="100000"/>
              </a:lnSpc>
              <a:spcBef>
                <a:spcPts val="0"/>
              </a:spcBef>
              <a:spcAft>
                <a:spcPts val="0"/>
              </a:spcAft>
              <a:buClr>
                <a:schemeClr val="dk1"/>
              </a:buClr>
              <a:buSzPts val="1200"/>
              <a:buFont typeface="Calibri"/>
              <a:buNone/>
            </a:pPr>
            <a:r>
              <a:rPr lang="ar"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 u="sng" dirty="0"/>
              <a:t>1. الدليل على الإنترنت</a:t>
            </a:r>
          </a:p>
          <a:p>
            <a:pPr marL="0" lvl="0" indent="0" algn="r" rtl="1">
              <a:spcBef>
                <a:spcPts val="0"/>
              </a:spcBef>
              <a:spcAft>
                <a:spcPts val="0"/>
              </a:spcAft>
              <a:buNone/>
            </a:pPr>
            <a:r>
              <a:rPr lang="ar" u="sng" dirty="0"/>
              <a:t>2. تطبيق شراكة المعايير الإنسانية   </a:t>
            </a:r>
            <a:endParaRPr lang="en-US" dirty="0"/>
          </a:p>
          <a:p>
            <a:pPr marL="0" lvl="0" indent="0" algn="r" rtl="1">
              <a:spcBef>
                <a:spcPts val="0"/>
              </a:spcBef>
              <a:spcAft>
                <a:spcPts val="0"/>
              </a:spcAft>
              <a:buNone/>
            </a:pPr>
            <a:r>
              <a:rPr lang="ar-LB" dirty="0"/>
              <a:t>- </a:t>
            </a:r>
            <a:r>
              <a:rPr lang="ar" dirty="0"/>
              <a:t>هو ثاني أكثر تطبيق شعبية على الموقع بعد تطبيق اسفير</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r" rtl="1">
              <a:spcBef>
                <a:spcPts val="0"/>
              </a:spcBef>
              <a:spcAft>
                <a:spcPts val="0"/>
              </a:spcAft>
              <a:buNone/>
            </a:pPr>
            <a:r>
              <a:rPr lang="ar" dirty="0"/>
              <a:t>اسألوا: ماذا ينبغي أن تكون خطواتنا التالية كفريق/وكالة/فرد؟ </a:t>
            </a:r>
            <a:endParaRPr dirty="0"/>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 dirty="0"/>
              <a:t> </a:t>
            </a:r>
            <a:endParaRPr i="1" dirty="0"/>
          </a:p>
          <a:p>
            <a:pPr marL="0" marR="0" lvl="0" indent="0" algn="r" rtl="1">
              <a:lnSpc>
                <a:spcPct val="100000"/>
              </a:lnSpc>
              <a:spcBef>
                <a:spcPts val="0"/>
              </a:spcBef>
              <a:spcAft>
                <a:spcPts val="0"/>
              </a:spcAft>
              <a:buClr>
                <a:schemeClr val="dk1"/>
              </a:buClr>
              <a:buSzPts val="1200"/>
              <a:buFont typeface="Calibri"/>
              <a:buNone/>
            </a:pPr>
            <a:endParaRPr lang="ar-LB"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a:t>
            </a:r>
            <a:r>
              <a:rPr lang="ar-SA" sz="1200" b="0" i="0" u="none" strike="noStrike" cap="none" dirty="0">
                <a:solidFill>
                  <a:schemeClr val="dk1"/>
                </a:solidFill>
                <a:effectLst/>
                <a:latin typeface="Calibri"/>
                <a:ea typeface="Calibri"/>
                <a:cs typeface="Calibri"/>
                <a:sym typeface="Calibri"/>
              </a:rPr>
              <a:t> جاهزة للطباعة معكم.]</a:t>
            </a:r>
            <a:endParaRPr i="1" dirty="0"/>
          </a:p>
          <a:p>
            <a:pPr marL="0" marR="0" lvl="0" indent="0" algn="r" rtl="1">
              <a:lnSpc>
                <a:spcPct val="100000"/>
              </a:lnSpc>
              <a:spcBef>
                <a:spcPts val="0"/>
              </a:spcBef>
              <a:spcAft>
                <a:spcPts val="0"/>
              </a:spcAft>
              <a:buClr>
                <a:schemeClr val="dk1"/>
              </a:buClr>
              <a:buSzPts val="1200"/>
              <a:buFont typeface="Calibri"/>
              <a:buNone/>
            </a:pPr>
            <a:endParaRPr lang="ar-LB" dirty="0"/>
          </a:p>
          <a:p>
            <a:pPr marL="0" marR="0" lvl="0" indent="0" algn="r" rtl="1">
              <a:lnSpc>
                <a:spcPct val="100000"/>
              </a:lnSpc>
              <a:spcBef>
                <a:spcPts val="0"/>
              </a:spcBef>
              <a:spcAft>
                <a:spcPts val="0"/>
              </a:spcAft>
              <a:buClr>
                <a:schemeClr val="dk1"/>
              </a:buClr>
              <a:buSzPts val="1200"/>
              <a:buFont typeface="Calibri"/>
              <a:buNone/>
            </a:pPr>
            <a:r>
              <a:rPr lang="ar"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a:p>
            <a:pPr marL="0" marR="0" lvl="0" indent="0" algn="r" rtl="1">
              <a:lnSpc>
                <a:spcPct val="100000"/>
              </a:lnSpc>
              <a:spcBef>
                <a:spcPts val="0"/>
              </a:spcBef>
              <a:spcAft>
                <a:spcPts val="0"/>
              </a:spcAft>
              <a:buClr>
                <a:schemeClr val="dk1"/>
              </a:buClr>
              <a:buSzPts val="1200"/>
              <a:buFont typeface="Calibri"/>
              <a:buNone/>
            </a:pPr>
            <a:endParaRPr i="1" dirty="0"/>
          </a:p>
          <a:p>
            <a:pPr marL="0" lvl="0" indent="0" algn="l" rtl="1">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63419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(تكييفها مع سياقكم المحدّد) 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حول </a:t>
            </a:r>
            <a:r>
              <a:rPr lang="ar-LB" dirty="0"/>
              <a:t>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المبادئ الـ10 التي تستند إليها جميع أعمالنا في مجال حماية الطفل في العمل الإنساني. </a:t>
            </a:r>
          </a:p>
          <a:p>
            <a:pPr marL="0" lvl="0" indent="0" algn="l" rtl="1">
              <a:spcBef>
                <a:spcPts val="0"/>
              </a:spcBef>
              <a:spcAft>
                <a:spcPts val="0"/>
              </a:spcAft>
              <a:buNone/>
            </a:pPr>
            <a:endParaRPr lang="en-US"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 dirty="0"/>
              <a:t>لم تتغيّر المبادئ الـ10 التي نستخدمها لإرشاد حماية الطفل في العمل الإنساني على مرّ السنين. </a:t>
            </a:r>
            <a:r>
              <a:rPr lang="ar-LB" dirty="0"/>
              <a:t>و</a:t>
            </a:r>
            <a:r>
              <a:rPr lang="ar" dirty="0"/>
              <a:t>المبادئ الـ10 كلّها مجموعة معًا </a:t>
            </a:r>
            <a:r>
              <a:rPr lang="ar-LB" dirty="0"/>
              <a:t>في قسم واحد </a:t>
            </a:r>
            <a:r>
              <a:rPr lang="ar" dirty="0"/>
              <a:t>على أنّها متساوية</a:t>
            </a:r>
            <a:r>
              <a:rPr lang="ar-LB" dirty="0"/>
              <a:t> الأهمية</a:t>
            </a:r>
            <a:r>
              <a:rPr lang="ar" dirty="0"/>
              <a:t>. </a:t>
            </a:r>
            <a:endParaRPr dirty="0"/>
          </a:p>
          <a:p>
            <a:pPr marL="0" lvl="0" indent="0" algn="r" rtl="1">
              <a:spcBef>
                <a:spcPts val="0"/>
              </a:spcBef>
              <a:spcAft>
                <a:spcPts val="0"/>
              </a:spcAft>
              <a:buNone/>
            </a:pPr>
            <a:r>
              <a:rPr lang="ar-LB" dirty="0"/>
              <a:t>وقد </a:t>
            </a:r>
            <a:r>
              <a:rPr lang="ar" dirty="0"/>
              <a:t>تمّت أيضًا الإشارة إليها بلون مختلف</a:t>
            </a:r>
            <a:r>
              <a:rPr lang="ar-LB" dirty="0"/>
              <a:t> في كل معيار،</a:t>
            </a:r>
            <a:r>
              <a:rPr lang="ar" dirty="0"/>
              <a:t> وإضافة رابط إلكتروني مباشر لها كي تتمكّنوا من الرجوع إليها</a:t>
            </a:r>
            <a:r>
              <a:rPr lang="ar-LB" dirty="0"/>
              <a:t> بسهولة</a:t>
            </a:r>
            <a:r>
              <a:rPr lang="ar" dirty="0"/>
              <a:t> في النسخة الإلكترونية على شبكة الإنترنت وعلى التطبيق. </a:t>
            </a:r>
          </a:p>
          <a:p>
            <a:pPr marL="0" lvl="0" indent="0" algn="r" rtl="1">
              <a:spcBef>
                <a:spcPts val="0"/>
              </a:spcBef>
              <a:spcAft>
                <a:spcPts val="0"/>
              </a:spcAft>
              <a:buNone/>
            </a:pPr>
            <a:endParaRPr lang="en-US" dirty="0"/>
          </a:p>
          <a:p>
            <a:pPr marL="171450" lvl="0" indent="-171450" algn="r" rtl="1">
              <a:spcBef>
                <a:spcPts val="0"/>
              </a:spcBef>
              <a:spcAft>
                <a:spcPts val="0"/>
              </a:spcAft>
              <a:buFont typeface="Arial" panose="020B0604020202020204" pitchFamily="34" charset="0"/>
              <a:buChar char="•"/>
            </a:pPr>
            <a:r>
              <a:rPr lang="ar" i="0" u="sng" dirty="0">
                <a:solidFill>
                  <a:schemeClr val="bg2"/>
                </a:solidFill>
              </a:rPr>
              <a:t>المبادئ 1-</a:t>
            </a:r>
            <a:r>
              <a:rPr lang="ar" i="0" u="none" dirty="0">
                <a:solidFill>
                  <a:schemeClr val="bg2"/>
                </a:solidFill>
              </a:rPr>
              <a:t>4 هي المبادئ الأساسية التي تنصّ عليها </a:t>
            </a:r>
            <a:r>
              <a:rPr lang="ar" i="0" u="sng" dirty="0">
                <a:solidFill>
                  <a:schemeClr val="bg2"/>
                </a:solidFill>
              </a:rPr>
              <a:t>اتفاقية حقوق الطفل </a:t>
            </a:r>
            <a:r>
              <a:rPr lang="ar-LB" i="0" u="none" dirty="0">
                <a:solidFill>
                  <a:schemeClr val="bg2"/>
                </a:solidFill>
              </a:rPr>
              <a:t>التي </a:t>
            </a:r>
            <a:r>
              <a:rPr lang="ar" i="0" u="none" dirty="0">
                <a:solidFill>
                  <a:schemeClr val="bg2"/>
                </a:solidFill>
              </a:rPr>
              <a:t>تنطبق</a:t>
            </a:r>
            <a:r>
              <a:rPr lang="ar-LB" i="0" u="none" dirty="0">
                <a:solidFill>
                  <a:schemeClr val="bg2"/>
                </a:solidFill>
              </a:rPr>
              <a:t>، بحكم تعريفها، </a:t>
            </a:r>
            <a:r>
              <a:rPr lang="ar" i="0" u="none" dirty="0">
                <a:solidFill>
                  <a:schemeClr val="bg2"/>
                </a:solidFill>
              </a:rPr>
              <a:t>على كل الأعمال الإنسانية. </a:t>
            </a:r>
          </a:p>
          <a:p>
            <a:pPr marL="171450" lvl="0" indent="-171450" algn="r" rtl="1">
              <a:spcBef>
                <a:spcPts val="0"/>
              </a:spcBef>
              <a:spcAft>
                <a:spcPts val="0"/>
              </a:spcAft>
              <a:buFont typeface="Arial" panose="020B0604020202020204" pitchFamily="34" charset="0"/>
              <a:buChar char="•"/>
            </a:pPr>
            <a:r>
              <a:rPr lang="ar" i="0" u="sng" dirty="0">
                <a:solidFill>
                  <a:schemeClr val="bg2"/>
                </a:solidFill>
              </a:rPr>
              <a:t>المبادئ 5-8</a:t>
            </a:r>
            <a:r>
              <a:rPr lang="ar" i="0" u="none" dirty="0">
                <a:solidFill>
                  <a:schemeClr val="bg2"/>
                </a:solidFill>
              </a:rPr>
              <a:t> هي المبادئ المعنية بالحماية والمأخوذة من </a:t>
            </a:r>
            <a:r>
              <a:rPr lang="ar-LB" i="0" u="sng" dirty="0">
                <a:solidFill>
                  <a:schemeClr val="bg2"/>
                </a:solidFill>
              </a:rPr>
              <a:t>دليل</a:t>
            </a:r>
            <a:r>
              <a:rPr lang="ar" i="0" u="sng" dirty="0">
                <a:solidFill>
                  <a:schemeClr val="bg2"/>
                </a:solidFill>
              </a:rPr>
              <a:t> اسفير</a:t>
            </a:r>
            <a:r>
              <a:rPr lang="ar" i="0" u="none" dirty="0">
                <a:solidFill>
                  <a:schemeClr val="bg2"/>
                </a:solidFill>
              </a:rPr>
              <a:t>، وتم ذكرها من جديد هنا مرفقة بمراجع محدّدة حول حماية الطفل. </a:t>
            </a:r>
          </a:p>
          <a:p>
            <a:pPr marL="171450" lvl="0" indent="-171450" algn="r" rtl="1">
              <a:spcBef>
                <a:spcPts val="0"/>
              </a:spcBef>
              <a:spcAft>
                <a:spcPts val="0"/>
              </a:spcAft>
              <a:buFont typeface="Arial" panose="020B0604020202020204" pitchFamily="34" charset="0"/>
              <a:buChar char="•"/>
            </a:pPr>
            <a:r>
              <a:rPr lang="ar" i="0" u="sng" dirty="0">
                <a:solidFill>
                  <a:schemeClr val="bg2"/>
                </a:solidFill>
              </a:rPr>
              <a:t>المبدآن 9-10 </a:t>
            </a:r>
            <a:r>
              <a:rPr lang="ar" i="0" u="none" dirty="0">
                <a:solidFill>
                  <a:schemeClr val="bg2"/>
                </a:solidFill>
              </a:rPr>
              <a:t>هما خاصّان بالمعايير الدنيا لحماية الطفل في العمل الإنساني.</a:t>
            </a:r>
            <a:endParaRPr i="0" u="none" dirty="0">
              <a:solidFill>
                <a:schemeClr val="bg2"/>
              </a:solidFill>
            </a:endParaRPr>
          </a:p>
          <a:p>
            <a:pPr marL="0" lvl="0" indent="0" algn="r" rtl="1">
              <a:spcBef>
                <a:spcPts val="0"/>
              </a:spcBef>
              <a:spcAft>
                <a:spcPts val="0"/>
              </a:spcAft>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إطلاق المناقشة:</a:t>
            </a:r>
            <a:r>
              <a:rPr lang="ar" dirty="0"/>
              <a:t> (انتظروا قبل أن تنقروا للمرّة الرابعة) هل يستطيع أيّ منكم أن يسمّي كلّ أو بعض المبادئ الـ10 التي ترشد عملنا؟    </a:t>
            </a:r>
            <a:endParaRPr dirty="0"/>
          </a:p>
          <a:p>
            <a:pPr marL="0" lvl="0" indent="0" algn="r" rtl="1">
              <a:spcBef>
                <a:spcPts val="0"/>
              </a:spcBef>
              <a:spcAft>
                <a:spcPts val="0"/>
              </a:spcAft>
              <a:buNone/>
            </a:pPr>
            <a:r>
              <a:rPr lang="ar" i="0" dirty="0"/>
              <a:t>الإجابة:</a:t>
            </a:r>
            <a:endParaRPr i="0" dirty="0"/>
          </a:p>
          <a:p>
            <a:pPr marL="171450" lvl="0" indent="-171450" algn="r" rtl="1">
              <a:spcBef>
                <a:spcPts val="0"/>
              </a:spcBef>
              <a:spcAft>
                <a:spcPts val="0"/>
              </a:spcAft>
              <a:buClr>
                <a:schemeClr val="dk1"/>
              </a:buClr>
              <a:buSzPts val="1200"/>
              <a:buFont typeface="Arial"/>
              <a:buChar char="•"/>
            </a:pPr>
            <a:r>
              <a:rPr lang="ar" i="0" dirty="0"/>
              <a:t>البقاء والنمو (اتفاقية حقوق الطفل)</a:t>
            </a:r>
            <a:endParaRPr i="0" dirty="0"/>
          </a:p>
          <a:p>
            <a:pPr marL="171450" lvl="0" indent="-171450" algn="r" rtl="1">
              <a:spcBef>
                <a:spcPts val="0"/>
              </a:spcBef>
              <a:spcAft>
                <a:spcPts val="0"/>
              </a:spcAft>
              <a:buClr>
                <a:schemeClr val="dk1"/>
              </a:buClr>
              <a:buSzPts val="1200"/>
              <a:buFont typeface="Arial"/>
              <a:buChar char="•"/>
            </a:pPr>
            <a:r>
              <a:rPr lang="ar" i="0" dirty="0"/>
              <a:t>عدم التمييز والإدماج (اتفاقية حقوق الطفل)</a:t>
            </a:r>
            <a:endParaRPr i="0" dirty="0"/>
          </a:p>
          <a:p>
            <a:pPr marL="171450" lvl="0" indent="-171450" algn="r" rtl="1">
              <a:spcBef>
                <a:spcPts val="0"/>
              </a:spcBef>
              <a:spcAft>
                <a:spcPts val="0"/>
              </a:spcAft>
              <a:buClr>
                <a:schemeClr val="dk1"/>
              </a:buClr>
              <a:buSzPts val="1200"/>
              <a:buFont typeface="Arial"/>
              <a:buChar char="•"/>
            </a:pPr>
            <a:r>
              <a:rPr lang="ar" i="0" dirty="0"/>
              <a:t>مشاركة الأطفال (اتفاقية حقوق الطفل)</a:t>
            </a:r>
            <a:endParaRPr i="0" dirty="0"/>
          </a:p>
          <a:p>
            <a:pPr marL="171450" lvl="0" indent="-171450" algn="r" rtl="1">
              <a:spcBef>
                <a:spcPts val="0"/>
              </a:spcBef>
              <a:spcAft>
                <a:spcPts val="0"/>
              </a:spcAft>
              <a:buClr>
                <a:schemeClr val="dk1"/>
              </a:buClr>
              <a:buSzPts val="1200"/>
              <a:buFont typeface="Arial"/>
              <a:buChar char="•"/>
            </a:pPr>
            <a:r>
              <a:rPr lang="ar" i="0" dirty="0"/>
              <a:t>مصالح الطفل الفضلى (اتفاقية حقوق الطفل)</a:t>
            </a:r>
            <a:endParaRPr i="0" dirty="0"/>
          </a:p>
          <a:p>
            <a:pPr marL="171450" lvl="0" indent="-171450" algn="r" rtl="1">
              <a:spcBef>
                <a:spcPts val="0"/>
              </a:spcBef>
              <a:spcAft>
                <a:spcPts val="0"/>
              </a:spcAft>
              <a:buClr>
                <a:schemeClr val="dk1"/>
              </a:buClr>
              <a:buSzPts val="1200"/>
              <a:buFont typeface="Arial"/>
              <a:buChar char="•"/>
            </a:pPr>
            <a:r>
              <a:rPr lang="ar" i="0" dirty="0"/>
              <a:t>تعزيز سلامة الناس وكرامتهم وحقوقهم وتجنيبهم التعرّض لمزيد من الأذى (اسفير)</a:t>
            </a:r>
            <a:endParaRPr i="0" dirty="0"/>
          </a:p>
          <a:p>
            <a:pPr marL="171450" lvl="0" indent="-171450" algn="r" rtl="1">
              <a:spcBef>
                <a:spcPts val="0"/>
              </a:spcBef>
              <a:spcAft>
                <a:spcPts val="0"/>
              </a:spcAft>
              <a:buClr>
                <a:schemeClr val="dk1"/>
              </a:buClr>
              <a:buSzPts val="1200"/>
              <a:buFont typeface="Arial"/>
              <a:buChar char="•"/>
            </a:pPr>
            <a:r>
              <a:rPr lang="ar" i="0" dirty="0"/>
              <a:t>ضمان وصول الناس إلى المساعدة غير المتحيّزة وفقاً لاحتياجاتهم وبدون أيّ تمييز (اسفير)</a:t>
            </a:r>
            <a:endParaRPr i="0" dirty="0"/>
          </a:p>
          <a:p>
            <a:pPr marL="171450" lvl="0" indent="-171450" algn="r" rtl="1">
              <a:spcBef>
                <a:spcPts val="0"/>
              </a:spcBef>
              <a:spcAft>
                <a:spcPts val="0"/>
              </a:spcAft>
              <a:buClr>
                <a:schemeClr val="dk1"/>
              </a:buClr>
              <a:buSzPts val="1200"/>
              <a:buFont typeface="Arial"/>
              <a:buChar char="•"/>
            </a:pPr>
            <a:r>
              <a:rPr lang="ar" i="0" dirty="0"/>
              <a:t>مساعدة الناس على التعافي من الآثار الجسدية والنفسية الناجمة عن العنف المهدَّد به أو الفعلي، أو الإكراه أو الحرمان المتعمّد (اسفير)</a:t>
            </a:r>
            <a:endParaRPr i="0" dirty="0"/>
          </a:p>
          <a:p>
            <a:pPr marL="171450" lvl="0" indent="-171450" algn="r" rtl="1">
              <a:spcBef>
                <a:spcPts val="0"/>
              </a:spcBef>
              <a:spcAft>
                <a:spcPts val="0"/>
              </a:spcAft>
              <a:buClr>
                <a:schemeClr val="dk1"/>
              </a:buClr>
              <a:buSzPts val="1200"/>
              <a:buFont typeface="Arial"/>
              <a:buChar char="•"/>
            </a:pPr>
            <a:r>
              <a:rPr lang="ar" i="0" dirty="0"/>
              <a:t>مساعدة الناس على المطالبة بحقوقهم (اسفير)</a:t>
            </a:r>
            <a:endParaRPr i="0" dirty="0"/>
          </a:p>
          <a:p>
            <a:pPr marL="171450" lvl="0" indent="-171450" algn="r" rtl="1">
              <a:spcBef>
                <a:spcPts val="0"/>
              </a:spcBef>
              <a:spcAft>
                <a:spcPts val="0"/>
              </a:spcAft>
              <a:buClr>
                <a:schemeClr val="dk1"/>
              </a:buClr>
              <a:buSzPts val="1200"/>
              <a:buFont typeface="Arial"/>
              <a:buChar char="•"/>
            </a:pPr>
            <a:r>
              <a:rPr lang="ar" i="0" dirty="0"/>
              <a:t>تقوية أنظمة حماية الطفل (تمّ استحداثه للمعايير الدنيا لحماية الطفل)</a:t>
            </a:r>
            <a:endParaRPr i="0" dirty="0"/>
          </a:p>
          <a:p>
            <a:pPr marL="171450" lvl="0" indent="-171450" algn="r" rtl="1">
              <a:spcBef>
                <a:spcPts val="0"/>
              </a:spcBef>
              <a:spcAft>
                <a:spcPts val="0"/>
              </a:spcAft>
              <a:buClr>
                <a:schemeClr val="dk1"/>
              </a:buClr>
              <a:buSzPts val="1200"/>
              <a:buFont typeface="Arial"/>
              <a:buChar char="•"/>
            </a:pPr>
            <a:r>
              <a:rPr lang="ar" i="0" dirty="0"/>
              <a:t>تعزيز مرونة الأطفال في العمل الإنساني (تمّ استحداثه للمعايير الدنيا لحماية الطفل)</a:t>
            </a:r>
          </a:p>
          <a:p>
            <a:pPr marL="171450" lvl="0" indent="-171450" algn="r" rtl="1">
              <a:spcBef>
                <a:spcPts val="0"/>
              </a:spcBef>
              <a:spcAft>
                <a:spcPts val="0"/>
              </a:spcAft>
              <a:buClr>
                <a:schemeClr val="dk1"/>
              </a:buClr>
              <a:buSzPts val="1200"/>
              <a:buFont typeface="Arial"/>
              <a:buChar char="•"/>
            </a:pPr>
            <a:endParaRPr i="0" dirty="0"/>
          </a:p>
          <a:p>
            <a:pPr marL="171450" lvl="0" indent="-95250" algn="r" rtl="1">
              <a:spcBef>
                <a:spcPts val="0"/>
              </a:spcBef>
              <a:spcAft>
                <a:spcPts val="0"/>
              </a:spcAft>
              <a:buClr>
                <a:schemeClr val="dk1"/>
              </a:buClr>
              <a:buSzPts val="1200"/>
              <a:buFont typeface="Arial"/>
              <a:buNone/>
            </a:pPr>
            <a:r>
              <a:rPr lang="ar" i="0" dirty="0"/>
              <a:t>ثمّ انقروا وأظهِروا الصورة، كما في الملخّص.</a:t>
            </a:r>
            <a:endParaRPr lang="fr-FR" i="0" dirty="0"/>
          </a:p>
          <a:p>
            <a:pPr marL="171450" lvl="0" indent="-95250" algn="r" rtl="1">
              <a:spcBef>
                <a:spcPts val="0"/>
              </a:spcBef>
              <a:spcAft>
                <a:spcPts val="0"/>
              </a:spcAft>
              <a:buClr>
                <a:schemeClr val="dk1"/>
              </a:buClr>
              <a:buSzPts val="1200"/>
              <a:buFont typeface="Arial"/>
              <a:buNone/>
            </a:pPr>
            <a:endParaRPr lang="fr-FR" i="0" dirty="0"/>
          </a:p>
          <a:p>
            <a:pPr marL="171450" lvl="0" indent="-95250" algn="r" rtl="1">
              <a:spcBef>
                <a:spcPts val="0"/>
              </a:spcBef>
              <a:spcAft>
                <a:spcPts val="0"/>
              </a:spcAft>
              <a:buClr>
                <a:schemeClr val="dk1"/>
              </a:buClr>
              <a:buSzPts val="1200"/>
              <a:buFont typeface="Arial"/>
              <a:buNone/>
            </a:pPr>
            <a:r>
              <a:rPr lang="ar" i="0" dirty="0"/>
              <a:t>شجّعوا المشاركين على متابعة الوحدات التدريبية الإلكترونية الخاصّة بالمعايير الدنيا لحماية الطفل، المتوفّرة على موقع التحالف الإلكتروني. فهي تتضمّن وحدة عامّة وبعض الوحدات الخاصّة بمبادئ محدّدة. مدّة كلّ وحدة 30-45 دقيقة</a:t>
            </a:r>
            <a:endParaRPr i="0" dirty="0"/>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09944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rtl="1"/>
            <a:r>
              <a:rPr lang="ar" dirty="0"/>
              <a:t>هذا مبدأ أساسي ينطبق على جميع الأعمال الإنسانية.</a:t>
            </a:r>
            <a:r>
              <a:rPr lang="ar-LB" dirty="0"/>
              <a:t> </a:t>
            </a:r>
          </a:p>
          <a:p>
            <a:pPr rtl="1"/>
            <a:r>
              <a:rPr lang="ar-LB" dirty="0"/>
              <a:t>وتنص عليه </a:t>
            </a:r>
            <a:r>
              <a:rPr lang="ar" dirty="0">
                <a:solidFill>
                  <a:srgbClr val="0563C1"/>
                </a:solidFill>
                <a:hlinkClick r:id="rId3">
                  <a:extLst>
                    <a:ext uri="{A12FA001-AC4F-418D-AE19-62706E023703}">
                      <ahyp:hlinkClr xmlns:ahyp="http://schemas.microsoft.com/office/drawing/2018/hyperlinkcolor" val="tx"/>
                    </a:ext>
                  </a:extLst>
                </a:hlinkClick>
              </a:rPr>
              <a:t>اتّفاقية حقوق الطفل</a:t>
            </a:r>
            <a:endParaRPr lang="en-US" dirty="0"/>
          </a:p>
          <a:p>
            <a:pPr rtl="1"/>
            <a:endParaRPr lang="en-US" dirty="0"/>
          </a:p>
          <a:p>
            <a:pPr rtl="1">
              <a:buFont typeface="Arial" panose="020B0604020202020204" pitchFamily="34" charset="0"/>
              <a:buChar char="•"/>
            </a:pPr>
            <a:r>
              <a:rPr lang="ar" dirty="0"/>
              <a:t>إنّ التحفيز والتعلّق الناتجيَن عن العلاقات المتوقّعة والحاضنة، أساسيان في كلّ جوانب نموّ الرضيع والطفل الصغير: الجسدي، والنفسي، والعاطفي، والاجتماعي، والروحي</a:t>
            </a:r>
          </a:p>
          <a:p>
            <a:pPr rtl="1">
              <a:buFont typeface="Arial" panose="020B0604020202020204" pitchFamily="34" charset="0"/>
              <a:buChar char="•"/>
            </a:pPr>
            <a:r>
              <a:rPr lang="ar" dirty="0"/>
              <a:t>على الجهات الفاعلة في المجال الإنساني أن تأخذ في الاعتبار تأثير الأزمات والاستجابة معًا على (أ) إنفاذ حقّ الطفل في الحياة و(ب) نمو الطفل. </a:t>
            </a:r>
          </a:p>
          <a:p>
            <a:pPr rtl="1">
              <a:buFont typeface="Arial" panose="020B0604020202020204" pitchFamily="34" charset="0"/>
              <a:buChar char="•"/>
            </a:pPr>
            <a:r>
              <a:rPr lang="ar" dirty="0"/>
              <a:t>يجب دعم الأطفال </a:t>
            </a:r>
            <a:r>
              <a:rPr lang="ar-LB" dirty="0"/>
              <a:t>ليستخدموا </a:t>
            </a:r>
            <a:r>
              <a:rPr lang="ar" dirty="0"/>
              <a:t>نقاط القوّة الخاصة بهم ومرونتهم لزيادة فرصهم في البقاء والنمو </a:t>
            </a:r>
            <a:r>
              <a:rPr lang="ar-LB" dirty="0"/>
              <a:t>إلى حدها الأقصى </a:t>
            </a:r>
            <a:r>
              <a:rPr lang="ar" dirty="0"/>
              <a:t>خلال الأزمات الإنسانية.</a:t>
            </a:r>
            <a:endParaRPr lang="fr-FR" dirty="0"/>
          </a:p>
          <a:p>
            <a:pPr rtl="1"/>
            <a:endParaRPr lang="fr-FR"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80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algn="r" rtl="1"/>
            <a:r>
              <a:rPr lang="ar" dirty="0"/>
              <a:t>هذا هو المبدأ الأساسي الثاني الذي ينطبق على جميع الأعمال الإنسانية.</a:t>
            </a:r>
          </a:p>
          <a:p>
            <a:pPr algn="r" rtl="1"/>
            <a:endParaRPr lang="en-US" dirty="0"/>
          </a:p>
          <a:p>
            <a:pPr algn="r" rtl="1">
              <a:buFont typeface="Arial" panose="020B0604020202020204" pitchFamily="34" charset="0"/>
              <a:buChar char="•"/>
            </a:pPr>
            <a:r>
              <a:rPr lang="ar" dirty="0"/>
              <a:t>يتضمّن منع كلّ أشكال التمييز في التمتّع بالحقوق ويفرض أخذ إجراءات استباقية لضمان تكافؤ الفرص لجميع الأطفال بغية تمتّعهم بحقوقهم. ويشمل ذلك احترام كرامة جميع الأطفال المتأصّلة وتقبّلهم.</a:t>
            </a:r>
          </a:p>
          <a:p>
            <a:pPr algn="r" rtl="1">
              <a:buFont typeface="Arial" panose="020B0604020202020204" pitchFamily="34" charset="0"/>
              <a:buChar char="•"/>
            </a:pPr>
            <a:r>
              <a:rPr lang="ar" dirty="0"/>
              <a:t>التنوّع: لا يجوز التمييز ضدّ الأطفال بناء على </a:t>
            </a:r>
            <a:r>
              <a:rPr lang="ar" sz="1800" u="sng" dirty="0"/>
              <a:t>أيّ</a:t>
            </a:r>
            <a:r>
              <a:rPr lang="ar" u="sng" dirty="0"/>
              <a:t> </a:t>
            </a:r>
            <a:r>
              <a:rPr lang="ar" dirty="0">
                <a:effectLst/>
                <a:latin typeface="Arial" panose="020B0604020202020204" pitchFamily="34" charset="0"/>
              </a:rPr>
              <a:t>أساس (النوع الاجتماعي، أو التوجّه الجنسي، أو العمر، أو الإعاقة، أو الجنسية، أو </a:t>
            </a:r>
            <a:r>
              <a:rPr lang="ar" u="sng" dirty="0">
                <a:effectLst/>
                <a:latin typeface="Arial" panose="020B0604020202020204" pitchFamily="34" charset="0"/>
              </a:rPr>
              <a:t>وضع الهجرة</a:t>
            </a:r>
            <a:r>
              <a:rPr lang="ar" dirty="0">
                <a:effectLst/>
                <a:latin typeface="Arial" panose="020B0604020202020204" pitchFamily="34" charset="0"/>
              </a:rPr>
              <a:t>، أو الأنشطة، أو الأفكار التي يعبّرون عنها، أو معتقدات أهل الطفل أو أوصيائه القانونيين أو أفراد عائلته).</a:t>
            </a:r>
          </a:p>
          <a:p>
            <a:pPr marL="228600" indent="0" algn="r" rtl="1">
              <a:buFont typeface="Arial" panose="020B0604020202020204" pitchFamily="34" charset="0"/>
              <a:buNone/>
            </a:pPr>
            <a:endParaRPr lang="en-US" dirty="0">
              <a:effectLst/>
              <a:latin typeface="Arial" panose="020B0604020202020204" pitchFamily="34" charset="0"/>
            </a:endParaRPr>
          </a:p>
          <a:p>
            <a:pPr algn="r" rtl="1">
              <a:buFont typeface="Arial" panose="020B0604020202020204" pitchFamily="34" charset="0"/>
              <a:buChar char="•"/>
            </a:pPr>
            <a:r>
              <a:rPr lang="ar" dirty="0"/>
              <a:t>يتوجّب على العاملين في المجال الإنساني أن يدركوا قيمهم ومعتقداتهم الخاصة والتحيّزات اللاشعورية حول الطفولة والدور الذي يلعبه الطفل والعائلة. فمن شأن هذا الأمر أن يساعد العاملين في المجال الإنساني في تجنّب فرض معتقداتهم وتحيّزهم اللاشعوري على الأطفال بطرق تحرم الأطفال من حقوقهم.</a:t>
            </a:r>
          </a:p>
          <a:p>
            <a:pPr algn="r" rtl="1">
              <a:buFont typeface="Arial" panose="020B0604020202020204" pitchFamily="34" charset="0"/>
              <a:buChar char="•"/>
            </a:pPr>
            <a:r>
              <a:rPr lang="ar" dirty="0"/>
              <a:t>يؤدّي التمييز</a:t>
            </a:r>
            <a:r>
              <a:rPr lang="ar-LB" dirty="0"/>
              <a:t> أيضًا</a:t>
            </a:r>
            <a:r>
              <a:rPr lang="ar" dirty="0"/>
              <a:t> إلى زيادة خطر تعرّض الأطفال لجميع أشكال الإساءة والإهمال والاستغلال والعنف.  </a:t>
            </a:r>
          </a:p>
          <a:p>
            <a:pPr algn="r" rtl="1">
              <a:buFont typeface="Arial" panose="020B0604020202020204" pitchFamily="34" charset="0"/>
              <a:buChar char="•"/>
            </a:pPr>
            <a:r>
              <a:rPr lang="ar" dirty="0"/>
              <a:t>قد تؤدي الأزمات والاستجابات الإنسانية إلى زيادة في التمييز، وتفاقم دورات الاستبعاد القائمة، وإنشاء طبقات جديدة من الاستبعاد.</a:t>
            </a:r>
          </a:p>
          <a:p>
            <a:pPr algn="r" rtl="1">
              <a:buFont typeface="Arial" panose="020B0604020202020204" pitchFamily="34" charset="0"/>
              <a:buChar char="•"/>
            </a:pPr>
            <a:endParaRPr lang="en-US" dirty="0"/>
          </a:p>
          <a:p>
            <a:pPr algn="r" rtl="1"/>
            <a:r>
              <a:rPr lang="ar" dirty="0"/>
              <a:t>ملاحظة: </a:t>
            </a:r>
            <a:r>
              <a:rPr lang="ar" sz="1800" b="0" i="0" u="none" strike="noStrike" dirty="0">
                <a:latin typeface="HelveticaNeue-Light-Identity-H"/>
              </a:rPr>
              <a:t>يملك اللاجئون والنازحون داخلياً والمهاجرون وعديمو الجنسية من الأطفال نفس الحقوق التي يتمتّع بها جميع الأطفال الآخرون، ومن واجبات الدول حمايتهم بغضّ النظر عن وضعهم. قد تؤدّي العوائق القانونية والعملية وعوائق السياسات، بالإضافة الى التمييز إلى (أ)</a:t>
            </a:r>
            <a:r>
              <a:rPr lang="ar-LB" sz="1800" b="0" i="0" u="none" strike="noStrike" dirty="0">
                <a:latin typeface="HelveticaNeue-Light-Identity-H"/>
              </a:rPr>
              <a:t> أن</a:t>
            </a:r>
            <a:r>
              <a:rPr lang="ar" sz="1800" b="0" i="0" u="none" strike="noStrike" dirty="0">
                <a:latin typeface="HelveticaNeue-Light-Identity-H"/>
              </a:rPr>
              <a:t> يكون هؤلاء الأطفال محرومين من الوصول إلى الخدمات الأساسية أو (ب) </a:t>
            </a:r>
            <a:r>
              <a:rPr lang="ar-LB" sz="1800" b="0" i="0" u="none" strike="noStrike" dirty="0">
                <a:latin typeface="HelveticaNeue-Light-Identity-H"/>
              </a:rPr>
              <a:t>أن </a:t>
            </a:r>
            <a:r>
              <a:rPr lang="ar" sz="1800" b="0" i="0" u="none" strike="noStrike" dirty="0">
                <a:latin typeface="HelveticaNeue-Light-Identity-H"/>
              </a:rPr>
              <a:t>يواجهوا الهجرة أو الاعتقال أو عدم التمتّع بحرّية التنقّل أو التعرّض لكره الأجانب أو الاستبعاد. </a:t>
            </a:r>
            <a:endParaRPr lang="fr-FR"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734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rtl="1"/>
            <a:r>
              <a:rPr lang="ar" dirty="0"/>
              <a:t>هذا هو المبدأ الأساسي الثالث الذي ينطبق على جميع الأعمال الإنسانية.</a:t>
            </a:r>
            <a:r>
              <a:rPr lang="ar-LB" dirty="0"/>
              <a:t> </a:t>
            </a:r>
          </a:p>
          <a:p>
            <a:pPr rtl="1"/>
            <a:r>
              <a:rPr lang="ar-LB" dirty="0"/>
              <a:t>وتنص عليه </a:t>
            </a:r>
            <a:r>
              <a:rPr lang="ar" dirty="0">
                <a:solidFill>
                  <a:srgbClr val="0563C1"/>
                </a:solidFill>
                <a:hlinkClick r:id="rId3">
                  <a:extLst>
                    <a:ext uri="{A12FA001-AC4F-418D-AE19-62706E023703}">
                      <ahyp:hlinkClr xmlns:ahyp="http://schemas.microsoft.com/office/drawing/2018/hyperlinkcolor" val="tx"/>
                    </a:ext>
                  </a:extLst>
                </a:hlinkClick>
              </a:rPr>
              <a:t>اتّفاقية حقوق الطفل</a:t>
            </a:r>
            <a:r>
              <a:rPr lang="ar-LB" dirty="0">
                <a:solidFill>
                  <a:srgbClr val="0563C1"/>
                </a:solidFill>
              </a:rPr>
              <a:t> </a:t>
            </a:r>
            <a:r>
              <a:rPr lang="ar-LB" u="sng" dirty="0">
                <a:solidFill>
                  <a:schemeClr val="tx1"/>
                </a:solidFill>
                <a:hlinkClick r:id="rId3">
                  <a:extLst>
                    <a:ext uri="{A12FA001-AC4F-418D-AE19-62706E023703}">
                      <ahyp:hlinkClr xmlns:ahyp="http://schemas.microsoft.com/office/drawing/2018/hyperlinkcolor" val="tx"/>
                    </a:ext>
                  </a:extLst>
                </a:hlinkClick>
              </a:rPr>
              <a:t>في الم</a:t>
            </a:r>
            <a:r>
              <a:rPr lang="ar" u="sng" dirty="0">
                <a:solidFill>
                  <a:schemeClr val="tx1"/>
                </a:solidFill>
                <a:hlinkClick r:id="rId3">
                  <a:extLst>
                    <a:ext uri="{A12FA001-AC4F-418D-AE19-62706E023703}">
                      <ahyp:hlinkClr xmlns:ahyp="http://schemas.microsoft.com/office/drawing/2018/hyperlinkcolor" val="tx"/>
                    </a:ext>
                  </a:extLst>
                </a:hlinkClick>
              </a:rPr>
              <a:t>ادة 12 كما يلي:</a:t>
            </a:r>
            <a:r>
              <a:rPr lang="ar" u="sng" dirty="0">
                <a:solidFill>
                  <a:schemeClr val="tx1"/>
                </a:solidFill>
              </a:rPr>
              <a:t> </a:t>
            </a:r>
            <a:r>
              <a:rPr lang="ar" dirty="0"/>
              <a:t>«تكفل الدول الأطراف في هذه الاتّفاقية للطفل القادر على تكوين آرائه الخاصّة حقّ التعبير عن تلك الآراء بحرّية في جميع المسائل التي تمسّ الطفل، وتولى آراء الطفل الاعتبار الواجب وفقًا لسنّ الطفل ونضجه.»  </a:t>
            </a:r>
          </a:p>
          <a:p>
            <a:pPr rtl="1"/>
            <a:endParaRPr lang="en-US" dirty="0"/>
          </a:p>
          <a:p>
            <a:pPr rtl="1">
              <a:buFont typeface="Arial" panose="020B0604020202020204" pitchFamily="34" charset="0"/>
              <a:buChar char="•"/>
            </a:pPr>
            <a:r>
              <a:rPr lang="ar" dirty="0"/>
              <a:t>يتعيّن على العاملين في المجال الإنساني توفير الوقت والمكان للأطفال كي يشاركوا بفعالية في القرارات التي تؤثّر عليهم، ومن ضمنها القرارات التي تُتّخذ خلال الاستعداد لحالات الطوارئ والاستجابة لها. </a:t>
            </a:r>
          </a:p>
          <a:p>
            <a:pPr rtl="1">
              <a:buFont typeface="Arial" panose="020B0604020202020204" pitchFamily="34" charset="0"/>
              <a:buChar char="•"/>
            </a:pPr>
            <a:r>
              <a:rPr lang="ar" dirty="0"/>
              <a:t>المشاركة</a:t>
            </a:r>
            <a:r>
              <a:rPr lang="ar-LB" dirty="0"/>
              <a:t> هي</a:t>
            </a:r>
            <a:r>
              <a:rPr lang="ar" dirty="0"/>
              <a:t> حقّ للطفل، ويجب أن يتمّ تكييفها مع نوع الطفل الاجتماعي، أو عمره، أو طريقة التواصل معه، أو مستوى نضجه، أو السياق، أو السلامة، أو الأمن اإلخ.  </a:t>
            </a:r>
          </a:p>
          <a:p>
            <a:pPr rtl="1">
              <a:buFont typeface="Arial" panose="020B0604020202020204" pitchFamily="34" charset="0"/>
              <a:buChar char="•"/>
            </a:pPr>
            <a:r>
              <a:rPr lang="ar" dirty="0"/>
              <a:t>المشاركة تنمّي الأمل الذي يشجّع </a:t>
            </a:r>
            <a:r>
              <a:rPr lang="ar-LB" dirty="0"/>
              <a:t>ا</a:t>
            </a:r>
            <a:r>
              <a:rPr lang="ar" dirty="0"/>
              <a:t>لأطفال على التفكير في احتمال حصول تغيير إيجابي. وبإمكان الأطفال العمل على إحداث تغيير إيجابي عبر مشاركتهم في عمليات صنع القرارات وفقاً لتطوّر إمكانياتهم واستقلاليتهم.  فتحمّل المسؤولية وصنع القرارات يساعدان الأطفال على تطوير حسّ الانتماء والعدالة</a:t>
            </a:r>
            <a:r>
              <a:rPr lang="ar-LB" dirty="0"/>
              <a:t>،</a:t>
            </a:r>
            <a:r>
              <a:rPr lang="ar" dirty="0"/>
              <a:t> أمّا المشاركة فتعزّز المساءلة.</a:t>
            </a:r>
          </a:p>
          <a:p>
            <a:pPr marL="228600" indent="0" rtl="1">
              <a:buFont typeface="Arial" panose="020B0604020202020204" pitchFamily="34" charset="0"/>
              <a:buNone/>
            </a:pPr>
            <a:endParaRPr lang="en-US" u="none" dirty="0"/>
          </a:p>
          <a:p>
            <a:pPr rtl="1">
              <a:buFont typeface="Arial" panose="020B0604020202020204" pitchFamily="34" charset="0"/>
              <a:buChar char="•"/>
            </a:pPr>
            <a:r>
              <a:rPr lang="ar" u="none" dirty="0">
                <a:solidFill>
                  <a:schemeClr val="tx1"/>
                </a:solidFill>
                <a:hlinkClick r:id="rId4">
                  <a:extLst>
                    <a:ext uri="{A12FA001-AC4F-418D-AE19-62706E023703}">
                      <ahyp:hlinkClr xmlns:ahyp="http://schemas.microsoft.com/office/drawing/2018/hyperlinkcolor" val="tx"/>
                    </a:ext>
                  </a:extLst>
                </a:hlinkClick>
              </a:rPr>
              <a:t>يجب تطبيق </a:t>
            </a:r>
            <a:r>
              <a:rPr lang="ar" u="none" dirty="0">
                <a:solidFill>
                  <a:srgbClr val="0563C1"/>
                </a:solidFill>
                <a:hlinkClick r:id="rId4">
                  <a:extLst>
                    <a:ext uri="{A12FA001-AC4F-418D-AE19-62706E023703}">
                      <ahyp:hlinkClr xmlns:ahyp="http://schemas.microsoft.com/office/drawing/2018/hyperlinkcolor" val="tx"/>
                    </a:ext>
                  </a:extLst>
                </a:hlinkClick>
              </a:rPr>
              <a:t>المتطلّبات الأساسية لمشاركة فعّالة وأخلاقية للأطفال خلال أيّ عملية تتعلّق بالأطفال.</a:t>
            </a:r>
            <a:r>
              <a:rPr lang="ar" u="none" dirty="0"/>
              <a:t> </a:t>
            </a:r>
            <a:r>
              <a:rPr lang="ar" i="0" dirty="0"/>
              <a:t>وهذه المتطلّبات هي: (أنقروا على كلّ منها لتظهر). اطّلعوا عند الحاجة على: </a:t>
            </a:r>
            <a:r>
              <a:rPr lang="ar" i="1" dirty="0"/>
              <a:t>https://resourcecentre.savethechildren.net/library/nine-basic-requirements-meaningful-and-ethical-childrens-participation</a:t>
            </a:r>
          </a:p>
          <a:p>
            <a:pPr rtl="1">
              <a:buFont typeface="Arial" panose="020B0604020202020204" pitchFamily="34" charset="0"/>
              <a:buChar char="•"/>
            </a:pPr>
            <a:r>
              <a:rPr lang="ar" dirty="0"/>
              <a:t>هناك فرقٌ بين طلب معلومات من الأطفال تحتاجها الجهات الفاعلة في المجال الإنساني، وبين دعم حق الأطفال في المشاركة في العمليات أو القرارت التي تؤثّر على حياتهم.  </a:t>
            </a:r>
            <a:endParaRPr lang="fr-FR"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07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algn="r" rtl="1"/>
            <a:r>
              <a:rPr lang="ar" dirty="0"/>
              <a:t>هذا هو المبدا الأخير المستمدّ من </a:t>
            </a:r>
            <a:r>
              <a:rPr lang="ar" u="sng" dirty="0"/>
              <a:t>اتّفاقية حقوق الطفل</a:t>
            </a:r>
            <a:endParaRPr lang="en-US" u="sng" dirty="0"/>
          </a:p>
          <a:p>
            <a:pPr algn="r" rtl="1"/>
            <a:endParaRPr lang="en-US"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التعريف</a:t>
            </a:r>
            <a:r>
              <a:rPr lang="ar-LB" dirty="0"/>
              <a:t>:</a:t>
            </a:r>
            <a:r>
              <a:rPr lang="ar" dirty="0"/>
              <a:t> يصف المصطلح "مصالح الطفل الفضلى" رفاه الطفل بصورة عامة.</a:t>
            </a:r>
            <a:endParaRPr lang="fr-FR" dirty="0"/>
          </a:p>
          <a:p>
            <a:pPr algn="r" rtl="1"/>
            <a:endParaRPr lang="en-US" dirty="0"/>
          </a:p>
          <a:p>
            <a:pPr algn="r" rtl="1">
              <a:buFont typeface="Arial" panose="020B0604020202020204" pitchFamily="34" charset="0"/>
              <a:buChar char="•"/>
            </a:pPr>
            <a:r>
              <a:rPr lang="ar" dirty="0"/>
              <a:t>للأطفال الحق في أن يتمّ تقييم مصالحهم الفضلى وأخذها في الحسبان على أنّها الاعتبار الرئيسي في جميع  الإجراءات </a:t>
            </a:r>
            <a:r>
              <a:rPr lang="ar-LB" dirty="0"/>
              <a:t>أ</a:t>
            </a:r>
            <a:r>
              <a:rPr lang="ar" dirty="0"/>
              <a:t>و</a:t>
            </a:r>
            <a:r>
              <a:rPr lang="ar-LB" dirty="0"/>
              <a:t> </a:t>
            </a:r>
            <a:r>
              <a:rPr lang="ar" dirty="0"/>
              <a:t>القرارت التي تعنيهم في المجالَين العام والخاص (مؤسّسات الرعاية الاجتماعية، أو محاكم القانون، أو السلطات الإدارية، أو الهيئات التشريعية). </a:t>
            </a:r>
          </a:p>
          <a:p>
            <a:pPr algn="r" rtl="1">
              <a:buFont typeface="Arial" panose="020B0604020202020204" pitchFamily="34" charset="0"/>
              <a:buChar char="•"/>
            </a:pPr>
            <a:r>
              <a:rPr lang="ar" dirty="0"/>
              <a:t>ينطبق هذا المبدأ على جميع الأطفال بدون أيّ تمييز سواء كانوا مواطنين، أو طالبي لجوء، أو لاجئين، أو نازحين داخلياً، أو مهاجرين، أو عديمي الجنسية.  </a:t>
            </a:r>
          </a:p>
          <a:p>
            <a:pPr algn="r" rtl="1">
              <a:buFont typeface="Arial" panose="020B0604020202020204" pitchFamily="34" charset="0"/>
              <a:buChar char="•"/>
            </a:pPr>
            <a:r>
              <a:rPr lang="ar" dirty="0"/>
              <a:t>يوجّه مبدأ المصالح الفضلى تصميم وتنفيذ ومراقبة وتعديل كلّ البرامج والتدخّلات الإنسانية، ويجب إعادة تقييمه بشكل روتيني.</a:t>
            </a:r>
          </a:p>
          <a:p>
            <a:pPr algn="r" rtl="1">
              <a:buFont typeface="Arial" panose="020B0604020202020204" pitchFamily="34" charset="0"/>
              <a:buChar char="•"/>
            </a:pPr>
            <a:endParaRPr lang="en-US" dirty="0"/>
          </a:p>
          <a:p>
            <a:pPr algn="r" rtl="1"/>
            <a:r>
              <a:rPr lang="ar" dirty="0"/>
              <a:t>هناك ثلاثة جوانب لمفهوم المصالح الفضلى. وهي التالية:</a:t>
            </a:r>
          </a:p>
          <a:p>
            <a:pPr algn="r" rtl="1">
              <a:buFont typeface="Arial" panose="020B0604020202020204" pitchFamily="34" charset="0"/>
              <a:buChar char="•"/>
            </a:pPr>
            <a:r>
              <a:rPr lang="ar" b="1" dirty="0">
                <a:solidFill>
                  <a:srgbClr val="369EA3"/>
                </a:solidFill>
                <a:effectLst/>
              </a:rPr>
              <a:t>حق الطفل الأساسي: </a:t>
            </a:r>
            <a:r>
              <a:rPr lang="ar" dirty="0">
                <a:solidFill>
                  <a:srgbClr val="369EA3"/>
                </a:solidFill>
                <a:effectLst/>
              </a:rPr>
              <a:t>للأطفال الحق في أن يتمّ تقييم مصالحهم الفضلى والنظر إليها على أنها الاعتبار الرئيسي؛</a:t>
            </a:r>
          </a:p>
          <a:p>
            <a:pPr algn="r" rtl="1">
              <a:buFont typeface="Arial" panose="020B0604020202020204" pitchFamily="34" charset="0"/>
              <a:buChar char="•"/>
            </a:pPr>
            <a:r>
              <a:rPr lang="ar" b="1" dirty="0">
                <a:solidFill>
                  <a:srgbClr val="369EA3"/>
                </a:solidFill>
                <a:effectLst/>
              </a:rPr>
              <a:t>مبدأ قانوني: </a:t>
            </a:r>
            <a:r>
              <a:rPr lang="ar" dirty="0">
                <a:solidFill>
                  <a:srgbClr val="369EA3"/>
                </a:solidFill>
                <a:effectLst/>
              </a:rPr>
              <a:t>في حال وجود أكثر من تفسير واحد للحكم القانوني، يتعيّن اختيار التفسير الأكثر فعالية في خدمة مصالح الطفل الفضلى. </a:t>
            </a:r>
          </a:p>
          <a:p>
            <a:pPr algn="r" rtl="1">
              <a:buFont typeface="Arial" panose="020B0604020202020204" pitchFamily="34" charset="0"/>
              <a:buChar char="•"/>
            </a:pPr>
            <a:r>
              <a:rPr lang="ar" b="1" dirty="0">
                <a:solidFill>
                  <a:srgbClr val="369EA3"/>
                </a:solidFill>
                <a:effectLst/>
              </a:rPr>
              <a:t>قاعدة إجرائية: </a:t>
            </a:r>
            <a:r>
              <a:rPr lang="ar" dirty="0">
                <a:solidFill>
                  <a:srgbClr val="369EA3"/>
                </a:solidFill>
                <a:effectLst/>
              </a:rPr>
              <a:t>عندما يكون للقرار تأثير على طفل معيّن، أو مجموعة من الأطفال، أو الأطفال بوجه عام، على عملية صنع القرار (أ) أن تقيّم التأثير المحتمل للقرار على الطفل أو الأطفال المعنيين و(ب) تُظهر أنه تمّت بشكل صريح مراعاة حق الأطفال في تقييم مصالحهم الفضلى والنظر إليها على أنها اعتبار رئيسي . </a:t>
            </a:r>
          </a:p>
          <a:p>
            <a:pPr marL="228600" indent="0" algn="r" rtl="1">
              <a:buFont typeface="Arial" panose="020B0604020202020204" pitchFamily="34" charset="0"/>
              <a:buNone/>
            </a:pPr>
            <a:endParaRPr lang="en-US" dirty="0"/>
          </a:p>
          <a:p>
            <a:pPr algn="r" rtl="1">
              <a:buFont typeface="Arial" panose="020B0604020202020204" pitchFamily="34" charset="0"/>
              <a:buChar char="•"/>
            </a:pPr>
            <a:r>
              <a:rPr lang="ar" dirty="0"/>
              <a:t>عندما تتّخذ الجهات الفاعلة في المجال الإنساني قرارات بشأن أطفال منفردين، ينبغي تنفيذ الضمانات الإجرائية المتّفق عليها لدعم هذا المبدأ</a:t>
            </a:r>
            <a:r>
              <a:rPr lang="ar-LB" dirty="0"/>
              <a:t> </a:t>
            </a:r>
            <a:r>
              <a:rPr lang="ar" dirty="0"/>
              <a:t>(</a:t>
            </a:r>
            <a:r>
              <a:rPr lang="ar" dirty="0">
                <a:latin typeface="Arial"/>
                <a:ea typeface="Arial"/>
                <a:cs typeface="Arial"/>
                <a:sym typeface="Arial"/>
              </a:rPr>
              <a:t>←</a:t>
            </a:r>
            <a:r>
              <a:rPr lang="ar-LB" dirty="0">
                <a:latin typeface="Arial"/>
                <a:ea typeface="Arial"/>
                <a:cs typeface="Arial"/>
                <a:sym typeface="Arial"/>
              </a:rPr>
              <a:t> </a:t>
            </a:r>
            <a:r>
              <a:rPr lang="ar" dirty="0"/>
              <a:t>رمز </a:t>
            </a:r>
            <a:r>
              <a:rPr lang="ar" b="1" dirty="0"/>
              <a:t>الصون</a:t>
            </a:r>
            <a:r>
              <a:rPr lang="ar" dirty="0"/>
              <a:t>)</a:t>
            </a:r>
          </a:p>
          <a:p>
            <a:pPr algn="r" rtl="1">
              <a:buFont typeface="Arial" panose="020B0604020202020204" pitchFamily="34" charset="0"/>
              <a:buChar char="•"/>
            </a:pPr>
            <a:endParaRPr lang="en-US" dirty="0"/>
          </a:p>
          <a:p>
            <a:pPr marL="228600" indent="0" algn="r" rtl="1">
              <a:buFont typeface="Arial" panose="020B0604020202020204" pitchFamily="34" charset="0"/>
              <a:buNone/>
            </a:pPr>
            <a:r>
              <a:rPr lang="ar" dirty="0"/>
              <a:t>من الطبيعي أن تدور مناقشات كثيرة في الغالب حول هذا المبدأ. انتبهوا </a:t>
            </a:r>
            <a:r>
              <a:rPr lang="ar-LB" dirty="0"/>
              <a:t>إ</a:t>
            </a:r>
            <a:r>
              <a:rPr lang="ar" dirty="0"/>
              <a:t>لى إدارة الوقت ولا تتردّدوا في أن تدلّوا المشاركين على الموارد / الأشخاص الموارد، بما في ذلك وحدة التدريب الإلكترونية الخاصّة بالمعايير الدنيا لحماية الطفل. </a:t>
            </a:r>
          </a:p>
          <a:p>
            <a:pPr algn="r" rtl="1">
              <a:buFont typeface="Arial" panose="020B0604020202020204" pitchFamily="34" charset="0"/>
              <a:buChar char="•"/>
            </a:pPr>
            <a:endParaRPr lang="en-US"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72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algn="r" rtl="1"/>
            <a:endParaRPr lang="en-US" dirty="0"/>
          </a:p>
          <a:p>
            <a:pPr algn="r" rtl="1">
              <a:buFont typeface="Arial" panose="020B0604020202020204" pitchFamily="34" charset="0"/>
              <a:buChar char="•"/>
            </a:pPr>
            <a:r>
              <a:rPr lang="ar" dirty="0"/>
              <a:t>يجب تقديم المساعدة الإنسانية بطرق تقلّل من المخاطر التي قد يواجهها الناس وتلبّي احتياجاتهم بكرامة.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يجب تقديم المساعدة في بيئة لا تزيد من تعرّض الناس للمخاطر الجسدية أو العنف أو الإساءة، ولهذا السبب، وُجِدت بروتوكولات صون</a:t>
            </a:r>
            <a:r>
              <a:rPr lang="ar-LB" dirty="0"/>
              <a:t> (الطفل)</a:t>
            </a:r>
            <a:endParaRPr lang="fr-FR" dirty="0"/>
          </a:p>
          <a:p>
            <a:pPr algn="r" rtl="1">
              <a:buFont typeface="Arial" panose="020B0604020202020204" pitchFamily="34" charset="0"/>
              <a:buChar char="•"/>
            </a:pPr>
            <a:endParaRPr lang="en-US" dirty="0"/>
          </a:p>
          <a:p>
            <a:pPr algn="r" rtl="1">
              <a:buFont typeface="Arial" panose="020B0604020202020204" pitchFamily="34" charset="0"/>
              <a:buChar char="•"/>
            </a:pPr>
            <a:r>
              <a:rPr lang="ar" dirty="0"/>
              <a:t>يجب أن ندعّم هذا الأمر بمنظورات الأطفال واحتياجاتهم. على سبيل المثال، تتمثّل الخطوة الأساسية لدعم قدرة الناس على حماية أنفسهم في تعزيز مشاركة الأطفال الهادفة والآمنة. فيتمّ تحسين تصميم البرنامج من خلال تضمين خبرات الأطفال. </a:t>
            </a:r>
          </a:p>
          <a:p>
            <a:pPr marL="228600" indent="0" algn="r" rtl="1">
              <a:buFont typeface="Arial" panose="020B0604020202020204" pitchFamily="34" charset="0"/>
              <a:buNone/>
            </a:pPr>
            <a:endParaRPr lang="en-US"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علينا أيضًا التفكير في الطريقة التي اعتمدها سابقًا الأطفال والعائلات والمجتمعات المحلّية والسلطات، لمعالجة المسائل ذات الصلة، وكيف أثّرت الأزمة على هذه الاستراتيجيات والسلوكيات.</a:t>
            </a:r>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47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3200"/>
              <a:buNone/>
              <a:defRPr sz="3200" b="1">
                <a:solidFill>
                  <a:schemeClr val="accent6"/>
                </a:solidFill>
              </a:defRPr>
            </a:lvl1pPr>
            <a:lvl2pPr marL="914400" lvl="1" indent="-228600" algn="r" rtl="1">
              <a:lnSpc>
                <a:spcPct val="90000"/>
              </a:lnSpc>
              <a:spcBef>
                <a:spcPts val="5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5"/>
              </a:buClr>
              <a:buSzPts val="2800"/>
              <a:buChar char="•"/>
              <a:defRPr>
                <a:solidFill>
                  <a:schemeClr val="dk1"/>
                </a:solidFill>
              </a:defRPr>
            </a:lvl1pPr>
            <a:lvl2pPr marL="914400" lvl="1" indent="-381000" algn="r" rtl="1">
              <a:lnSpc>
                <a:spcPct val="90000"/>
              </a:lnSpc>
              <a:spcBef>
                <a:spcPts val="500"/>
              </a:spcBef>
              <a:spcAft>
                <a:spcPts val="0"/>
              </a:spcAft>
              <a:buClr>
                <a:schemeClr val="accent5"/>
              </a:buClr>
              <a:buSzPts val="2400"/>
              <a:buChar char="•"/>
              <a:defRPr>
                <a:solidFill>
                  <a:schemeClr val="dk1"/>
                </a:solidFill>
              </a:defRPr>
            </a:lvl2pPr>
            <a:lvl3pPr marL="1371600" lvl="2" indent="-355600" algn="r" rtl="1">
              <a:lnSpc>
                <a:spcPct val="90000"/>
              </a:lnSpc>
              <a:spcBef>
                <a:spcPts val="500"/>
              </a:spcBef>
              <a:spcAft>
                <a:spcPts val="0"/>
              </a:spcAft>
              <a:buClr>
                <a:schemeClr val="accent5"/>
              </a:buClr>
              <a:buSzPts val="2000"/>
              <a:buChar char="•"/>
              <a:defRPr>
                <a:solidFill>
                  <a:schemeClr val="dk1"/>
                </a:solidFill>
              </a:defRPr>
            </a:lvl3pPr>
            <a:lvl4pPr marL="1828800" lvl="3" indent="-342900" algn="r" rtl="1">
              <a:lnSpc>
                <a:spcPct val="90000"/>
              </a:lnSpc>
              <a:spcBef>
                <a:spcPts val="500"/>
              </a:spcBef>
              <a:spcAft>
                <a:spcPts val="0"/>
              </a:spcAft>
              <a:buClr>
                <a:schemeClr val="accent5"/>
              </a:buClr>
              <a:buSzPts val="1800"/>
              <a:buChar char="•"/>
              <a:defRPr>
                <a:solidFill>
                  <a:schemeClr val="dk1"/>
                </a:solidFill>
              </a:defRPr>
            </a:lvl4pPr>
            <a:lvl5pPr marL="2286000" lvl="4" indent="-342900" algn="r" rtl="1">
              <a:lnSpc>
                <a:spcPct val="90000"/>
              </a:lnSpc>
              <a:spcBef>
                <a:spcPts val="500"/>
              </a:spcBef>
              <a:spcAft>
                <a:spcPts val="0"/>
              </a:spcAft>
              <a:buClr>
                <a:schemeClr val="accent5"/>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lt1"/>
              </a:buClr>
              <a:buSzPts val="3600"/>
              <a:buNone/>
              <a:defRPr sz="3600" b="1">
                <a:solidFill>
                  <a:schemeClr val="lt1"/>
                </a:solidFill>
              </a:defRPr>
            </a:lvl1pPr>
            <a:lvl2pPr marL="914400" lvl="1" indent="-228600" algn="r" rtl="1">
              <a:lnSpc>
                <a:spcPct val="90000"/>
              </a:lnSpc>
              <a:spcBef>
                <a:spcPts val="5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lt1"/>
              </a:buClr>
              <a:buSzPts val="3600"/>
              <a:buFont typeface="Helvetica Neue"/>
              <a:buNone/>
              <a:defRPr sz="36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400"/>
              <a:buNone/>
              <a:defRPr sz="2400">
                <a:solidFill>
                  <a:schemeClr val="dk1"/>
                </a:solidFill>
              </a:defRPr>
            </a:lvl1pPr>
            <a:lvl2pPr marL="914400" lvl="1" indent="-228600" algn="r" rtl="1">
              <a:lnSpc>
                <a:spcPct val="90000"/>
              </a:lnSpc>
              <a:spcBef>
                <a:spcPts val="500"/>
              </a:spcBef>
              <a:spcAft>
                <a:spcPts val="0"/>
              </a:spcAft>
              <a:buClr>
                <a:schemeClr val="accent3"/>
              </a:buClr>
              <a:buSzPts val="2400"/>
              <a:buNone/>
              <a:defRPr>
                <a:solidFill>
                  <a:schemeClr val="dk1"/>
                </a:solidFill>
              </a:defRPr>
            </a:lvl2pPr>
            <a:lvl3pPr marL="1371600" lvl="2" indent="-228600" algn="r" rtl="1">
              <a:lnSpc>
                <a:spcPct val="90000"/>
              </a:lnSpc>
              <a:spcBef>
                <a:spcPts val="500"/>
              </a:spcBef>
              <a:spcAft>
                <a:spcPts val="0"/>
              </a:spcAft>
              <a:buClr>
                <a:schemeClr val="accent3"/>
              </a:buClr>
              <a:buSzPts val="2000"/>
              <a:buNone/>
              <a:defRPr>
                <a:solidFill>
                  <a:schemeClr val="dk1"/>
                </a:solidFill>
              </a:defRPr>
            </a:lvl3pPr>
            <a:lvl4pPr marL="1828800" lvl="3" indent="-228600" algn="r" rtl="1">
              <a:lnSpc>
                <a:spcPct val="90000"/>
              </a:lnSpc>
              <a:spcBef>
                <a:spcPts val="500"/>
              </a:spcBef>
              <a:spcAft>
                <a:spcPts val="0"/>
              </a:spcAft>
              <a:buClr>
                <a:schemeClr val="accent3"/>
              </a:buClr>
              <a:buSzPts val="1800"/>
              <a:buNone/>
              <a:defRPr>
                <a:solidFill>
                  <a:schemeClr val="dk1"/>
                </a:solidFill>
              </a:defRPr>
            </a:lvl4pPr>
            <a:lvl5pPr marL="2286000" lvl="4" indent="-228600" algn="r" rtl="1">
              <a:lnSpc>
                <a:spcPct val="90000"/>
              </a:lnSpc>
              <a:spcBef>
                <a:spcPts val="500"/>
              </a:spcBef>
              <a:spcAft>
                <a:spcPts val="0"/>
              </a:spcAft>
              <a:buClr>
                <a:schemeClr val="accent3"/>
              </a:buClr>
              <a:buSzPts val="1800"/>
              <a:buNone/>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rtlCol="1"/>
          <a:lstStyle>
            <a:lvl1pPr algn="r" rtl="1">
              <a:defRPr b="1">
                <a:solidFill>
                  <a:srgbClr val="415E7C"/>
                </a:solidFill>
              </a:defRPr>
            </a:lvl1pPr>
          </a:lstStyle>
          <a:p>
            <a:pPr rtl="1"/>
            <a:r>
              <a:rPr lang="ar"/>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1"/>
            <a:lstStyle/>
            <a:p>
              <a:pPr rtl="1"/>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1"/>
            <a:lstStyle/>
            <a:p>
              <a:pPr rtl="1"/>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1"/>
            <a:lstStyle/>
            <a:p>
              <a:pPr rtl="1"/>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1"/>
            <a:lstStyle/>
            <a:p>
              <a:pPr rtl="1"/>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1"/>
            <a:lstStyle/>
            <a:p>
              <a:pPr rtl="1"/>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1"/>
            <a:lstStyle/>
            <a:p>
              <a:pPr rtl="1"/>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1"/>
            <a:lstStyle/>
            <a:p>
              <a:pPr rtl="1"/>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1"/>
            <a:lstStyle/>
            <a:p>
              <a:pPr rtl="1"/>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1"/>
            <a:lstStyle/>
            <a:p>
              <a:pPr rtl="1"/>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1"/>
            <a:lstStyle/>
            <a:p>
              <a:pPr rtl="1"/>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1"/>
            <a:lstStyle/>
            <a:p>
              <a:pPr rtl="1"/>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1"/>
            <a:lstStyle/>
            <a:p>
              <a:pPr rtl="1"/>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1"/>
            <a:lstStyle/>
            <a:p>
              <a:pPr rtl="1"/>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1"/>
            <a:lstStyle/>
            <a:p>
              <a:pPr rtl="1"/>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1"/>
            <a:lstStyle/>
            <a:p>
              <a:pPr rtl="1"/>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1"/>
            <a:lstStyle/>
            <a:p>
              <a:pPr rtl="1"/>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1"/>
            <a:lstStyle/>
            <a:p>
              <a:pPr rtl="1"/>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1"/>
            <a:lstStyle/>
            <a:p>
              <a:pPr rtl="1"/>
              <a:endParaRPr/>
            </a:p>
          </p:txBody>
        </p:sp>
      </p:grpSp>
    </p:spTree>
    <p:extLst>
      <p:ext uri="{BB962C8B-B14F-4D97-AF65-F5344CB8AC3E}">
        <p14:creationId xmlns:p14="http://schemas.microsoft.com/office/powerpoint/2010/main" val="118254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88869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1"/>
            <a:lstStyle/>
            <a:p>
              <a:pPr rtl="1"/>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1"/>
            <a:lstStyle/>
            <a:p>
              <a:pPr rtl="1"/>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1"/>
            <a:lstStyle/>
            <a:p>
              <a:pPr rtl="1"/>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51611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4" name="Imagen 3">
            <a:extLst>
              <a:ext uri="{FF2B5EF4-FFF2-40B4-BE49-F238E27FC236}">
                <a16:creationId xmlns:a16="http://schemas.microsoft.com/office/drawing/2014/main" id="{33191364-1851-55C6-AF02-A94265FB941C}"/>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061287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33139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1"/>
              </a:buClr>
              <a:buSzPts val="3600"/>
              <a:buFont typeface="Helvetica Neue"/>
              <a:buNone/>
              <a:defRPr sz="3600" b="1">
                <a:solidFill>
                  <a:schemeClr val="accen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800"/>
              <a:buNone/>
              <a:defRPr b="1">
                <a:solidFill>
                  <a:schemeClr val="accent3"/>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4"/>
              </a:buClr>
              <a:buSzPts val="3600"/>
              <a:buFont typeface="Helvetica Neue"/>
              <a:buNone/>
              <a:defRPr sz="3600" b="1">
                <a:solidFill>
                  <a:schemeClr val="accent4"/>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2"/>
              </a:buClr>
              <a:buSzPts val="2400"/>
              <a:buChar char="•"/>
              <a:defRPr/>
            </a:lvl2pPr>
            <a:lvl3pPr marL="1371600" lvl="2" indent="-355600" algn="r" rtl="1">
              <a:lnSpc>
                <a:spcPct val="90000"/>
              </a:lnSpc>
              <a:spcBef>
                <a:spcPts val="500"/>
              </a:spcBef>
              <a:spcAft>
                <a:spcPts val="0"/>
              </a:spcAft>
              <a:buClr>
                <a:schemeClr val="accent2"/>
              </a:buClr>
              <a:buSzPts val="2000"/>
              <a:buChar char="•"/>
              <a:defRPr/>
            </a:lvl3pPr>
            <a:lvl4pPr marL="1828800" lvl="3" indent="-342900" algn="r" rtl="1">
              <a:lnSpc>
                <a:spcPct val="90000"/>
              </a:lnSpc>
              <a:spcBef>
                <a:spcPts val="500"/>
              </a:spcBef>
              <a:spcAft>
                <a:spcPts val="0"/>
              </a:spcAft>
              <a:buClr>
                <a:schemeClr val="accent2"/>
              </a:buClr>
              <a:buSzPts val="1800"/>
              <a:buChar char="•"/>
              <a:defRPr/>
            </a:lvl4pPr>
            <a:lvl5pPr marL="2286000" lvl="4" indent="-342900" algn="r" rtl="1">
              <a:lnSpc>
                <a:spcPct val="90000"/>
              </a:lnSpc>
              <a:spcBef>
                <a:spcPts val="500"/>
              </a:spcBef>
              <a:spcAft>
                <a:spcPts val="0"/>
              </a:spcAft>
              <a:buClr>
                <a:schemeClr val="accent2"/>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2"/>
              </a:buClr>
              <a:buSzPts val="2800"/>
              <a:buChar char="•"/>
              <a:defRPr>
                <a:solidFill>
                  <a:schemeClr val="dk1"/>
                </a:solidFill>
              </a:defRPr>
            </a:lvl1pPr>
            <a:lvl2pPr marL="914400" lvl="1" indent="-381000" algn="r" rtl="1">
              <a:lnSpc>
                <a:spcPct val="90000"/>
              </a:lnSpc>
              <a:spcBef>
                <a:spcPts val="500"/>
              </a:spcBef>
              <a:spcAft>
                <a:spcPts val="0"/>
              </a:spcAft>
              <a:buClr>
                <a:schemeClr val="accent2"/>
              </a:buClr>
              <a:buSzPts val="2400"/>
              <a:buChar char="•"/>
              <a:defRPr>
                <a:solidFill>
                  <a:schemeClr val="dk1"/>
                </a:solidFill>
              </a:defRPr>
            </a:lvl2pPr>
            <a:lvl3pPr marL="1371600" lvl="2" indent="-355600" algn="r" rtl="1">
              <a:lnSpc>
                <a:spcPct val="90000"/>
              </a:lnSpc>
              <a:spcBef>
                <a:spcPts val="500"/>
              </a:spcBef>
              <a:spcAft>
                <a:spcPts val="0"/>
              </a:spcAft>
              <a:buClr>
                <a:schemeClr val="accent2"/>
              </a:buClr>
              <a:buSzPts val="2000"/>
              <a:buChar char="•"/>
              <a:defRPr>
                <a:solidFill>
                  <a:schemeClr val="dk1"/>
                </a:solidFill>
              </a:defRPr>
            </a:lvl3pPr>
            <a:lvl4pPr marL="1828800" lvl="3" indent="-342900" algn="r" rtl="1">
              <a:lnSpc>
                <a:spcPct val="90000"/>
              </a:lnSpc>
              <a:spcBef>
                <a:spcPts val="500"/>
              </a:spcBef>
              <a:spcAft>
                <a:spcPts val="0"/>
              </a:spcAft>
              <a:buClr>
                <a:schemeClr val="accent2"/>
              </a:buClr>
              <a:buSzPts val="1800"/>
              <a:buChar char="•"/>
              <a:defRPr>
                <a:solidFill>
                  <a:schemeClr val="dk1"/>
                </a:solidFill>
              </a:defRPr>
            </a:lvl4pPr>
            <a:lvl5pPr marL="2286000" lvl="4" indent="-342900" algn="r" rtl="1">
              <a:lnSpc>
                <a:spcPct val="90000"/>
              </a:lnSpc>
              <a:spcBef>
                <a:spcPts val="500"/>
              </a:spcBef>
              <a:spcAft>
                <a:spcPts val="0"/>
              </a:spcAft>
              <a:buClr>
                <a:schemeClr val="accent2"/>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1" anchor="ctr" anchorCtr="0">
            <a:normAutofit/>
          </a:bodyPr>
          <a:lstStyle>
            <a:lvl1pPr marR="0" lvl="0" algn="r" rtl="1">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pPr rtl="1"/>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1"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1" r:id="rId18"/>
    <p:sldLayoutId id="2147483683" r:id="rId19"/>
    <p:sldLayoutId id="2147483684" r:id="rId20"/>
    <p:sldLayoutId id="2147483685" r:id="rId2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resourcecentre.savethechildren.net/node/5040/pdf/5040.pdf"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9488215" cy="1057275"/>
          </a:xfrm>
        </p:spPr>
        <p:txBody>
          <a:bodyPr rtlCol="1">
            <a:normAutofit/>
          </a:bodyPr>
          <a:lstStyle/>
          <a:p>
            <a:pPr rtl="1"/>
            <a:r>
              <a:rPr lang="ar" sz="4900" dirty="0">
                <a:latin typeface="Calibri" panose="020F0502020204030204" pitchFamily="34" charset="0"/>
                <a:cs typeface="Calibri" panose="020F0502020204030204" pitchFamily="34" charset="0"/>
              </a:rPr>
              <a:t>المبدأ 6: الوصول إلى المساعدة غير المتحيّزة</a:t>
            </a:r>
            <a:endParaRPr lang="fr-FR" sz="49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774268" y="3823855"/>
            <a:ext cx="5181600" cy="2669020"/>
          </a:xfrm>
        </p:spPr>
        <p:txBody>
          <a:bodyPr rtlCol="1">
            <a:normAutofit/>
          </a:bodyPr>
          <a:lstStyle/>
          <a:p>
            <a:pPr marL="50800" indent="0" rtl="1">
              <a:buNone/>
            </a:pPr>
            <a:endParaRPr lang="fr-FR" sz="2400" i="1" dirty="0"/>
          </a:p>
          <a:p>
            <a:pPr marL="50800" indent="0" algn="ctr" rtl="1">
              <a:buNone/>
            </a:pPr>
            <a:r>
              <a:rPr lang="ar" i="1" dirty="0">
                <a:latin typeface="Calibri" panose="020F0502020204030204" pitchFamily="34" charset="0"/>
                <a:cs typeface="Calibri" panose="020F0502020204030204" pitchFamily="34" charset="0"/>
              </a:rPr>
              <a:t>“تحدّد الجهات الفاعلة في المجال الإنساني العقبات التي تحول دون الوصول إلى المساعدات وتتّخذ الخطوات اللازمة لضمان توفيرها بما يتناسب مع الحاجة وبدون تمييز”. </a:t>
            </a:r>
          </a:p>
          <a:p>
            <a:pPr rtl="1"/>
            <a:endParaRPr lang="fr-FR" sz="2400" dirty="0"/>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387927" y="2002322"/>
            <a:ext cx="4849091" cy="4351338"/>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sz="2800" dirty="0">
                <a:latin typeface="Calibri" panose="020F0502020204030204" pitchFamily="34" charset="0"/>
                <a:cs typeface="Calibri" panose="020F0502020204030204" pitchFamily="34" charset="0"/>
              </a:rPr>
              <a:t>يستند إلى الاحتياجات</a:t>
            </a:r>
          </a:p>
          <a:p>
            <a:pPr rtl="1"/>
            <a:r>
              <a:rPr lang="ar" dirty="0">
                <a:latin typeface="Calibri" panose="020F0502020204030204" pitchFamily="34" charset="0"/>
                <a:cs typeface="Calibri" panose="020F0502020204030204" pitchFamily="34" charset="0"/>
              </a:rPr>
              <a:t>من دون </a:t>
            </a:r>
            <a:r>
              <a:rPr lang="ar" sz="2800" b="1" dirty="0">
                <a:latin typeface="Calibri" panose="020F0502020204030204" pitchFamily="34" charset="0"/>
                <a:cs typeface="Calibri" panose="020F0502020204030204" pitchFamily="34" charset="0"/>
              </a:rPr>
              <a:t>تمييز</a:t>
            </a:r>
          </a:p>
          <a:p>
            <a:pPr rtl="1"/>
            <a:endParaRPr lang="en-US" b="1" dirty="0">
              <a:latin typeface="Calibri" panose="020F0502020204030204" pitchFamily="34" charset="0"/>
              <a:cs typeface="Calibri" panose="020F0502020204030204" pitchFamily="34" charset="0"/>
            </a:endParaRPr>
          </a:p>
          <a:p>
            <a:pPr rtl="1"/>
            <a:r>
              <a:rPr lang="ar" sz="2800" dirty="0">
                <a:latin typeface="Calibri" panose="020F0502020204030204" pitchFamily="34" charset="0"/>
                <a:cs typeface="Calibri" panose="020F0502020204030204" pitchFamily="34" charset="0"/>
              </a:rPr>
              <a:t>مراقبة إمكانية الوصول</a:t>
            </a:r>
          </a:p>
          <a:p>
            <a:pPr rtl="1"/>
            <a:r>
              <a:rPr lang="ar" dirty="0">
                <a:latin typeface="Calibri" panose="020F0502020204030204" pitchFamily="34" charset="0"/>
                <a:cs typeface="Calibri" panose="020F0502020204030204" pitchFamily="34" charset="0"/>
              </a:rPr>
              <a:t>معالجة الحواجز</a:t>
            </a:r>
          </a:p>
          <a:p>
            <a:pPr rtl="1"/>
            <a:r>
              <a:rPr lang="ar" dirty="0">
                <a:latin typeface="Calibri" panose="020F0502020204030204" pitchFamily="34" charset="0"/>
                <a:cs typeface="Calibri" panose="020F0502020204030204" pitchFamily="34" charset="0"/>
              </a:rPr>
              <a:t>المعلومات ذات الصلة </a:t>
            </a:r>
            <a:endParaRPr lang="en-US" sz="2800"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طرق مبتكرة وخلاقة للوصول إلى الأطفال المستبعدين</a:t>
            </a:r>
            <a:endParaRPr lang="en-US" sz="2800"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8986982" y="1699491"/>
            <a:ext cx="1633626" cy="2026992"/>
          </a:xfrm>
          <a:prstGeom prst="rect">
            <a:avLst/>
          </a:prstGeom>
        </p:spPr>
      </p:pic>
    </p:spTree>
    <p:extLst>
      <p:ext uri="{BB962C8B-B14F-4D97-AF65-F5344CB8AC3E}">
        <p14:creationId xmlns:p14="http://schemas.microsoft.com/office/powerpoint/2010/main" val="5198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420887" y="365795"/>
            <a:ext cx="9873996" cy="1057275"/>
          </a:xfrm>
        </p:spPr>
        <p:txBody>
          <a:bodyPr rtlCol="1">
            <a:noAutofit/>
          </a:bodyPr>
          <a:lstStyle/>
          <a:p>
            <a:pPr rtl="1"/>
            <a:r>
              <a:rPr lang="ar" sz="4000" dirty="0">
                <a:latin typeface="Calibri" panose="020F0502020204030204" pitchFamily="34" charset="0"/>
                <a:cs typeface="Calibri" panose="020F0502020204030204" pitchFamily="34" charset="0"/>
              </a:rPr>
              <a:t>المبدأ 7: المساعدة على التعافي من العنف أو الإكراه أو الحرمان المتعمّد</a:t>
            </a:r>
            <a:endParaRPr lang="fr-FR" sz="40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774427" y="3622881"/>
            <a:ext cx="5181600" cy="2998692"/>
          </a:xfrm>
        </p:spPr>
        <p:txBody>
          <a:bodyPr rtlCol="1">
            <a:normAutofit/>
          </a:bodyPr>
          <a:lstStyle/>
          <a:p>
            <a:pPr marL="50800" indent="0" rtl="1">
              <a:buNone/>
            </a:pPr>
            <a:endParaRPr lang="fr-FR" sz="2400" i="1" dirty="0"/>
          </a:p>
          <a:p>
            <a:pPr marL="50800" indent="0" algn="ctr" rtl="1">
              <a:buNone/>
            </a:pPr>
            <a:r>
              <a:rPr lang="ar" i="1" dirty="0">
                <a:latin typeface="Calibri" panose="020F0502020204030204" pitchFamily="34" charset="0"/>
                <a:cs typeface="Calibri" panose="020F0502020204030204" pitchFamily="34" charset="0"/>
              </a:rPr>
              <a:t>“تقدّم الجهات الفاعلة في المجال الإنساني الدعم الفوري والمستدام للمتضرّرين من الانتهاكات؛ بما في ذلك الإحالة إلى خدمات إضافية حسب الاقتضاء.” </a:t>
            </a:r>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166413" y="1929654"/>
            <a:ext cx="5757333" cy="2998692"/>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تقليل التعرّض لمزيد من العنف أو الإكراه أو الحرمان </a:t>
            </a:r>
            <a:endParaRPr lang="fr-FR"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دعم جهود الأطفال والعائلات للحفاظ على سلامتهم </a:t>
            </a:r>
          </a:p>
          <a:p>
            <a:pPr rtl="1"/>
            <a:r>
              <a:rPr lang="ar" dirty="0">
                <a:latin typeface="Calibri" panose="020F0502020204030204" pitchFamily="34" charset="0"/>
                <a:cs typeface="Calibri" panose="020F0502020204030204" pitchFamily="34" charset="0"/>
              </a:rPr>
              <a:t>استجابات من أجل جعل الأطفال أكثر أمانًا</a:t>
            </a:r>
            <a:endParaRPr lang="en-US" sz="2800"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8548414" y="1536015"/>
            <a:ext cx="1633626" cy="2026992"/>
          </a:xfrm>
          <a:prstGeom prst="rect">
            <a:avLst/>
          </a:prstGeom>
        </p:spPr>
      </p:pic>
    </p:spTree>
    <p:extLst>
      <p:ext uri="{BB962C8B-B14F-4D97-AF65-F5344CB8AC3E}">
        <p14:creationId xmlns:p14="http://schemas.microsoft.com/office/powerpoint/2010/main" val="3489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9987821" cy="1057275"/>
          </a:xfrm>
        </p:spPr>
        <p:txBody>
          <a:bodyPr rtlCol="1">
            <a:noAutofit/>
          </a:bodyPr>
          <a:lstStyle/>
          <a:p>
            <a:pPr rtl="1"/>
            <a:r>
              <a:rPr lang="ar" dirty="0">
                <a:latin typeface="Calibri" panose="020F0502020204030204" pitchFamily="34" charset="0"/>
                <a:cs typeface="Calibri" panose="020F0502020204030204" pitchFamily="34" charset="0"/>
              </a:rPr>
              <a:t>المبدأ 8: المساعدة على المطالبة بالحقوق </a:t>
            </a:r>
            <a:br>
              <a:rPr lang="fr-FR" sz="3600" dirty="0"/>
            </a:br>
            <a:endParaRPr lang="fr-FR" sz="360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786689" y="3477693"/>
            <a:ext cx="5181600" cy="2057947"/>
          </a:xfrm>
        </p:spPr>
        <p:txBody>
          <a:bodyPr rtlCol="1">
            <a:normAutofit/>
          </a:bodyPr>
          <a:lstStyle/>
          <a:p>
            <a:pPr marL="50800" indent="0" algn="ctr" rtl="1">
              <a:buNone/>
            </a:pPr>
            <a:r>
              <a:rPr lang="ar" i="1" dirty="0"/>
              <a:t>“تساعد الجهات الفاعلة في المجال الإنساني المجتمعات المحلّية المتضرّرة على المطالبة بحقوقها من خلال المعلومات والتوثيق، ودعم الجهود لتعزيز احترام الحقوق”. </a:t>
            </a:r>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512013" y="1878930"/>
            <a:ext cx="4893299" cy="4351338"/>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توفير المعلومات</a:t>
            </a:r>
          </a:p>
          <a:p>
            <a:pPr rtl="1"/>
            <a:r>
              <a:rPr lang="ar" dirty="0">
                <a:latin typeface="Calibri" panose="020F0502020204030204" pitchFamily="34" charset="0"/>
                <a:cs typeface="Calibri" panose="020F0502020204030204" pitchFamily="34" charset="0"/>
              </a:rPr>
              <a:t>المساعدة في التوثيق</a:t>
            </a:r>
          </a:p>
          <a:p>
            <a:pPr rtl="1"/>
            <a:r>
              <a:rPr lang="ar" dirty="0">
                <a:latin typeface="Calibri" panose="020F0502020204030204" pitchFamily="34" charset="0"/>
                <a:cs typeface="Calibri" panose="020F0502020204030204" pitchFamily="34" charset="0"/>
              </a:rPr>
              <a:t>المساعدة في تحديد الحلول</a:t>
            </a:r>
          </a:p>
          <a:p>
            <a:pPr rtl="1"/>
            <a:r>
              <a:rPr lang="ar" dirty="0">
                <a:latin typeface="Calibri" panose="020F0502020204030204" pitchFamily="34" charset="0"/>
                <a:cs typeface="Calibri" panose="020F0502020204030204" pitchFamily="34" charset="0"/>
              </a:rPr>
              <a:t>دعم القدرة على الحماية</a:t>
            </a:r>
          </a:p>
          <a:p>
            <a:pPr rtl="1"/>
            <a:r>
              <a:rPr lang="ar" dirty="0">
                <a:latin typeface="Calibri" panose="020F0502020204030204" pitchFamily="34" charset="0"/>
                <a:cs typeface="Calibri" panose="020F0502020204030204" pitchFamily="34" charset="0"/>
              </a:rPr>
              <a:t>دعم مشاركة الأطفال كمواطنين مطّلعين</a:t>
            </a:r>
          </a:p>
          <a:p>
            <a:pPr rtl="1"/>
            <a:endParaRPr lang="en-US"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واجب المناصرة</a:t>
            </a: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9037145" y="1422400"/>
            <a:ext cx="1633626" cy="2026992"/>
          </a:xfrm>
          <a:prstGeom prst="rect">
            <a:avLst/>
          </a:prstGeom>
        </p:spPr>
      </p:pic>
    </p:spTree>
    <p:extLst>
      <p:ext uri="{BB962C8B-B14F-4D97-AF65-F5344CB8AC3E}">
        <p14:creationId xmlns:p14="http://schemas.microsoft.com/office/powerpoint/2010/main" val="18727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4" y="365125"/>
            <a:ext cx="10035118" cy="1057275"/>
          </a:xfrm>
        </p:spPr>
        <p:txBody>
          <a:bodyPr rtlCol="1">
            <a:noAutofit/>
          </a:bodyPr>
          <a:lstStyle/>
          <a:p>
            <a:pPr rtl="1"/>
            <a:r>
              <a:rPr lang="ar" sz="4000" dirty="0">
                <a:latin typeface="Calibri" panose="020F0502020204030204" pitchFamily="34" charset="0"/>
                <a:cs typeface="Calibri" panose="020F0502020204030204" pitchFamily="34" charset="0"/>
              </a:rPr>
              <a:t>المبدأ 9: تقوية أنظمة حماية الطفل</a:t>
            </a:r>
            <a:endParaRPr lang="fr-FR" sz="40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rtlCol="1">
            <a:normAutofit/>
          </a:bodyPr>
          <a:lstStyle/>
          <a:p>
            <a:pPr marL="50800" indent="0" rtl="1">
              <a:buNone/>
            </a:pPr>
            <a:endParaRPr lang="fr-FR" sz="2400" i="1" dirty="0"/>
          </a:p>
          <a:p>
            <a:pPr marL="50800" indent="0" rtl="1">
              <a:buNone/>
            </a:pPr>
            <a:endParaRPr lang="fr-FR" sz="2400" i="1" dirty="0"/>
          </a:p>
          <a:p>
            <a:pPr rtl="1"/>
            <a:endParaRPr lang="fr-FR" sz="2400" dirty="0"/>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5529573" y="4048375"/>
            <a:ext cx="5757333" cy="2383984"/>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نهج نظامي لتخفيف المخاطر والاستجابة للاحتياجات </a:t>
            </a:r>
          </a:p>
          <a:p>
            <a:pPr rtl="1"/>
            <a:r>
              <a:rPr lang="ar" dirty="0">
                <a:latin typeface="Calibri" panose="020F0502020204030204" pitchFamily="34" charset="0"/>
                <a:cs typeface="Calibri" panose="020F0502020204030204" pitchFamily="34" charset="0"/>
              </a:rPr>
              <a:t>أثر مستدام وطويل الأمد</a:t>
            </a:r>
          </a:p>
        </p:txBody>
      </p:sp>
      <p:sp>
        <p:nvSpPr>
          <p:cNvPr id="7" name="Espace réservé du texte 5">
            <a:extLst>
              <a:ext uri="{FF2B5EF4-FFF2-40B4-BE49-F238E27FC236}">
                <a16:creationId xmlns:a16="http://schemas.microsoft.com/office/drawing/2014/main" id="{14D9A079-0FB2-4984-AA80-A26335497802}"/>
              </a:ext>
            </a:extLst>
          </p:cNvPr>
          <p:cNvSpPr txBox="1">
            <a:spLocks/>
          </p:cNvSpPr>
          <p:nvPr/>
        </p:nvSpPr>
        <p:spPr>
          <a:xfrm>
            <a:off x="191049" y="1872706"/>
            <a:ext cx="4952555" cy="2554014"/>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جودة وتوفّر الخدمات</a:t>
            </a:r>
          </a:p>
          <a:p>
            <a:pPr rtl="1"/>
            <a:r>
              <a:rPr lang="ar" dirty="0">
                <a:latin typeface="Calibri" panose="020F0502020204030204" pitchFamily="34" charset="0"/>
                <a:cs typeface="Calibri" panose="020F0502020204030204" pitchFamily="34" charset="0"/>
              </a:rPr>
              <a:t>الابتكارات</a:t>
            </a:r>
          </a:p>
          <a:p>
            <a:pPr rtl="1"/>
            <a:r>
              <a:rPr lang="ar" dirty="0">
                <a:latin typeface="Calibri" panose="020F0502020204030204" pitchFamily="34" charset="0"/>
                <a:cs typeface="Calibri" panose="020F0502020204030204" pitchFamily="34" charset="0"/>
              </a:rPr>
              <a:t>الجوانب الرسمية وغير الرسمية للأنظمة</a:t>
            </a:r>
          </a:p>
        </p:txBody>
      </p:sp>
      <p:pic>
        <p:nvPicPr>
          <p:cNvPr id="4" name="Picture 3">
            <a:extLst>
              <a:ext uri="{FF2B5EF4-FFF2-40B4-BE49-F238E27FC236}">
                <a16:creationId xmlns:a16="http://schemas.microsoft.com/office/drawing/2014/main" id="{890868B8-70FF-46D0-BD7D-AE36A8808729}"/>
              </a:ext>
            </a:extLst>
          </p:cNvPr>
          <p:cNvPicPr>
            <a:picLocks noChangeAspect="1"/>
          </p:cNvPicPr>
          <p:nvPr/>
        </p:nvPicPr>
        <p:blipFill>
          <a:blip r:embed="rId3"/>
          <a:srcRect/>
          <a:stretch/>
        </p:blipFill>
        <p:spPr>
          <a:xfrm>
            <a:off x="8560675" y="1605717"/>
            <a:ext cx="1583205" cy="2187380"/>
          </a:xfrm>
          <a:prstGeom prst="rect">
            <a:avLst/>
          </a:prstGeom>
        </p:spPr>
      </p:pic>
    </p:spTree>
    <p:extLst>
      <p:ext uri="{BB962C8B-B14F-4D97-AF65-F5344CB8AC3E}">
        <p14:creationId xmlns:p14="http://schemas.microsoft.com/office/powerpoint/2010/main" val="30689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4" y="365125"/>
            <a:ext cx="9972056" cy="1057275"/>
          </a:xfrm>
        </p:spPr>
        <p:txBody>
          <a:bodyPr rtlCol="1">
            <a:noAutofit/>
          </a:bodyPr>
          <a:lstStyle/>
          <a:p>
            <a:pPr rtl="1"/>
            <a:r>
              <a:rPr lang="ar" sz="4000" dirty="0">
                <a:latin typeface="Calibri" panose="020F0502020204030204" pitchFamily="34" charset="0"/>
                <a:cs typeface="Calibri" panose="020F0502020204030204" pitchFamily="34" charset="0"/>
              </a:rPr>
              <a:t>المبدأ 10: تعزيز مرونة الأطفال</a:t>
            </a:r>
            <a:endParaRPr lang="fr-FR" sz="40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369269" y="4195449"/>
            <a:ext cx="5432796" cy="2537302"/>
          </a:xfrm>
        </p:spPr>
        <p:txBody>
          <a:bodyPr rtlCol="1">
            <a:normAutofit/>
          </a:bodyPr>
          <a:lstStyle/>
          <a:p>
            <a:pPr rtl="1"/>
            <a:r>
              <a:rPr lang="ar" dirty="0">
                <a:latin typeface="Calibri" panose="020F0502020204030204" pitchFamily="34" charset="0"/>
                <a:cs typeface="Calibri" panose="020F0502020204030204" pitchFamily="34" charset="0"/>
              </a:rPr>
              <a:t>بناء نقاط القوّة لدى الأطفال</a:t>
            </a:r>
          </a:p>
          <a:p>
            <a:pPr rtl="1"/>
            <a:r>
              <a:rPr lang="ar" dirty="0">
                <a:latin typeface="Calibri" panose="020F0502020204030204" pitchFamily="34" charset="0"/>
                <a:cs typeface="Calibri" panose="020F0502020204030204" pitchFamily="34" charset="0"/>
              </a:rPr>
              <a:t>القضاء على عوامل الخطر أو الحدّ منها </a:t>
            </a:r>
          </a:p>
          <a:p>
            <a:pPr rtl="1"/>
            <a:r>
              <a:rPr lang="ar" dirty="0">
                <a:latin typeface="Calibri" panose="020F0502020204030204" pitchFamily="34" charset="0"/>
                <a:cs typeface="Calibri" panose="020F0502020204030204" pitchFamily="34" charset="0"/>
              </a:rPr>
              <a:t>تعزيز عوامل الحماية</a:t>
            </a:r>
          </a:p>
          <a:p>
            <a:pPr marL="50800" indent="0" rtl="1">
              <a:buNone/>
            </a:pPr>
            <a:r>
              <a:rPr lang="ar" dirty="0">
                <a:latin typeface="Calibri" panose="020F0502020204030204" pitchFamily="34" charset="0"/>
                <a:cs typeface="Calibri" panose="020F0502020204030204" pitchFamily="34" charset="0"/>
              </a:rPr>
              <a:t>= المعالجة، والتأقلم، والتخطّي</a:t>
            </a:r>
            <a:endParaRPr lang="fr-FR" dirty="0">
              <a:latin typeface="Calibri" panose="020F0502020204030204" pitchFamily="34" charset="0"/>
              <a:cs typeface="Calibri" panose="020F0502020204030204" pitchFamily="34" charset="0"/>
            </a:endParaRPr>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725214" y="2273877"/>
            <a:ext cx="4835576" cy="3843144"/>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rtl="1">
              <a:buNone/>
            </a:pPr>
            <a:r>
              <a:rPr lang="ar" b="1" dirty="0">
                <a:latin typeface="Calibri" panose="020F0502020204030204" pitchFamily="34" charset="0"/>
                <a:cs typeface="Calibri" panose="020F0502020204030204" pitchFamily="34" charset="0"/>
              </a:rPr>
              <a:t>مقوّمات المرونة:</a:t>
            </a:r>
          </a:p>
          <a:p>
            <a:pPr rtl="1"/>
            <a:r>
              <a:rPr lang="ar" dirty="0">
                <a:latin typeface="Calibri" panose="020F0502020204030204" pitchFamily="34" charset="0"/>
                <a:cs typeface="Calibri" panose="020F0502020204030204" pitchFamily="34" charset="0"/>
              </a:rPr>
              <a:t>نقاط القوّة والقدرات</a:t>
            </a:r>
            <a:endParaRPr lang="fr-FR"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شبكة الأقران والدعم</a:t>
            </a:r>
          </a:p>
          <a:p>
            <a:pPr rtl="1"/>
            <a:r>
              <a:rPr lang="ar" dirty="0">
                <a:latin typeface="Calibri" panose="020F0502020204030204" pitchFamily="34" charset="0"/>
                <a:cs typeface="Calibri" panose="020F0502020204030204" pitchFamily="34" charset="0"/>
              </a:rPr>
              <a:t>مهارات حلّ المشكلات </a:t>
            </a:r>
            <a:endParaRPr lang="fr-FR"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المشاركة</a:t>
            </a:r>
          </a:p>
          <a:p>
            <a:pPr rtl="1"/>
            <a:r>
              <a:rPr lang="ar" dirty="0">
                <a:latin typeface="Calibri" panose="020F0502020204030204" pitchFamily="34" charset="0"/>
                <a:cs typeface="Calibri" panose="020F0502020204030204" pitchFamily="34" charset="0"/>
              </a:rPr>
              <a:t>العلاقات الإيجابية</a:t>
            </a:r>
          </a:p>
          <a:p>
            <a:pPr rtl="1"/>
            <a:endParaRPr lang="en-US" dirty="0"/>
          </a:p>
        </p:txBody>
      </p:sp>
      <p:pic>
        <p:nvPicPr>
          <p:cNvPr id="7" name="Picture 6">
            <a:extLst>
              <a:ext uri="{FF2B5EF4-FFF2-40B4-BE49-F238E27FC236}">
                <a16:creationId xmlns:a16="http://schemas.microsoft.com/office/drawing/2014/main" id="{90E17568-021A-4807-B036-AFFF8EF9BB39}"/>
              </a:ext>
            </a:extLst>
          </p:cNvPr>
          <p:cNvPicPr>
            <a:picLocks noChangeAspect="1"/>
          </p:cNvPicPr>
          <p:nvPr/>
        </p:nvPicPr>
        <p:blipFill>
          <a:blip r:embed="rId3"/>
          <a:srcRect/>
          <a:stretch/>
        </p:blipFill>
        <p:spPr>
          <a:xfrm>
            <a:off x="8560675" y="1605717"/>
            <a:ext cx="1583205" cy="2187380"/>
          </a:xfrm>
          <a:prstGeom prst="rect">
            <a:avLst/>
          </a:prstGeom>
        </p:spPr>
      </p:pic>
    </p:spTree>
    <p:extLst>
      <p:ext uri="{BB962C8B-B14F-4D97-AF65-F5344CB8AC3E}">
        <p14:creationId xmlns:p14="http://schemas.microsoft.com/office/powerpoint/2010/main" val="30035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2</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2</a:t>
            </a:r>
            <a:r>
              <a:rPr lang="ar" dirty="0"/>
              <a:t> </a:t>
            </a:r>
            <a:endParaRPr lang="en-GB" dirty="0"/>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2</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680802" y="1367983"/>
            <a:ext cx="7819731" cy="5268792"/>
          </a:xfrm>
          <a:prstGeom prst="rect">
            <a:avLst/>
          </a:prstGeom>
          <a:noFill/>
          <a:ln>
            <a:noFill/>
          </a:ln>
        </p:spPr>
        <p:txBody>
          <a:bodyPr spcFirstLastPara="1" wrap="square" lIns="91425" tIns="45700" rIns="91425" bIns="45700" rtlCol="1" anchor="t" anchorCtr="0">
            <a:noAutofit/>
          </a:bodyPr>
          <a:lstStyle/>
          <a:p>
            <a:pPr marL="0" lvl="0" indent="0" rtl="1">
              <a:spcAft>
                <a:spcPts val="1200"/>
              </a:spcAft>
              <a:buSzPts val="2800"/>
              <a:buNone/>
            </a:pPr>
            <a:r>
              <a:rPr lang="ar" sz="2400" dirty="0"/>
              <a:t>على موقع التحالف الإلكتروني</a:t>
            </a:r>
          </a:p>
          <a:p>
            <a:pPr marL="985838" lvl="1" indent="-312738" rtl="1">
              <a:buFont typeface="Wingdings" pitchFamily="2" charset="2"/>
              <a:buChar char="Ø"/>
            </a:pPr>
            <a:r>
              <a:rPr lang="ar" sz="1600" dirty="0"/>
              <a:t>نسخة PDF</a:t>
            </a:r>
          </a:p>
          <a:p>
            <a:pPr marL="985838" lvl="1" indent="-312738" rtl="1">
              <a:buFont typeface="Wingdings" pitchFamily="2" charset="2"/>
              <a:buChar char="Ø"/>
            </a:pPr>
            <a:r>
              <a:rPr lang="ar" sz="1600" dirty="0"/>
              <a:t>ملف مواد الإحاطة والتنفيذ </a:t>
            </a:r>
          </a:p>
          <a:p>
            <a:pPr marL="985838" lvl="1" indent="-312738" rtl="1">
              <a:buFont typeface="Wingdings" pitchFamily="2" charset="2"/>
              <a:buChar char="Ø"/>
            </a:pPr>
            <a:r>
              <a:rPr lang="ar" sz="1600" dirty="0"/>
              <a:t>ملخّص من 25 صفحة </a:t>
            </a:r>
          </a:p>
          <a:p>
            <a:pPr marL="985838" lvl="1" indent="-312738" rtl="1">
              <a:buFont typeface="Wingdings" pitchFamily="2" charset="2"/>
              <a:buChar char="Ø"/>
            </a:pPr>
            <a:r>
              <a:rPr lang="ar" sz="1600" dirty="0"/>
              <a:t>دورة تدريبية إلكترونية </a:t>
            </a:r>
          </a:p>
          <a:p>
            <a:pPr marL="985838" lvl="1" indent="-312738" rtl="1">
              <a:buFont typeface="Wingdings" pitchFamily="2" charset="2"/>
              <a:buChar char="Ø"/>
            </a:pPr>
            <a:r>
              <a:rPr lang="ar" sz="1600" dirty="0"/>
              <a:t>أفلام فيديو على قناة يوتيوب</a:t>
            </a:r>
          </a:p>
          <a:p>
            <a:pPr marL="985838" lvl="1" indent="-312738" rtl="1">
              <a:buFont typeface="Wingdings" pitchFamily="2" charset="2"/>
              <a:buChar char="Ø"/>
            </a:pPr>
            <a:r>
              <a:rPr lang="ar" sz="1600" dirty="0"/>
              <a:t>معرض للمعايير مع رسومات</a:t>
            </a:r>
          </a:p>
          <a:p>
            <a:pPr marL="9525" lvl="1" indent="0"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rtl="1">
              <a:spcBef>
                <a:spcPts val="1200"/>
              </a:spcBef>
              <a:buNone/>
              <a:tabLst>
                <a:tab pos="703263" algn="l"/>
              </a:tabLst>
            </a:pPr>
            <a:r>
              <a:rPr lang="ar" sz="2400" dirty="0"/>
              <a:t>على الموقع الإلكتروني الخاص بشراكة المعايير الإنسانية  </a:t>
            </a:r>
          </a:p>
          <a:p>
            <a:pPr marL="985838" lvl="1" indent="-322263" rtl="1">
              <a:buFont typeface="Wingdings" pitchFamily="2" charset="2"/>
              <a:buChar char="Ø"/>
            </a:pPr>
            <a:r>
              <a:rPr lang="ar" sz="1600" dirty="0"/>
              <a:t>نسخة تفاعلية على شبكة الإنترنت </a:t>
            </a:r>
          </a:p>
          <a:p>
            <a:pPr marL="985838" lvl="1" indent="-322263" rtl="1">
              <a:buFont typeface="Wingdings" pitchFamily="2" charset="2"/>
              <a:buChar char="Ø"/>
            </a:pPr>
            <a:r>
              <a:rPr lang="ar" sz="1600" dirty="0"/>
              <a:t>تطبيق شراكة المعايير الإنسانية للهواتف المحمولة والحواسيب اللوحية </a:t>
            </a:r>
          </a:p>
          <a:p>
            <a:pPr marL="0" indent="0" rtl="1">
              <a:spcBef>
                <a:spcPts val="1200"/>
              </a:spcBef>
              <a:buSzPts val="2800"/>
              <a:buNone/>
              <a:tabLst>
                <a:tab pos="663575" algn="l"/>
              </a:tabLst>
            </a:pPr>
            <a:r>
              <a:rPr lang="ar" sz="1600" dirty="0">
                <a:solidFill>
                  <a:srgbClr val="00B0F0"/>
                </a:solidFill>
              </a:rPr>
              <a:t>	👉  www.HumanitarianStandardsPartnership.org</a:t>
            </a:r>
          </a:p>
          <a:p>
            <a:pPr marL="0" lvl="0" indent="0" algn="l"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8305800" cy="1325563"/>
          </a:xfrm>
        </p:spPr>
        <p:txBody>
          <a:bodyPr rtlCol="1"/>
          <a:lstStyle/>
          <a:p>
            <a:pP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8" y="2055812"/>
            <a:ext cx="5968539"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spcBef>
                <a:spcPts val="0"/>
              </a:spcBef>
              <a:buChar char="●"/>
            </a:pPr>
            <a:r>
              <a:rPr lang="ar-LB" sz="2600" dirty="0">
                <a:solidFill>
                  <a:schemeClr val="bg2"/>
                </a:solidFill>
              </a:rPr>
              <a:t>التكييف وفقاً للسياق لتسهيل التبنّي المحلي</a:t>
            </a:r>
          </a:p>
          <a:p>
            <a:pPr marL="0" lvl="0" indent="0" algn="l" rtl="1">
              <a:spcBef>
                <a:spcPts val="1000"/>
              </a:spcBef>
              <a:spcAft>
                <a:spcPts val="0"/>
              </a:spcAft>
              <a:buNone/>
            </a:pPr>
            <a:endParaRPr sz="2600" dirty="0">
              <a:solidFill>
                <a:schemeClr val="bg2"/>
              </a:solidFill>
            </a:endParaRPr>
          </a:p>
          <a:p>
            <a:pPr marL="228600" lvl="0" indent="-228600"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rtl="1">
              <a:spcBef>
                <a:spcPts val="0"/>
              </a:spcBef>
              <a:spcAft>
                <a:spcPts val="0"/>
              </a:spcAft>
              <a:buSzPts val="2600"/>
              <a:buNone/>
            </a:pPr>
            <a:endParaRPr lang="ar-LB" sz="2600" dirty="0">
              <a:solidFill>
                <a:schemeClr val="bg2"/>
              </a:solidFill>
            </a:endParaRPr>
          </a:p>
          <a:p>
            <a:pPr marL="444500" lvl="1" indent="0"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rtl="1">
              <a:spcBef>
                <a:spcPts val="0"/>
              </a:spcBef>
              <a:spcAft>
                <a:spcPts val="0"/>
              </a:spcAft>
              <a:buSzPts val="2600"/>
              <a:buNone/>
            </a:pPr>
            <a:endParaRPr dirty="0">
              <a:solidFill>
                <a:schemeClr val="bg2"/>
              </a:solidFill>
            </a:endParaRPr>
          </a:p>
          <a:p>
            <a:pPr marL="228600" lvl="0" indent="-50800" algn="l" rtl="1">
              <a:lnSpc>
                <a:spcPct val="90000"/>
              </a:lnSpc>
              <a:spcBef>
                <a:spcPts val="1000"/>
              </a:spcBef>
              <a:spcAft>
                <a:spcPts val="0"/>
              </a:spcAft>
              <a:buClr>
                <a:schemeClr val="accent1"/>
              </a:buClr>
              <a:buSzPts val="2800"/>
              <a:buNone/>
            </a:pPr>
            <a:endParaRPr dirty="0">
              <a:solidFill>
                <a:schemeClr val="bg2"/>
              </a:solidFill>
            </a:endParaRPr>
          </a:p>
        </p:txBody>
      </p:sp>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3"/>
          <a:srcRect/>
          <a:stretch/>
        </p:blipFill>
        <p:spPr>
          <a:xfrm>
            <a:off x="586632" y="1373213"/>
            <a:ext cx="2588829" cy="3576766"/>
          </a:xfrm>
          <a:prstGeom prst="rect">
            <a:avLst/>
          </a:prstGeom>
        </p:spPr>
      </p:pic>
      <p:pic>
        <p:nvPicPr>
          <p:cNvPr id="5" name="Picture 4">
            <a:extLst>
              <a:ext uri="{FF2B5EF4-FFF2-40B4-BE49-F238E27FC236}">
                <a16:creationId xmlns:a16="http://schemas.microsoft.com/office/drawing/2014/main" id="{27C61DCE-F227-45D0-A1BF-F9B3A11736CF}"/>
              </a:ext>
            </a:extLst>
          </p:cNvPr>
          <p:cNvPicPr>
            <a:picLocks noChangeAspect="1"/>
          </p:cNvPicPr>
          <p:nvPr/>
        </p:nvPicPr>
        <p:blipFill>
          <a:blip r:embed="rId4"/>
          <a:stretch>
            <a:fillRect/>
          </a:stretch>
        </p:blipFill>
        <p:spPr>
          <a:xfrm>
            <a:off x="9492337" y="188180"/>
            <a:ext cx="2481072" cy="2606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6093280" y="1646791"/>
            <a:ext cx="609872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re 1">
            <a:extLst>
              <a:ext uri="{FF2B5EF4-FFF2-40B4-BE49-F238E27FC236}">
                <a16:creationId xmlns:a16="http://schemas.microsoft.com/office/drawing/2014/main" id="{26C66A46-E8C3-4A3C-A5ED-16F5204D185B}"/>
              </a:ext>
            </a:extLst>
          </p:cNvPr>
          <p:cNvSpPr>
            <a:spLocks noGrp="1"/>
          </p:cNvSpPr>
          <p:nvPr>
            <p:ph type="title"/>
          </p:nvPr>
        </p:nvSpPr>
        <p:spPr/>
        <p:txBody>
          <a:bodyPr rtlCol="1"/>
          <a:lstStyle/>
          <a:p>
            <a:pPr rtl="1"/>
            <a:r>
              <a:rPr lang="ar">
                <a:latin typeface="Calibri" panose="020F0502020204030204" pitchFamily="34" charset="0"/>
                <a:cs typeface="Calibri" panose="020F0502020204030204" pitchFamily="34" charset="0"/>
              </a:rPr>
              <a:t>10 مبادئ...</a:t>
            </a:r>
            <a:br>
              <a:rPr lang="en-US" dirty="0">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
        <p:nvSpPr>
          <p:cNvPr id="314" name="Google Shape;314;p13"/>
          <p:cNvSpPr txBox="1">
            <a:spLocks noGrp="1"/>
          </p:cNvSpPr>
          <p:nvPr>
            <p:ph sz="half" idx="2"/>
          </p:nvPr>
        </p:nvSpPr>
        <p:spPr>
          <a:xfrm>
            <a:off x="6858000" y="2658140"/>
            <a:ext cx="5181600" cy="3296093"/>
          </a:xfrm>
          <a:prstGeom prst="rect">
            <a:avLst/>
          </a:prstGeom>
          <a:noFill/>
          <a:ln>
            <a:noFill/>
          </a:ln>
        </p:spPr>
        <p:txBody>
          <a:bodyPr spcFirstLastPara="1" wrap="square" lIns="91425" tIns="45700" rIns="91425" bIns="45700" rtlCol="1" anchor="t" anchorCtr="0">
            <a:normAutofit/>
          </a:bodyPr>
          <a:lstStyle/>
          <a:p>
            <a:pPr marL="0" lvl="0" indent="0" rtl="1">
              <a:lnSpc>
                <a:spcPct val="90000"/>
              </a:lnSpc>
              <a:spcBef>
                <a:spcPts val="0"/>
              </a:spcBef>
              <a:spcAft>
                <a:spcPts val="0"/>
              </a:spcAft>
              <a:buSzPts val="2800"/>
              <a:buNone/>
            </a:pPr>
            <a:r>
              <a:rPr lang="ar" sz="3200" dirty="0">
                <a:latin typeface="Calibri" panose="020F0502020204030204" pitchFamily="34" charset="0"/>
                <a:cs typeface="Calibri" panose="020F0502020204030204" pitchFamily="34" charset="0"/>
              </a:rPr>
              <a:t>... مجموعة معًا على أنّها متساوية</a:t>
            </a:r>
            <a:endParaRPr sz="3200" dirty="0">
              <a:latin typeface="Calibri" panose="020F0502020204030204" pitchFamily="34" charset="0"/>
              <a:cs typeface="Calibri" panose="020F0502020204030204" pitchFamily="34" charset="0"/>
            </a:endParaRPr>
          </a:p>
          <a:p>
            <a:pPr marL="228600" lvl="0" indent="-228600" rtl="1">
              <a:lnSpc>
                <a:spcPct val="90000"/>
              </a:lnSpc>
              <a:spcBef>
                <a:spcPts val="1000"/>
              </a:spcBef>
              <a:spcAft>
                <a:spcPts val="0"/>
              </a:spcAft>
              <a:buClr>
                <a:schemeClr val="accent3"/>
              </a:buClr>
              <a:buSzPts val="2800"/>
              <a:buChar char="•"/>
            </a:pPr>
            <a:r>
              <a:rPr lang="ar" sz="3200" dirty="0">
                <a:latin typeface="Calibri" panose="020F0502020204030204" pitchFamily="34" charset="0"/>
                <a:cs typeface="Calibri" panose="020F0502020204030204" pitchFamily="34" charset="0"/>
              </a:rPr>
              <a:t>يتمّ تقديم كلّ منها في قسم خاص به، لكنّها أيضًا</a:t>
            </a:r>
            <a:endParaRPr sz="3200" dirty="0">
              <a:latin typeface="Calibri" panose="020F0502020204030204" pitchFamily="34" charset="0"/>
              <a:cs typeface="Calibri" panose="020F0502020204030204" pitchFamily="34" charset="0"/>
            </a:endParaRPr>
          </a:p>
          <a:p>
            <a:pPr marL="228600" lvl="0" indent="-228600" rtl="1">
              <a:lnSpc>
                <a:spcPct val="90000"/>
              </a:lnSpc>
              <a:spcBef>
                <a:spcPts val="1000"/>
              </a:spcBef>
              <a:spcAft>
                <a:spcPts val="0"/>
              </a:spcAft>
              <a:buClr>
                <a:schemeClr val="accent3"/>
              </a:buClr>
              <a:buSzPts val="2800"/>
              <a:buChar char="•"/>
            </a:pPr>
            <a:r>
              <a:rPr lang="ar" sz="3200" dirty="0">
                <a:latin typeface="Calibri" panose="020F0502020204030204" pitchFamily="34" charset="0"/>
                <a:cs typeface="Calibri" panose="020F0502020204030204" pitchFamily="34" charset="0"/>
              </a:rPr>
              <a:t>منسوجة ضمن كلّ معيار كتذكير</a:t>
            </a:r>
          </a:p>
          <a:p>
            <a:pPr marL="228600" lvl="0" indent="-228600" rtl="1">
              <a:lnSpc>
                <a:spcPct val="90000"/>
              </a:lnSpc>
              <a:spcBef>
                <a:spcPts val="1000"/>
              </a:spcBef>
              <a:spcAft>
                <a:spcPts val="0"/>
              </a:spcAft>
              <a:buClr>
                <a:schemeClr val="accent3"/>
              </a:buClr>
              <a:buSzPts val="2800"/>
              <a:buChar char="•"/>
            </a:pPr>
            <a:r>
              <a:rPr lang="ar" sz="3200" dirty="0">
                <a:latin typeface="Calibri" panose="020F0502020204030204" pitchFamily="34" charset="0"/>
                <a:cs typeface="Calibri" panose="020F0502020204030204" pitchFamily="34" charset="0"/>
              </a:rPr>
              <a:t>متابعة الوحدات الإلكترونية</a:t>
            </a:r>
            <a:endParaRPr sz="3200" dirty="0">
              <a:latin typeface="Calibri" panose="020F0502020204030204" pitchFamily="34" charset="0"/>
              <a:cs typeface="Calibri" panose="020F0502020204030204" pitchFamily="34" charset="0"/>
            </a:endParaRPr>
          </a:p>
          <a:p>
            <a:pPr marL="228600" lvl="0" indent="-50800" rtl="1">
              <a:lnSpc>
                <a:spcPct val="90000"/>
              </a:lnSpc>
              <a:spcBef>
                <a:spcPts val="1000"/>
              </a:spcBef>
              <a:spcAft>
                <a:spcPts val="0"/>
              </a:spcAft>
              <a:buClr>
                <a:schemeClr val="accent3"/>
              </a:buClr>
              <a:buSzPts val="2800"/>
              <a:buNone/>
            </a:pPr>
            <a:endParaRPr dirty="0"/>
          </a:p>
          <a:p>
            <a:pPr marL="0" lvl="0" indent="0" rtl="1">
              <a:lnSpc>
                <a:spcPct val="90000"/>
              </a:lnSpc>
              <a:spcBef>
                <a:spcPts val="1000"/>
              </a:spcBef>
              <a:spcAft>
                <a:spcPts val="0"/>
              </a:spcAft>
              <a:buSzPts val="2800"/>
              <a:buNone/>
            </a:pPr>
            <a:endParaRPr dirty="0"/>
          </a:p>
        </p:txBody>
      </p:sp>
      <p:pic>
        <p:nvPicPr>
          <p:cNvPr id="4" name="Picture 3">
            <a:extLst>
              <a:ext uri="{FF2B5EF4-FFF2-40B4-BE49-F238E27FC236}">
                <a16:creationId xmlns:a16="http://schemas.microsoft.com/office/drawing/2014/main" id="{5A40A567-3905-4612-A6CA-8175DADC3ADE}"/>
              </a:ext>
            </a:extLst>
          </p:cNvPr>
          <p:cNvPicPr>
            <a:picLocks noChangeAspect="1"/>
          </p:cNvPicPr>
          <p:nvPr/>
        </p:nvPicPr>
        <p:blipFill>
          <a:blip r:embed="rId3"/>
          <a:stretch>
            <a:fillRect/>
          </a:stretch>
        </p:blipFill>
        <p:spPr>
          <a:xfrm>
            <a:off x="305401" y="1"/>
            <a:ext cx="6009736" cy="6492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280065"/>
            <a:ext cx="9615103" cy="1057275"/>
          </a:xfrm>
        </p:spPr>
        <p:txBody>
          <a:bodyPr rtlCol="1">
            <a:normAutofit/>
          </a:bodyPr>
          <a:lstStyle/>
          <a:p>
            <a:pPr rtl="1"/>
            <a:r>
              <a:rPr lang="ar" sz="4900">
                <a:latin typeface="Calibri" panose="020F0502020204030204" pitchFamily="34" charset="0"/>
                <a:cs typeface="Calibri" panose="020F0502020204030204" pitchFamily="34" charset="0"/>
              </a:rPr>
              <a:t>المبدأ 1: البقاء والنمو</a:t>
            </a:r>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658596" y="1789904"/>
            <a:ext cx="5181600" cy="4351338"/>
          </a:xfrm>
        </p:spPr>
        <p:txBody>
          <a:bodyPr rtlCol="1">
            <a:normAutofit/>
          </a:bodyPr>
          <a:lstStyle/>
          <a:p>
            <a:pPr marL="50800" indent="0" rtl="1">
              <a:buNone/>
            </a:pPr>
            <a:r>
              <a:rPr lang="ar" sz="2400" b="1" dirty="0">
                <a:latin typeface="Calibri" panose="020F0502020204030204" pitchFamily="34" charset="0"/>
                <a:cs typeface="Calibri" panose="020F0502020204030204" pitchFamily="34" charset="0"/>
              </a:rPr>
              <a:t>المادة 6 </a:t>
            </a:r>
          </a:p>
          <a:p>
            <a:pPr marL="50800" indent="0" rtl="1">
              <a:buNone/>
            </a:pPr>
            <a:endParaRPr lang="fr-FR" sz="2400" i="1" dirty="0">
              <a:latin typeface="Calibri" panose="020F0502020204030204" pitchFamily="34" charset="0"/>
              <a:cs typeface="Calibri" panose="020F0502020204030204" pitchFamily="34" charset="0"/>
            </a:endParaRPr>
          </a:p>
          <a:p>
            <a:pPr marL="50800" indent="0" algn="ctr" rtl="1">
              <a:buNone/>
            </a:pPr>
            <a:r>
              <a:rPr lang="ar" sz="2400" i="1" dirty="0">
                <a:latin typeface="Calibri" panose="020F0502020204030204" pitchFamily="34" charset="0"/>
                <a:cs typeface="Calibri" panose="020F0502020204030204" pitchFamily="34" charset="0"/>
              </a:rPr>
              <a:t>«يتمتّع جميع الأطفال بالحقّ في البقاء والنمو والإمكانيات الكاملة، وتقع مسؤولية إنفاذ جميع هذه الحقوق إلى أقصى حدّ ممكن على عاتق الدولة»   </a:t>
            </a:r>
          </a:p>
          <a:p>
            <a:pPr rtl="1"/>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8075067" y="4771265"/>
            <a:ext cx="2348656" cy="798716"/>
          </a:xfrm>
          <a:prstGeom prst="rect">
            <a:avLst/>
          </a:prstGeom>
        </p:spPr>
      </p:pic>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616689" y="1722649"/>
            <a:ext cx="5181600" cy="3955137"/>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التحفيز والتعلّق في بيئة حاضنة</a:t>
            </a:r>
          </a:p>
          <a:p>
            <a:pPr rtl="1"/>
            <a:r>
              <a:rPr lang="ar" dirty="0">
                <a:latin typeface="Calibri" panose="020F0502020204030204" pitchFamily="34" charset="0"/>
                <a:cs typeface="Calibri" panose="020F0502020204030204" pitchFamily="34" charset="0"/>
              </a:rPr>
              <a:t>تأثيرات الأزمة والاستجابة الإنسانية</a:t>
            </a:r>
          </a:p>
          <a:p>
            <a:pPr marL="50800" indent="0" rtl="1">
              <a:buNone/>
            </a:pPr>
            <a:endParaRPr lang="en-US" dirty="0">
              <a:latin typeface="Calibri" panose="020F0502020204030204" pitchFamily="34" charset="0"/>
              <a:cs typeface="Calibri" panose="020F0502020204030204" pitchFamily="34" charset="0"/>
            </a:endParaRPr>
          </a:p>
          <a:p>
            <a:pPr rtl="1"/>
            <a:r>
              <a:rPr lang="ar" sz="2800" dirty="0">
                <a:latin typeface="Calibri" panose="020F0502020204030204" pitchFamily="34" charset="0"/>
                <a:cs typeface="Calibri" panose="020F0502020204030204" pitchFamily="34" charset="0"/>
              </a:rPr>
              <a:t>دعم الأطفال من أجل:</a:t>
            </a:r>
          </a:p>
          <a:p>
            <a:pPr marL="393700" indent="-342900" rtl="1">
              <a:buFont typeface="Wingdings" panose="05000000000000000000" pitchFamily="2" charset="2"/>
              <a:buChar char="ü"/>
            </a:pPr>
            <a:r>
              <a:rPr lang="ar" sz="2800" dirty="0">
                <a:latin typeface="Calibri" panose="020F0502020204030204" pitchFamily="34" charset="0"/>
                <a:cs typeface="Calibri" panose="020F0502020204030204" pitchFamily="34" charset="0"/>
              </a:rPr>
              <a:t> تقوية نقاط القوّة والمرونة لديهم </a:t>
            </a:r>
          </a:p>
          <a:p>
            <a:pPr marL="393700" indent="-342900" rtl="1">
              <a:buFont typeface="Wingdings" panose="05000000000000000000" pitchFamily="2" charset="2"/>
              <a:buChar char="ü"/>
            </a:pPr>
            <a:r>
              <a:rPr lang="ar" sz="2800" dirty="0">
                <a:latin typeface="Calibri" panose="020F0502020204030204" pitchFamily="34" charset="0"/>
                <a:cs typeface="Calibri" panose="020F0502020204030204" pitchFamily="34" charset="0"/>
              </a:rPr>
              <a:t>توفير فرصهم إلى حدّها الأقصى</a:t>
            </a:r>
            <a:endParaRPr lang="fr-FR" sz="2800" dirty="0">
              <a:latin typeface="Calibri" panose="020F0502020204030204" pitchFamily="34" charset="0"/>
              <a:cs typeface="Calibri" panose="020F0502020204030204" pitchFamily="34" charset="0"/>
            </a:endParaRPr>
          </a:p>
          <a:p>
            <a:pPr rtl="1"/>
            <a:endParaRPr lang="en-US" dirty="0"/>
          </a:p>
          <a:p>
            <a:pPr rtl="1"/>
            <a:endParaRPr lang="en-US" dirty="0"/>
          </a:p>
          <a:p>
            <a:pPr rtl="1"/>
            <a:endParaRPr lang="fr-FR" dirty="0"/>
          </a:p>
        </p:txBody>
      </p:sp>
    </p:spTree>
    <p:extLst>
      <p:ext uri="{BB962C8B-B14F-4D97-AF65-F5344CB8AC3E}">
        <p14:creationId xmlns:p14="http://schemas.microsoft.com/office/powerpoint/2010/main" val="4722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446060" y="365125"/>
            <a:ext cx="9782461" cy="1057275"/>
          </a:xfrm>
        </p:spPr>
        <p:txBody>
          <a:bodyPr rtlCol="1">
            <a:normAutofit/>
          </a:bodyPr>
          <a:lstStyle/>
          <a:p>
            <a:pPr rtl="1"/>
            <a:r>
              <a:rPr lang="ar" sz="4900" dirty="0">
                <a:latin typeface="Calibri" panose="020F0502020204030204" pitchFamily="34" charset="0"/>
                <a:cs typeface="Calibri" panose="020F0502020204030204" pitchFamily="34" charset="0"/>
              </a:rPr>
              <a:t>المبدأ 2: عدم التمييز والإدماج</a:t>
            </a:r>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693544" y="3306518"/>
            <a:ext cx="5181600" cy="2723927"/>
          </a:xfrm>
        </p:spPr>
        <p:txBody>
          <a:bodyPr rtlCol="1">
            <a:normAutofit/>
          </a:bodyPr>
          <a:lstStyle/>
          <a:p>
            <a:pPr marL="50800" indent="0" rtl="1">
              <a:buNone/>
            </a:pPr>
            <a:r>
              <a:rPr lang="ar" sz="2400" b="1" dirty="0">
                <a:latin typeface="Calibri" panose="020F0502020204030204" pitchFamily="34" charset="0"/>
                <a:cs typeface="Calibri" panose="020F0502020204030204" pitchFamily="34" charset="0"/>
              </a:rPr>
              <a:t>المادة 2 </a:t>
            </a:r>
          </a:p>
          <a:p>
            <a:pPr marL="50800" indent="0" rtl="1">
              <a:buNone/>
            </a:pPr>
            <a:endParaRPr lang="fr-FR" sz="2400" i="1" dirty="0">
              <a:latin typeface="Calibri" panose="020F0502020204030204" pitchFamily="34" charset="0"/>
              <a:cs typeface="Calibri" panose="020F0502020204030204" pitchFamily="34" charset="0"/>
            </a:endParaRPr>
          </a:p>
          <a:p>
            <a:pPr marL="50800" indent="0" algn="ctr" rtl="1">
              <a:buNone/>
            </a:pPr>
            <a:r>
              <a:rPr lang="ar" sz="2400" i="1" dirty="0">
                <a:latin typeface="Calibri" panose="020F0502020204030204" pitchFamily="34" charset="0"/>
                <a:cs typeface="Calibri" panose="020F0502020204030204" pitchFamily="34" charset="0"/>
              </a:rPr>
              <a:t>«تتّخذ الدول الأطراف جميع التدابير المناسبة لتكفل للطفل الحماية من جميع أشكال التمييز»</a:t>
            </a:r>
            <a:endParaRPr lang="fr-FR" sz="2400" dirty="0">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8110016" y="2362839"/>
            <a:ext cx="2348656" cy="798716"/>
          </a:xfrm>
          <a:prstGeom prst="rect">
            <a:avLst/>
          </a:prstGeom>
        </p:spPr>
      </p:pic>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104205" y="1422400"/>
            <a:ext cx="5181600" cy="5283200"/>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تكافؤ الفرص للجميع</a:t>
            </a:r>
          </a:p>
          <a:p>
            <a:pPr rtl="1"/>
            <a:r>
              <a:rPr lang="ar" dirty="0">
                <a:latin typeface="Calibri" panose="020F0502020204030204" pitchFamily="34" charset="0"/>
                <a:cs typeface="Calibri" panose="020F0502020204030204" pitchFamily="34" charset="0"/>
              </a:rPr>
              <a:t>الكرامة والتقبّل </a:t>
            </a:r>
          </a:p>
          <a:p>
            <a:pPr rtl="1"/>
            <a:r>
              <a:rPr lang="ar" dirty="0">
                <a:latin typeface="Calibri" panose="020F0502020204030204" pitchFamily="34" charset="0"/>
                <a:cs typeface="Calibri" panose="020F0502020204030204" pitchFamily="34" charset="0"/>
              </a:rPr>
              <a:t>معايير التنوّع</a:t>
            </a:r>
          </a:p>
          <a:p>
            <a:pPr rtl="1"/>
            <a:endParaRPr lang="en-US" dirty="0">
              <a:latin typeface="Calibri" panose="020F0502020204030204" pitchFamily="34" charset="0"/>
              <a:cs typeface="Calibri" panose="020F0502020204030204" pitchFamily="34" charset="0"/>
            </a:endParaRPr>
          </a:p>
          <a:p>
            <a:pPr rtl="1"/>
            <a:endParaRPr lang="en-US"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القيم والمعتقدات والتحيّزات اللاشعورية حول الطفولة وأدوار العائلة </a:t>
            </a:r>
          </a:p>
          <a:p>
            <a:pPr rtl="1"/>
            <a:r>
              <a:rPr lang="ar" dirty="0">
                <a:latin typeface="Calibri" panose="020F0502020204030204" pitchFamily="34" charset="0"/>
                <a:cs typeface="Calibri" panose="020F0502020204030204" pitchFamily="34" charset="0"/>
              </a:rPr>
              <a:t>أنماط التمييز/السلطة</a:t>
            </a:r>
            <a:endParaRPr lang="en-US"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دورات الاستبعاد القائمة</a:t>
            </a:r>
            <a:endParaRPr lang="en-US"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طبقات جديدة من الاستبعاد</a:t>
            </a:r>
            <a:endParaRPr lang="en-US" dirty="0">
              <a:latin typeface="Calibri" panose="020F0502020204030204" pitchFamily="34" charset="0"/>
              <a:cs typeface="Calibri" panose="020F0502020204030204" pitchFamily="34" charset="0"/>
            </a:endParaRPr>
          </a:p>
          <a:p>
            <a:pPr rtl="1"/>
            <a:endParaRPr lang="en-US" dirty="0"/>
          </a:p>
          <a:p>
            <a:pPr rtl="1"/>
            <a:endParaRPr lang="fr-FR" dirty="0"/>
          </a:p>
        </p:txBody>
      </p:sp>
      <p:pic>
        <p:nvPicPr>
          <p:cNvPr id="6" name="Graphique 5" descr="تحذير">
            <a:extLst>
              <a:ext uri="{FF2B5EF4-FFF2-40B4-BE49-F238E27FC236}">
                <a16:creationId xmlns:a16="http://schemas.microsoft.com/office/drawing/2014/main" id="{A7764954-24A7-4068-B8C2-E7F78C411A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48311">
            <a:off x="239893" y="3313934"/>
            <a:ext cx="1166957" cy="1166957"/>
          </a:xfrm>
          <a:prstGeom prst="rect">
            <a:avLst/>
          </a:prstGeom>
        </p:spPr>
      </p:pic>
    </p:spTree>
    <p:extLst>
      <p:ext uri="{BB962C8B-B14F-4D97-AF65-F5344CB8AC3E}">
        <p14:creationId xmlns:p14="http://schemas.microsoft.com/office/powerpoint/2010/main" val="5279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rtlCol="1">
            <a:normAutofit/>
          </a:bodyPr>
          <a:lstStyle/>
          <a:p>
            <a:pPr rtl="1"/>
            <a:r>
              <a:rPr lang="ar" sz="4900">
                <a:latin typeface="Calibri" panose="020F0502020204030204" pitchFamily="34" charset="0"/>
                <a:cs typeface="Calibri" panose="020F0502020204030204" pitchFamily="34" charset="0"/>
              </a:rPr>
              <a:t>المبدأ 3: مشاركة الأطفال</a:t>
            </a:r>
            <a:endParaRPr lang="fr-FR" dirty="0">
              <a:latin typeface="Calibri" panose="020F0502020204030204" pitchFamily="34" charset="0"/>
              <a:cs typeface="Calibri" panose="020F0502020204030204" pitchFamily="34" charset="0"/>
            </a:endParaRPr>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266698" y="1173738"/>
            <a:ext cx="5681134" cy="5028268"/>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المتطلّبات ل</a:t>
            </a:r>
            <a:r>
              <a:rPr lang="ar-LB"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ـ </a:t>
            </a:r>
            <a:r>
              <a:rPr lang="ar-LB"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ـ</a:t>
            </a:r>
            <a:r>
              <a:rPr lang="ar" dirty="0">
                <a:solidFill>
                  <a:srgbClr val="67B7DB"/>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مشاركة فعّالة وأخلاقية للأطفال:</a:t>
            </a: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شفّافة وموفّرة للمعلومات</a:t>
            </a:r>
            <a:endParaRPr lang="en-US" sz="2000" dirty="0">
              <a:effectLst/>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طوعية </a:t>
            </a:r>
            <a:endParaRPr lang="en-US" sz="2000" dirty="0">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محترمة </a:t>
            </a:r>
            <a:endParaRPr lang="en-US" sz="2000" dirty="0">
              <a:effectLst/>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ذات صلة </a:t>
            </a:r>
            <a:endParaRPr lang="en-US" sz="2000" dirty="0">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صديقة للطفل</a:t>
            </a:r>
            <a:endParaRPr lang="en-US" sz="2000" dirty="0">
              <a:effectLst/>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دامجة </a:t>
            </a: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مدعّمة بالتدريب</a:t>
            </a: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آمنة ومراعية للمخاطر</a:t>
            </a:r>
            <a:endParaRPr lang="fr-FR" sz="2000" dirty="0">
              <a:effectLst/>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000" dirty="0">
                <a:effectLst/>
                <a:latin typeface="Calibri" panose="020F0502020204030204" pitchFamily="34" charset="0"/>
                <a:cs typeface="Calibri" panose="020F0502020204030204" pitchFamily="34" charset="0"/>
              </a:rPr>
              <a:t>قابلة للمساءلة </a:t>
            </a:r>
            <a:endParaRPr lang="en-US" sz="2000" dirty="0">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2A9043EC-E62F-4974-9ECC-13728541F4B5}"/>
              </a:ext>
            </a:extLst>
          </p:cNvPr>
          <p:cNvSpPr>
            <a:spLocks noGrp="1"/>
          </p:cNvSpPr>
          <p:nvPr>
            <p:ph sz="half" idx="2"/>
          </p:nvPr>
        </p:nvSpPr>
        <p:spPr>
          <a:xfrm>
            <a:off x="6567054" y="1511347"/>
            <a:ext cx="4267201" cy="4002762"/>
          </a:xfrm>
        </p:spPr>
        <p:txBody>
          <a:bodyPr rtlCol="1">
            <a:normAutofit lnSpcReduction="10000"/>
          </a:bodyPr>
          <a:lstStyle/>
          <a:p>
            <a:pPr rtl="1"/>
            <a:r>
              <a:rPr lang="ar" sz="2400" dirty="0">
                <a:latin typeface="Calibri" panose="020F0502020204030204" pitchFamily="34" charset="0"/>
                <a:cs typeface="Calibri" panose="020F0502020204030204" pitchFamily="34" charset="0"/>
              </a:rPr>
              <a:t>المشاركة الفعّالة في القرارات التي تؤثّر عليهم</a:t>
            </a:r>
          </a:p>
          <a:p>
            <a:pPr rtl="1"/>
            <a:r>
              <a:rPr lang="ar" sz="2400" dirty="0">
                <a:latin typeface="Calibri" panose="020F0502020204030204" pitchFamily="34" charset="0"/>
                <a:cs typeface="Calibri" panose="020F0502020204030204" pitchFamily="34" charset="0"/>
              </a:rPr>
              <a:t>مكيّفة</a:t>
            </a:r>
            <a:endParaRPr lang="en-US" sz="2400" dirty="0">
              <a:latin typeface="Calibri" panose="020F0502020204030204" pitchFamily="34" charset="0"/>
              <a:cs typeface="Calibri" panose="020F0502020204030204" pitchFamily="34" charset="0"/>
            </a:endParaRPr>
          </a:p>
          <a:p>
            <a:pPr rtl="1"/>
            <a:r>
              <a:rPr lang="ar" sz="2400" dirty="0">
                <a:latin typeface="Calibri" panose="020F0502020204030204" pitchFamily="34" charset="0"/>
                <a:cs typeface="Calibri" panose="020F0502020204030204" pitchFamily="34" charset="0"/>
              </a:rPr>
              <a:t>الأثر:</a:t>
            </a:r>
          </a:p>
          <a:p>
            <a:pPr algn="ctr" rtl="1">
              <a:buFont typeface="Wingdings" panose="05000000000000000000" pitchFamily="2" charset="2"/>
              <a:buChar char="ü"/>
            </a:pPr>
            <a:r>
              <a:rPr lang="ar" sz="2400" dirty="0">
                <a:latin typeface="Calibri" panose="020F0502020204030204" pitchFamily="34" charset="0"/>
                <a:cs typeface="Calibri" panose="020F0502020204030204" pitchFamily="34" charset="0"/>
              </a:rPr>
              <a:t>الأمل</a:t>
            </a:r>
          </a:p>
          <a:p>
            <a:pPr algn="ctr" rtl="1">
              <a:buFont typeface="Wingdings" panose="05000000000000000000" pitchFamily="2" charset="2"/>
              <a:buChar char="ü"/>
            </a:pPr>
            <a:r>
              <a:rPr lang="ar" sz="2400" dirty="0">
                <a:latin typeface="Calibri" panose="020F0502020204030204" pitchFamily="34" charset="0"/>
                <a:cs typeface="Calibri" panose="020F0502020204030204" pitchFamily="34" charset="0"/>
              </a:rPr>
              <a:t>تحمّل المسؤولية</a:t>
            </a:r>
            <a:endParaRPr lang="en-US" sz="2400" dirty="0">
              <a:latin typeface="Calibri" panose="020F0502020204030204" pitchFamily="34" charset="0"/>
              <a:cs typeface="Calibri" panose="020F0502020204030204" pitchFamily="34" charset="0"/>
            </a:endParaRPr>
          </a:p>
          <a:p>
            <a:pPr algn="ctr" rtl="1">
              <a:buFont typeface="Wingdings" panose="05000000000000000000" pitchFamily="2" charset="2"/>
              <a:buChar char="ü"/>
            </a:pPr>
            <a:r>
              <a:rPr lang="ar" sz="2400" dirty="0">
                <a:latin typeface="Calibri" panose="020F0502020204030204" pitchFamily="34" charset="0"/>
                <a:cs typeface="Calibri" panose="020F0502020204030204" pitchFamily="34" charset="0"/>
              </a:rPr>
              <a:t>الحسّ بالانتماء </a:t>
            </a:r>
          </a:p>
          <a:p>
            <a:pPr algn="ctr" rtl="1">
              <a:buFont typeface="Wingdings" panose="05000000000000000000" pitchFamily="2" charset="2"/>
              <a:buChar char="ü"/>
            </a:pPr>
            <a:r>
              <a:rPr lang="ar" sz="2400" dirty="0">
                <a:latin typeface="Calibri" panose="020F0502020204030204" pitchFamily="34" charset="0"/>
                <a:cs typeface="Calibri" panose="020F0502020204030204" pitchFamily="34" charset="0"/>
              </a:rPr>
              <a:t>العدالة</a:t>
            </a:r>
          </a:p>
          <a:p>
            <a:pPr algn="ctr" rtl="1">
              <a:buFont typeface="Wingdings" panose="05000000000000000000" pitchFamily="2" charset="2"/>
              <a:buChar char="ü"/>
            </a:pPr>
            <a:r>
              <a:rPr lang="ar" sz="2400" dirty="0">
                <a:latin typeface="Calibri" panose="020F0502020204030204" pitchFamily="34" charset="0"/>
                <a:cs typeface="Calibri" panose="020F0502020204030204" pitchFamily="34" charset="0"/>
              </a:rPr>
              <a:t>المساءلة</a:t>
            </a:r>
          </a:p>
          <a:p>
            <a:pPr lvl="3" algn="ctr" rtl="1">
              <a:buFont typeface="Arial" panose="020B0604020202020204" pitchFamily="34" charset="0"/>
              <a:buChar char="•"/>
            </a:pPr>
            <a:endParaRPr lang="fr-FR" sz="1000" dirty="0"/>
          </a:p>
        </p:txBody>
      </p:sp>
      <p:pic>
        <p:nvPicPr>
          <p:cNvPr id="6" name="Image 5">
            <a:extLst>
              <a:ext uri="{FF2B5EF4-FFF2-40B4-BE49-F238E27FC236}">
                <a16:creationId xmlns:a16="http://schemas.microsoft.com/office/drawing/2014/main" id="{0C4AFC54-368E-4D9A-823A-F04777793795}"/>
              </a:ext>
            </a:extLst>
          </p:cNvPr>
          <p:cNvPicPr>
            <a:picLocks noChangeAspect="1"/>
          </p:cNvPicPr>
          <p:nvPr/>
        </p:nvPicPr>
        <p:blipFill>
          <a:blip r:embed="rId4"/>
          <a:stretch>
            <a:fillRect/>
          </a:stretch>
        </p:blipFill>
        <p:spPr>
          <a:xfrm>
            <a:off x="9205019" y="5694159"/>
            <a:ext cx="2348656" cy="798716"/>
          </a:xfrm>
          <a:prstGeom prst="rect">
            <a:avLst/>
          </a:prstGeom>
        </p:spPr>
      </p:pic>
      <p:sp>
        <p:nvSpPr>
          <p:cNvPr id="7" name="ZoneTexte 6">
            <a:extLst>
              <a:ext uri="{FF2B5EF4-FFF2-40B4-BE49-F238E27FC236}">
                <a16:creationId xmlns:a16="http://schemas.microsoft.com/office/drawing/2014/main" id="{D29F60BD-D59F-409F-AA70-40B463A3FD30}"/>
              </a:ext>
            </a:extLst>
          </p:cNvPr>
          <p:cNvSpPr txBox="1"/>
          <p:nvPr/>
        </p:nvSpPr>
        <p:spPr>
          <a:xfrm>
            <a:off x="3090333" y="6031210"/>
            <a:ext cx="6156250" cy="461665"/>
          </a:xfrm>
          <a:prstGeom prst="rect">
            <a:avLst/>
          </a:prstGeom>
          <a:noFill/>
        </p:spPr>
        <p:txBody>
          <a:bodyPr wrap="square" rtlCol="1">
            <a:spAutoFit/>
          </a:bodyPr>
          <a:lstStyle/>
          <a:p>
            <a:pPr marL="50800" indent="0" rtl="1">
              <a:buNone/>
            </a:pPr>
            <a:r>
              <a:rPr lang="ar" sz="2400" b="1">
                <a:solidFill>
                  <a:schemeClr val="dk1"/>
                </a:solidFill>
                <a:latin typeface="Helvetica Neue"/>
                <a:sym typeface="Helvetica Neue"/>
              </a:rPr>
              <a:t>المادة 12 </a:t>
            </a:r>
          </a:p>
        </p:txBody>
      </p:sp>
    </p:spTree>
    <p:extLst>
      <p:ext uri="{BB962C8B-B14F-4D97-AF65-F5344CB8AC3E}">
        <p14:creationId xmlns:p14="http://schemas.microsoft.com/office/powerpoint/2010/main" val="6521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79222"/>
            <a:ext cx="10219267" cy="1057275"/>
          </a:xfrm>
        </p:spPr>
        <p:txBody>
          <a:bodyPr rtlCol="1">
            <a:normAutofit/>
          </a:bodyPr>
          <a:lstStyle/>
          <a:p>
            <a:pPr rtl="1"/>
            <a:r>
              <a:rPr lang="ar" sz="4900" dirty="0">
                <a:latin typeface="Calibri" panose="020F0502020204030204" pitchFamily="34" charset="0"/>
                <a:cs typeface="Calibri" panose="020F0502020204030204" pitchFamily="34" charset="0"/>
              </a:rPr>
              <a:t>المبدأ 4: مصالح الطفل الفضلى</a:t>
            </a:r>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317672" y="2506662"/>
            <a:ext cx="5181600" cy="4351338"/>
          </a:xfrm>
        </p:spPr>
        <p:txBody>
          <a:bodyPr rtlCol="1">
            <a:normAutofit/>
          </a:bodyPr>
          <a:lstStyle/>
          <a:p>
            <a:pPr marL="50800" indent="0" rtl="1">
              <a:buNone/>
            </a:pPr>
            <a:r>
              <a:rPr lang="ar" sz="2400" b="1" dirty="0">
                <a:latin typeface="Calibri" panose="020F0502020204030204" pitchFamily="34" charset="0"/>
                <a:cs typeface="Calibri" panose="020F0502020204030204" pitchFamily="34" charset="0"/>
              </a:rPr>
              <a:t>المادة 3 </a:t>
            </a:r>
          </a:p>
          <a:p>
            <a:pPr marL="50800" indent="0" rtl="1">
              <a:buNone/>
            </a:pPr>
            <a:endParaRPr lang="fr-FR" sz="2400" i="1" dirty="0">
              <a:latin typeface="Calibri" panose="020F0502020204030204" pitchFamily="34" charset="0"/>
              <a:cs typeface="Calibri" panose="020F0502020204030204" pitchFamily="34" charset="0"/>
            </a:endParaRPr>
          </a:p>
          <a:p>
            <a:pPr marL="50800" indent="0" algn="ctr" rtl="1">
              <a:buNone/>
            </a:pPr>
            <a:r>
              <a:rPr lang="ar" sz="2400" i="1" dirty="0">
                <a:latin typeface="Calibri" panose="020F0502020204030204" pitchFamily="34" charset="0"/>
                <a:cs typeface="Calibri" panose="020F0502020204030204" pitchFamily="34" charset="0"/>
              </a:rPr>
              <a:t>«في </a:t>
            </a:r>
            <a:r>
              <a:rPr lang="ar" b="1" dirty="0">
                <a:latin typeface="Calibri" panose="020F0502020204030204" pitchFamily="34" charset="0"/>
                <a:cs typeface="Calibri" panose="020F0502020204030204" pitchFamily="34" charset="0"/>
              </a:rPr>
              <a:t>جميع</a:t>
            </a:r>
            <a:r>
              <a:rPr lang="ar" dirty="0">
                <a:latin typeface="Calibri" panose="020F0502020204030204" pitchFamily="34" charset="0"/>
                <a:cs typeface="Calibri" panose="020F0502020204030204" pitchFamily="34" charset="0"/>
              </a:rPr>
              <a:t> الإجراءات التي تتعلّق بالأطفال، يولى الاعتبار الأوّل لمصالح الطفل الفضلى»</a:t>
            </a:r>
          </a:p>
          <a:p>
            <a:pPr rtl="1"/>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7382992" y="2004587"/>
            <a:ext cx="2348656" cy="798716"/>
          </a:xfrm>
          <a:prstGeom prst="rect">
            <a:avLst/>
          </a:prstGeom>
        </p:spPr>
      </p:pic>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0" y="1604947"/>
            <a:ext cx="5181600" cy="4351338"/>
          </a:xfrm>
          <a:prstGeom prst="rect">
            <a:avLst/>
          </a:prstGeom>
          <a:noFill/>
          <a:ln>
            <a:noFill/>
          </a:ln>
        </p:spPr>
        <p:txBody>
          <a:bodyPr spcFirstLastPara="1" wrap="square" lIns="91425" tIns="45700" rIns="91425" bIns="45700" rtlCol="1" anchor="t" anchorCtr="0">
            <a:normAutofit lnSpcReduction="10000"/>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الاعتبار الرئيسي في جميع  الإجراءات والقرارت</a:t>
            </a:r>
            <a:endParaRPr lang="fr-FR"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تنطبق على جميع الأطفال</a:t>
            </a:r>
            <a:endParaRPr lang="fr-FR"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المبادئ التوجيهية لوضع البرامج</a:t>
            </a:r>
          </a:p>
          <a:p>
            <a:pPr rtl="1"/>
            <a:endParaRPr lang="en-US" dirty="0">
              <a:latin typeface="Calibri" panose="020F0502020204030204" pitchFamily="34" charset="0"/>
              <a:cs typeface="Calibri" panose="020F0502020204030204" pitchFamily="34" charset="0"/>
            </a:endParaRPr>
          </a:p>
          <a:p>
            <a:pPr rtl="1"/>
            <a:r>
              <a:rPr lang="ar" dirty="0">
                <a:latin typeface="Calibri" panose="020F0502020204030204" pitchFamily="34" charset="0"/>
                <a:cs typeface="Calibri" panose="020F0502020204030204" pitchFamily="34" charset="0"/>
              </a:rPr>
              <a:t>3 جوانب:</a:t>
            </a:r>
          </a:p>
          <a:p>
            <a:pPr rtl="1">
              <a:buFont typeface="Wingdings" panose="05000000000000000000" pitchFamily="2" charset="2"/>
              <a:buChar char="ü"/>
            </a:pPr>
            <a:r>
              <a:rPr lang="ar" dirty="0">
                <a:latin typeface="Calibri" panose="020F0502020204030204" pitchFamily="34" charset="0"/>
                <a:cs typeface="Calibri" panose="020F0502020204030204" pitchFamily="34" charset="0"/>
              </a:rPr>
              <a:t>حقّ الطفل الأساسي</a:t>
            </a:r>
          </a:p>
          <a:p>
            <a:pPr rtl="1">
              <a:buFont typeface="Wingdings" panose="05000000000000000000" pitchFamily="2" charset="2"/>
              <a:buChar char="ü"/>
            </a:pPr>
            <a:r>
              <a:rPr lang="ar" dirty="0">
                <a:latin typeface="Calibri" panose="020F0502020204030204" pitchFamily="34" charset="0"/>
                <a:cs typeface="Calibri" panose="020F0502020204030204" pitchFamily="34" charset="0"/>
              </a:rPr>
              <a:t>المبدأ القانوني</a:t>
            </a:r>
            <a:endParaRPr lang="fr-FR" dirty="0">
              <a:latin typeface="Calibri" panose="020F0502020204030204" pitchFamily="34" charset="0"/>
              <a:cs typeface="Calibri" panose="020F0502020204030204" pitchFamily="34" charset="0"/>
            </a:endParaRPr>
          </a:p>
          <a:p>
            <a:pPr rtl="1">
              <a:buFont typeface="Wingdings" panose="05000000000000000000" pitchFamily="2" charset="2"/>
              <a:buChar char="ü"/>
            </a:pPr>
            <a:r>
              <a:rPr lang="ar" dirty="0">
                <a:latin typeface="Calibri" panose="020F0502020204030204" pitchFamily="34" charset="0"/>
                <a:cs typeface="Calibri" panose="020F0502020204030204" pitchFamily="34" charset="0"/>
              </a:rPr>
              <a:t>القاعدة الإجرائية</a:t>
            </a:r>
            <a:endParaRPr lang="en-US" dirty="0">
              <a:latin typeface="Calibri" panose="020F0502020204030204" pitchFamily="34" charset="0"/>
              <a:cs typeface="Calibri" panose="020F0502020204030204" pitchFamily="34" charset="0"/>
            </a:endParaRPr>
          </a:p>
          <a:p>
            <a:pPr rtl="1">
              <a:buFont typeface="Wingdings" panose="05000000000000000000" pitchFamily="2" charset="2"/>
              <a:buChar char="ü"/>
            </a:pPr>
            <a:endParaRPr lang="fr-FR" dirty="0"/>
          </a:p>
        </p:txBody>
      </p:sp>
      <p:pic>
        <p:nvPicPr>
          <p:cNvPr id="7" name="Image 6">
            <a:extLst>
              <a:ext uri="{FF2B5EF4-FFF2-40B4-BE49-F238E27FC236}">
                <a16:creationId xmlns:a16="http://schemas.microsoft.com/office/drawing/2014/main" id="{C75920D6-D227-4278-A56A-6DF60549D5BF}"/>
              </a:ext>
            </a:extLst>
          </p:cNvPr>
          <p:cNvPicPr>
            <a:picLocks noChangeAspect="1"/>
          </p:cNvPicPr>
          <p:nvPr/>
        </p:nvPicPr>
        <p:blipFill>
          <a:blip r:embed="rId4"/>
          <a:stretch>
            <a:fillRect/>
          </a:stretch>
        </p:blipFill>
        <p:spPr>
          <a:xfrm>
            <a:off x="1360395" y="4819089"/>
            <a:ext cx="993248" cy="1137196"/>
          </a:xfrm>
          <a:prstGeom prst="rect">
            <a:avLst/>
          </a:prstGeom>
        </p:spPr>
      </p:pic>
    </p:spTree>
    <p:extLst>
      <p:ext uri="{BB962C8B-B14F-4D97-AF65-F5344CB8AC3E}">
        <p14:creationId xmlns:p14="http://schemas.microsoft.com/office/powerpoint/2010/main" val="3585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9483437" cy="1057275"/>
          </a:xfrm>
        </p:spPr>
        <p:txBody>
          <a:bodyPr rtlCol="1">
            <a:normAutofit fontScale="90000"/>
          </a:bodyPr>
          <a:lstStyle/>
          <a:p>
            <a:pPr rtl="1"/>
            <a:r>
              <a:rPr lang="ar" sz="4900" dirty="0">
                <a:latin typeface="Calibri" panose="020F0502020204030204" pitchFamily="34" charset="0"/>
                <a:cs typeface="Calibri" panose="020F0502020204030204" pitchFamily="34" charset="0"/>
              </a:rPr>
              <a:t>المبدأ 5: سلامة الناس وكرامتهم وحقوقهم ومبدأ عدم إلحاق الأذى </a:t>
            </a:r>
            <a:endParaRPr lang="fr-FR" sz="49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097210" y="4061825"/>
            <a:ext cx="5181600" cy="2321534"/>
          </a:xfrm>
        </p:spPr>
        <p:txBody>
          <a:bodyPr rtlCol="1">
            <a:normAutofit/>
          </a:bodyPr>
          <a:lstStyle/>
          <a:p>
            <a:pPr marL="50800" indent="0" algn="ctr" rtl="1">
              <a:buNone/>
            </a:pPr>
            <a:r>
              <a:rPr lang="ar" i="1" dirty="0">
                <a:latin typeface="Calibri" panose="020F0502020204030204" pitchFamily="34" charset="0"/>
                <a:cs typeface="Calibri" panose="020F0502020204030204" pitchFamily="34" charset="0"/>
              </a:rPr>
              <a:t>“تتّخذ الجهات الفاعلة في المجال الإنساني خطوات للحدّ من المخاطر الشاملة التي يتعرّض لها الناس ومن استضعافهم، بما في ذلك وضع حدّ للآثار السلبية المحتملة للبرامج الإنسانية.” </a:t>
            </a:r>
          </a:p>
          <a:p>
            <a:pPr rtl="1"/>
            <a:endParaRPr lang="fr-FR" sz="2400" dirty="0"/>
          </a:p>
        </p:txBody>
      </p:sp>
      <p:sp>
        <p:nvSpPr>
          <p:cNvPr id="10" name="Espace réservé du texte 5">
            <a:extLst>
              <a:ext uri="{FF2B5EF4-FFF2-40B4-BE49-F238E27FC236}">
                <a16:creationId xmlns:a16="http://schemas.microsoft.com/office/drawing/2014/main" id="{E20D3760-0B31-4DBE-AC59-6471D4BCA1BB}"/>
              </a:ext>
            </a:extLst>
          </p:cNvPr>
          <p:cNvSpPr txBox="1">
            <a:spLocks/>
          </p:cNvSpPr>
          <p:nvPr/>
        </p:nvSpPr>
        <p:spPr>
          <a:xfrm>
            <a:off x="-1365442" y="2227350"/>
            <a:ext cx="5757333" cy="4351338"/>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r>
              <a:rPr lang="ar" dirty="0">
                <a:latin typeface="Calibri" panose="020F0502020204030204" pitchFamily="34" charset="0"/>
                <a:cs typeface="Calibri" panose="020F0502020204030204" pitchFamily="34" charset="0"/>
              </a:rPr>
              <a:t>تقليل المخاطر </a:t>
            </a:r>
          </a:p>
          <a:p>
            <a:pPr rtl="1"/>
            <a:r>
              <a:rPr lang="ar" dirty="0">
                <a:latin typeface="Calibri" panose="020F0502020204030204" pitchFamily="34" charset="0"/>
                <a:cs typeface="Calibri" panose="020F0502020204030204" pitchFamily="34" charset="0"/>
              </a:rPr>
              <a:t>تلبية الاحتياجات بكرامة</a:t>
            </a:r>
          </a:p>
          <a:p>
            <a:pPr rtl="1"/>
            <a:r>
              <a:rPr lang="ar" dirty="0">
                <a:latin typeface="Calibri" panose="020F0502020204030204" pitchFamily="34" charset="0"/>
                <a:cs typeface="Calibri" panose="020F0502020204030204" pitchFamily="34" charset="0"/>
              </a:rPr>
              <a:t>بروتوكولات الصون</a:t>
            </a:r>
          </a:p>
          <a:p>
            <a:pPr rtl="1"/>
            <a:r>
              <a:rPr lang="ar" dirty="0">
                <a:latin typeface="Calibri" panose="020F0502020204030204" pitchFamily="34" charset="0"/>
                <a:cs typeface="Calibri" panose="020F0502020204030204" pitchFamily="34" charset="0"/>
              </a:rPr>
              <a:t>خبرة الأطفال ومشاركتهم</a:t>
            </a:r>
          </a:p>
          <a:p>
            <a:pPr rtl="1"/>
            <a:r>
              <a:rPr lang="ar" dirty="0">
                <a:latin typeface="Calibri" panose="020F0502020204030204" pitchFamily="34" charset="0"/>
                <a:cs typeface="Calibri" panose="020F0502020204030204" pitchFamily="34" charset="0"/>
              </a:rPr>
              <a:t>خبرة المجتمع المحلّي وتجاربه</a:t>
            </a:r>
            <a:endParaRPr lang="fr-FR"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8688010" y="1635408"/>
            <a:ext cx="1633626" cy="2026992"/>
          </a:xfrm>
          <a:prstGeom prst="rect">
            <a:avLst/>
          </a:prstGeom>
        </p:spPr>
      </p:pic>
    </p:spTree>
    <p:extLst>
      <p:ext uri="{BB962C8B-B14F-4D97-AF65-F5344CB8AC3E}">
        <p14:creationId xmlns:p14="http://schemas.microsoft.com/office/powerpoint/2010/main" val="316895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5674751e-d7be-4974-94aa-2e5aec821f33"/>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3901</Words>
  <Application>Microsoft Macintosh PowerPoint</Application>
  <PresentationFormat>Panorámica</PresentationFormat>
  <Paragraphs>349</Paragraphs>
  <Slides>16</Slides>
  <Notes>16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Calibri</vt:lpstr>
      <vt:lpstr>Helvetica Neue</vt:lpstr>
      <vt:lpstr>Office Theme</vt:lpstr>
      <vt:lpstr>المعايير الدنيا لحماية الطفل في العمل الإنساني  CPMS</vt:lpstr>
      <vt:lpstr>الهدف من المعايير </vt:lpstr>
      <vt:lpstr>Presentación de PowerPoint</vt:lpstr>
      <vt:lpstr>10 مبادئ... </vt:lpstr>
      <vt:lpstr>المبدأ 1: البقاء والنمو</vt:lpstr>
      <vt:lpstr>المبدأ 2: عدم التمييز والإدماج</vt:lpstr>
      <vt:lpstr>المبدأ 3: مشاركة الأطفال</vt:lpstr>
      <vt:lpstr>المبدأ 4: مصالح الطفل الفضلى</vt:lpstr>
      <vt:lpstr>المبدأ 5: سلامة الناس وكرامتهم وحقوقهم ومبدأ عدم إلحاق الأذى </vt:lpstr>
      <vt:lpstr>المبدأ 6: الوصول إلى المساعدة غير المتحيّزة</vt:lpstr>
      <vt:lpstr>المبدأ 7: المساعدة على التعافي من العنف أو الإكراه أو الحرمان المتعمّد</vt:lpstr>
      <vt:lpstr>المبدأ 8: المساعدة على المطالبة بالحقوق  </vt:lpstr>
      <vt:lpstr>المبدأ 9: تقوية أنظمة حماية الطفل</vt:lpstr>
      <vt:lpstr>المبدأ 10: تعزيز مرونة الأطفال</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79</cp:revision>
  <dcterms:created xsi:type="dcterms:W3CDTF">2017-12-20T18:51:03Z</dcterms:created>
  <dcterms:modified xsi:type="dcterms:W3CDTF">2023-01-17T15:37:40Z</dcterms:modified>
</cp:coreProperties>
</file>