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381" r:id="rId2"/>
    <p:sldId id="290" r:id="rId3"/>
    <p:sldId id="383" r:id="rId4"/>
    <p:sldId id="262" r:id="rId5"/>
    <p:sldId id="387" r:id="rId6"/>
    <p:sldId id="288" r:id="rId7"/>
    <p:sldId id="380" r:id="rId8"/>
    <p:sldId id="267" r:id="rId9"/>
    <p:sldId id="268" r:id="rId10"/>
    <p:sldId id="287" r:id="rId11"/>
    <p:sldId id="384" r:id="rId12"/>
    <p:sldId id="296"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Helvetica Neue" panose="020B060402020202020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gNgPNG84gPBKoGaDldmcRNtozJ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a Davies" initials="S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7604" autoAdjust="0"/>
  </p:normalViewPr>
  <p:slideViewPr>
    <p:cSldViewPr snapToGrid="0">
      <p:cViewPr varScale="1">
        <p:scale>
          <a:sx n="53" d="100"/>
          <a:sy n="53" d="100"/>
        </p:scale>
        <p:origin x="1176" y="56"/>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ershandbook.org/"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spherestandards.org/handbook-2018/" TargetMode="External"/><Relationship Id="rId4" Type="http://schemas.openxmlformats.org/officeDocument/2006/relationships/hyperlink" Target="https://www.edu-links.org/sites/default/files/media/file/INEE_Minimum_Standards_Handbook_2010_English.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Facilitateurs</a:t>
            </a:r>
            <a:r>
              <a:rPr lang="fr-FR"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Cette présentation est destinée à tous les </a:t>
            </a:r>
            <a:r>
              <a:rPr lang="fr-FR" b="0" u="sng" dirty="0"/>
              <a:t>utilisateurs potentiels </a:t>
            </a:r>
            <a:r>
              <a:rPr lang="fr-FR" b="0" dirty="0"/>
              <a:t>des SMPE. Il s’adresse principalement au personnel de la protection de l’enfance. Pensez donc à élargir certaines questions ou à fournir davantage de détails si des collègues d’autres secteurs se joignent à vous.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a:t>On suppose que le groupe compte environ 20 personnes et que tout le monde dans la salle se connaît (peut-être des collègues de votre agence ou du groupe de coordination). Sinon, ajoutez 5 minutes pour des introductions rapides.</a:t>
            </a:r>
          </a:p>
          <a:p>
            <a:pPr marL="0" lvl="0" indent="0" algn="l" rtl="0">
              <a:spcBef>
                <a:spcPts val="0"/>
              </a:spcBef>
              <a:spcAft>
                <a:spcPts val="0"/>
              </a:spcAft>
              <a:buNone/>
            </a:pPr>
            <a:endParaRPr lang="es-ES" i="1" dirty="0"/>
          </a:p>
          <a:p>
            <a:r>
              <a:rPr lang="fr-FR" b="0" i="1" dirty="0"/>
              <a:t>PREPAREZ: un tableau de papier avec les </a:t>
            </a:r>
            <a:r>
              <a:rPr lang="fr-FR" b="1" i="1" dirty="0"/>
              <a:t>objectifs</a:t>
            </a:r>
            <a:r>
              <a:rPr lang="fr-FR" b="0" i="1" dirty="0"/>
              <a:t> de la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la fin de la session, les participants seront capables de : </a:t>
            </a:r>
            <a:endParaRPr lang="fr-FR" b="0" i="1" dirty="0"/>
          </a:p>
          <a:p>
            <a:pPr marL="171450" indent="-171450">
              <a:buFont typeface="Arial"/>
              <a:buChar char="•"/>
            </a:pPr>
            <a:r>
              <a:rPr lang="fr-FR" b="0" dirty="0">
                <a:solidFill>
                  <a:srgbClr val="FF0000"/>
                </a:solidFill>
              </a:rPr>
              <a:t>Décrire la structure des SMPE et spécialement du </a:t>
            </a:r>
            <a:r>
              <a:rPr lang="fr-FR" b="0">
                <a:solidFill>
                  <a:srgbClr val="FF0000"/>
                </a:solidFill>
              </a:rPr>
              <a:t>Pilier 4</a:t>
            </a:r>
            <a:endParaRPr lang="fr-FR" b="0" dirty="0">
              <a:solidFill>
                <a:srgbClr val="FF0000"/>
              </a:solidFill>
            </a:endParaRPr>
          </a:p>
          <a:p>
            <a:pPr marL="171450" indent="-171450">
              <a:buFont typeface="Arial"/>
              <a:buChar char="•"/>
            </a:pPr>
            <a:r>
              <a:rPr lang="fr-FR" b="0" dirty="0">
                <a:solidFill>
                  <a:srgbClr val="FF0000"/>
                </a:solidFill>
              </a:rPr>
              <a:t>Montrer comment et pourquoi on utilise le manuel</a:t>
            </a:r>
          </a:p>
          <a:p>
            <a:pPr marL="0" lvl="0" indent="0" algn="l" rtl="0">
              <a:spcBef>
                <a:spcPts val="0"/>
              </a:spcBef>
              <a:spcAft>
                <a:spcPts val="0"/>
              </a:spcAft>
              <a:buFont typeface="Arial" panose="020B0604020202020204" pitchFamily="34" charset="0"/>
              <a:buNone/>
            </a:pPr>
            <a:endParaRPr lang="es-ES" dirty="0"/>
          </a:p>
          <a:p>
            <a:pPr marL="0" lvl="0" indent="0" algn="l" rtl="0">
              <a:spcBef>
                <a:spcPts val="0"/>
              </a:spcBef>
              <a:spcAft>
                <a:spcPts val="0"/>
              </a:spcAft>
              <a:buFont typeface="Arial" panose="020B0604020202020204" pitchFamily="34" charset="0"/>
              <a:buNone/>
            </a:pPr>
            <a:r>
              <a:rPr lang="fr-FR" dirty="0"/>
              <a:t>REMARQUE : si vous avez déjà effectué une session sur les piliers 1 et 2, ignorez les diapositives 2 et 9</a:t>
            </a:r>
            <a:endParaRPr lang="es-ES" dirty="0"/>
          </a:p>
          <a:p>
            <a:pPr marL="0" lvl="0" indent="0" algn="l" rtl="0">
              <a:spcBef>
                <a:spcPts val="0"/>
              </a:spcBef>
              <a:spcAft>
                <a:spcPts val="0"/>
              </a:spcAft>
              <a:buFont typeface="Arial" panose="020B0604020202020204" pitchFamily="34" charset="0"/>
              <a:buNone/>
            </a:pPr>
            <a:endParaRPr lang="es-ES" dirty="0"/>
          </a:p>
          <a:p>
            <a:pPr marL="0" lvl="0" indent="0" algn="l" rtl="0">
              <a:spcBef>
                <a:spcPts val="0"/>
              </a:spcBef>
              <a:spcAft>
                <a:spcPts val="0"/>
              </a:spcAft>
              <a:buFont typeface="Arial" panose="020B0604020202020204" pitchFamily="34" charset="0"/>
              <a:buNone/>
            </a:pPr>
            <a:r>
              <a:rPr lang="fr-FR" b="1" dirty="0"/>
              <a:t>ASTUCE : Les diapositives sont animées </a:t>
            </a:r>
            <a:r>
              <a:rPr lang="fr-FR" dirty="0"/>
              <a:t>-&gt; à chaque clic vous faites apparaître quelques mots, un titre ou une image sur la diapositive. Lisez les notes correspondantes dans les notes de l'animateur, avant de montrer le contenu suivant, afin que les participants aient le temps de traiter ce qui est dit et de lire chaque point. </a:t>
            </a:r>
            <a:endParaRPr lang="es-ES" dirty="0"/>
          </a:p>
          <a:p>
            <a:pPr marL="0" lvl="0" indent="0" algn="l" rtl="0">
              <a:spcBef>
                <a:spcPts val="0"/>
              </a:spcBef>
              <a:spcAft>
                <a:spcPts val="0"/>
              </a:spcAft>
              <a:buNone/>
            </a:pPr>
            <a:endParaRPr lang="en-US" i="1" dirty="0"/>
          </a:p>
          <a:p>
            <a:pPr>
              <a:lnSpc>
                <a:spcPct val="107000"/>
              </a:lnSpc>
              <a:spcAft>
                <a:spcPts val="800"/>
              </a:spcAft>
            </a:pP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99D3823-16DC-42CD-BA98-D653306EA835}" type="slidenum">
              <a:rPr lang="fr-FR" smtClean="0"/>
              <a:t>1</a:t>
            </a:fld>
            <a:endParaRPr lang="fr-FR"/>
          </a:p>
        </p:txBody>
      </p:sp>
    </p:spTree>
    <p:extLst>
      <p:ext uri="{BB962C8B-B14F-4D97-AF65-F5344CB8AC3E}">
        <p14:creationId xmlns:p14="http://schemas.microsoft.com/office/powerpoint/2010/main" val="1343971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a:t>[</a:t>
            </a:r>
            <a:r>
              <a:rPr lang="fr-FR" i="1" dirty="0"/>
              <a:t>Ci-dessous, les points clés de chaque standard. </a:t>
            </a:r>
            <a:r>
              <a:rPr lang="fr-FR" sz="1200" i="1" dirty="0">
                <a:effectLst/>
                <a:latin typeface="Calibri" panose="020F0502020204030204" pitchFamily="34" charset="0"/>
                <a:ea typeface="Calibri" panose="020F0502020204030204" pitchFamily="34" charset="0"/>
                <a:cs typeface="Arial" panose="020B0604020202020204" pitchFamily="34" charset="0"/>
              </a:rPr>
              <a:t>Selon le groupe que vous encadrez, les domaines d’intérêt des personnes qui le constituent, les programmes que vous privilégiez, le contexte ou le temps dont vous disposez, vous pouvez sélectionner un ou deux Standards clés pour chaque pilier.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i="1" dirty="0"/>
              <a:t>Cela peut être très familier pour votre public ou quelque chose d'assez nouveau, veillez à préparer vos commentaires en conséquence</a:t>
            </a:r>
            <a:r>
              <a:rPr lang="en-US" i="1" dirty="0"/>
              <a:t>]</a:t>
            </a:r>
          </a:p>
          <a:p>
            <a:pPr marL="0" lvl="0" indent="0" algn="l" rtl="0">
              <a:spcBef>
                <a:spcPts val="0"/>
              </a:spcBef>
              <a:spcAft>
                <a:spcPts val="0"/>
              </a:spcAft>
              <a:buNone/>
            </a:pPr>
            <a:endParaRPr dirty="0"/>
          </a:p>
          <a:p>
            <a:pPr marL="0" lvl="0" indent="0" algn="l" rtl="0">
              <a:spcBef>
                <a:spcPts val="0"/>
              </a:spcBef>
              <a:spcAft>
                <a:spcPts val="0"/>
              </a:spcAft>
              <a:buNone/>
            </a:pPr>
            <a:r>
              <a:rPr lang="en-US" b="1" dirty="0">
                <a:latin typeface="Arial"/>
                <a:ea typeface="Arial"/>
                <a:cs typeface="Arial"/>
                <a:sym typeface="Arial"/>
              </a:rPr>
              <a:t>Standard 26: WASH </a:t>
            </a:r>
            <a:r>
              <a:rPr lang="en-US" b="1" dirty="0"/>
              <a:t>&amp; Protection de </a:t>
            </a:r>
            <a:r>
              <a:rPr lang="en-US" b="1" dirty="0" err="1"/>
              <a:t>l’enfance</a:t>
            </a:r>
            <a:endParaRPr lang="en-US" dirty="0">
              <a:latin typeface="Arial"/>
              <a:ea typeface="Arial"/>
              <a:cs typeface="Arial"/>
              <a:sym typeface="Arial"/>
            </a:endParaRPr>
          </a:p>
          <a:p>
            <a:pPr marL="171450" lvl="0" indent="-171450" algn="l" rtl="0">
              <a:spcBef>
                <a:spcPts val="0"/>
              </a:spcBef>
              <a:spcAft>
                <a:spcPts val="0"/>
              </a:spcAft>
              <a:buFont typeface="Arial" panose="020B0604020202020204" pitchFamily="34" charset="0"/>
              <a:buChar char="•"/>
            </a:pPr>
            <a:r>
              <a:rPr lang="fr-FR" sz="1800" b="0" i="0" u="none" strike="noStrike" baseline="0" dirty="0">
                <a:latin typeface="HelveticaNeue-Light-Identity-H"/>
              </a:rPr>
              <a:t>Le personnel de protection de l’enfance doit guider et conseiller le personnel de l’eau, de l’assainissement et de l’hygiène (EAH), afin qu’il soit en mesure de mettre en </a:t>
            </a:r>
            <a:r>
              <a:rPr lang="fr-FR" sz="1800" b="0" i="0" u="none" strike="noStrike" baseline="0" dirty="0" err="1">
                <a:latin typeface="HelveticaNeue-Light-Identity-H"/>
              </a:rPr>
              <a:t>oeuvre</a:t>
            </a:r>
            <a:r>
              <a:rPr lang="fr-FR" sz="1800" b="0" i="0" u="none" strike="noStrike" baseline="0" dirty="0">
                <a:latin typeface="HelveticaNeue-Light-Identity-H"/>
              </a:rPr>
              <a:t> des pratiques d’EAH sûres et appropriées, adaptées aux </a:t>
            </a:r>
            <a:r>
              <a:rPr lang="es-ES" sz="1800" b="0" i="0" u="none" strike="noStrike" baseline="0" dirty="0" err="1">
                <a:latin typeface="HelveticaNeue-Light-Identity-H"/>
              </a:rPr>
              <a:t>besoins</a:t>
            </a:r>
            <a:r>
              <a:rPr lang="es-ES" sz="1800" b="0" i="0" u="none" strike="noStrike" baseline="0" dirty="0">
                <a:latin typeface="HelveticaNeue-Light-Identity-H"/>
              </a:rPr>
              <a:t> des </a:t>
            </a:r>
            <a:r>
              <a:rPr lang="es-ES" sz="1800" b="0" i="0" u="none" strike="noStrike" baseline="0" dirty="0" err="1">
                <a:latin typeface="HelveticaNeue-Light-Identity-H"/>
              </a:rPr>
              <a:t>enfants</a:t>
            </a:r>
            <a:r>
              <a:rPr lang="es-ES" sz="1800" b="0" i="0" u="none" strike="noStrike" baseline="0" dirty="0">
                <a:latin typeface="HelveticaNeue-Light-Identity-H"/>
              </a:rPr>
              <a:t>. Par </a:t>
            </a:r>
            <a:r>
              <a:rPr lang="es-ES" sz="1800" b="0" i="0" u="none" strike="noStrike" baseline="0" dirty="0" err="1">
                <a:latin typeface="HelveticaNeue-Light-Identity-H"/>
              </a:rPr>
              <a:t>exemple</a:t>
            </a:r>
            <a:r>
              <a:rPr lang="es-ES" sz="1800" b="0" i="0" u="none" strike="noStrike" baseline="0" dirty="0">
                <a:latin typeface="HelveticaNeue-Light-Identity-H"/>
              </a:rPr>
              <a:t>: </a:t>
            </a:r>
            <a:r>
              <a:rPr lang="es-ES" sz="1800" b="0" i="0" u="none" strike="noStrike" baseline="0" dirty="0" err="1">
                <a:latin typeface="HelveticaNeue-Light-Identity-H"/>
              </a:rPr>
              <a:t>installations</a:t>
            </a:r>
            <a:r>
              <a:rPr lang="es-ES" sz="1800" b="0" i="0" u="none" strike="noStrike" baseline="0" dirty="0">
                <a:latin typeface="HelveticaNeue-Light-Identity-H"/>
              </a:rPr>
              <a:t> EAH </a:t>
            </a:r>
            <a:r>
              <a:rPr lang="es-ES" sz="1800" b="0" i="0" u="none" strike="noStrike" baseline="0" dirty="0" err="1">
                <a:latin typeface="HelveticaNeue-Light-Identity-H"/>
              </a:rPr>
              <a:t>accessible</a:t>
            </a:r>
            <a:r>
              <a:rPr lang="es-ES" sz="1800" b="0" i="0" u="none" strike="noStrike" baseline="0" dirty="0">
                <a:latin typeface="HelveticaNeue-Light-Identity-H"/>
              </a:rPr>
              <a:t> et </a:t>
            </a:r>
            <a:r>
              <a:rPr lang="es-ES" sz="1800" b="0" i="0" u="none" strike="noStrike" baseline="0" dirty="0" err="1">
                <a:latin typeface="HelveticaNeue-Light-Identity-H"/>
              </a:rPr>
              <a:t>adaptées</a:t>
            </a:r>
            <a:r>
              <a:rPr lang="es-ES" sz="1800" b="0" i="0" u="none" strike="noStrike" baseline="0" dirty="0">
                <a:latin typeface="HelveticaNeue-Light-Identity-H"/>
              </a:rPr>
              <a:t>. </a:t>
            </a:r>
            <a:r>
              <a:rPr lang="fr-FR" dirty="0"/>
              <a:t>Pour cela, la sécurité et le bien-être de l'enfant doivent être reflétés dans le cadre initial d'analyse, de conception et de suivi et d'évaluation des risques. </a:t>
            </a:r>
            <a:endParaRPr lang="en-US" dirty="0"/>
          </a:p>
          <a:p>
            <a:pPr marL="171450" lvl="0" indent="-171450" algn="l" rtl="0">
              <a:spcBef>
                <a:spcPts val="0"/>
              </a:spcBef>
              <a:spcAft>
                <a:spcPts val="0"/>
              </a:spcAft>
              <a:buFont typeface="Arial" panose="020B0604020202020204" pitchFamily="34" charset="0"/>
              <a:buChar char="•"/>
            </a:pPr>
            <a:r>
              <a:rPr lang="en-US" b="0" dirty="0" err="1"/>
              <a:t>Icones</a:t>
            </a:r>
            <a:r>
              <a:rPr lang="en-US" b="0" dirty="0"/>
              <a:t>: </a:t>
            </a:r>
            <a:r>
              <a:rPr lang="fr-FR" sz="1800" b="0" i="0" u="none" strike="noStrike" baseline="0" dirty="0">
                <a:latin typeface="HelveticaNeue-Light-Identity-H"/>
              </a:rPr>
              <a:t>tout le personnel chargé de EAH (y compris le personnel sous-traitant) et de la protection de l’enfance doit être formé et avoir signé les politiques et procédures de </a:t>
            </a:r>
            <a:r>
              <a:rPr lang="fr-FR" sz="1800" b="1" i="0" u="none" strike="noStrike" baseline="0" dirty="0">
                <a:latin typeface="HelveticaNeue-Light-Identity-H"/>
              </a:rPr>
              <a:t>sauvegarde</a:t>
            </a:r>
            <a:r>
              <a:rPr lang="fr-FR" sz="1800" b="0" i="0" u="none" strike="noStrike" baseline="0" dirty="0">
                <a:latin typeface="HelveticaNeue-Light-Identity-H"/>
              </a:rPr>
              <a:t> de l’enfant. </a:t>
            </a:r>
            <a:r>
              <a:rPr lang="fr-FR" sz="2800" dirty="0"/>
              <a:t>De même, la façon dont les programmes EAH sont conçus, planifiés et mis en œuvre ont un grand potentiel de </a:t>
            </a:r>
            <a:r>
              <a:rPr lang="fr-FR" sz="2800" b="1" dirty="0"/>
              <a:t>prévention</a:t>
            </a:r>
            <a:r>
              <a:rPr lang="fr-FR" sz="2800" dirty="0"/>
              <a:t>, quant au : critères de priorisation, soutien et référencement des ménages/enfants à risque, installations sûres, accessibles, inclusives… </a:t>
            </a:r>
            <a:endParaRPr lang="en-US" sz="1800" b="0" i="0" u="none" strike="noStrike" baseline="0" dirty="0">
              <a:latin typeface="HelveticaNeue-Light-Identity-H"/>
            </a:endParaRPr>
          </a:p>
          <a:p>
            <a:pPr marL="0" lvl="0" indent="0" algn="l" rtl="0">
              <a:spcBef>
                <a:spcPts val="0"/>
              </a:spcBef>
              <a:spcAft>
                <a:spcPts val="0"/>
              </a:spcAft>
              <a:buFont typeface="Arial" panose="020B0604020202020204" pitchFamily="34" charset="0"/>
              <a:buNone/>
            </a:pPr>
            <a:endParaRPr dirty="0">
              <a:latin typeface="Arial"/>
              <a:ea typeface="Arial"/>
              <a:cs typeface="Arial"/>
              <a:sym typeface="Arial"/>
            </a:endParaRPr>
          </a:p>
          <a:p>
            <a:pPr marL="0" lvl="0" indent="0" algn="l" rtl="0">
              <a:spcBef>
                <a:spcPts val="0"/>
              </a:spcBef>
              <a:spcAft>
                <a:spcPts val="0"/>
              </a:spcAft>
              <a:buNone/>
            </a:pPr>
            <a:r>
              <a:rPr lang="en-US" b="1" dirty="0">
                <a:latin typeface="Arial"/>
                <a:ea typeface="Arial"/>
                <a:cs typeface="Arial"/>
                <a:sym typeface="Arial"/>
              </a:rPr>
              <a:t>Standard </a:t>
            </a:r>
            <a:r>
              <a:rPr lang="fr-FR" b="1" dirty="0">
                <a:latin typeface="Arial"/>
                <a:ea typeface="Arial"/>
                <a:cs typeface="Arial"/>
                <a:sym typeface="Arial"/>
              </a:rPr>
              <a:t>27: </a:t>
            </a:r>
            <a:r>
              <a:rPr lang="en-US" b="1" dirty="0">
                <a:latin typeface="Arial"/>
                <a:ea typeface="Arial"/>
                <a:cs typeface="Arial"/>
                <a:sym typeface="Arial"/>
              </a:rPr>
              <a:t>Abri et habitat &amp; PE</a:t>
            </a:r>
            <a:endParaRPr lang="en-US" b="1" dirty="0"/>
          </a:p>
          <a:p>
            <a:pPr marL="171450" lvl="0" indent="-171450" algn="l" rtl="0">
              <a:spcBef>
                <a:spcPts val="0"/>
              </a:spcBef>
              <a:spcAft>
                <a:spcPts val="0"/>
              </a:spcAft>
              <a:buFont typeface="Arial" panose="020B0604020202020204" pitchFamily="34" charset="0"/>
              <a:buChar char="•"/>
            </a:pPr>
            <a:r>
              <a:rPr lang="fr-FR" sz="1800" b="0" i="0" u="none" strike="noStrike" baseline="0" dirty="0">
                <a:latin typeface="HelveticaNeue-Light-Identity-H"/>
              </a:rPr>
              <a:t>Les interventions au sein des abris et habitat doivent intégrer la protection </a:t>
            </a:r>
            <a:r>
              <a:rPr lang="es-ES" sz="1800" b="0" i="0" u="none" strike="noStrike" baseline="0" dirty="0">
                <a:latin typeface="HelveticaNeue-Light-Identity-H"/>
              </a:rPr>
              <a:t>de </a:t>
            </a:r>
            <a:r>
              <a:rPr lang="es-ES" sz="1800" b="0" i="0" u="none" strike="noStrike" baseline="0" dirty="0" err="1">
                <a:latin typeface="HelveticaNeue-Light-Identity-H"/>
              </a:rPr>
              <a:t>l’enfance</a:t>
            </a:r>
            <a:r>
              <a:rPr lang="es-ES" sz="1800" b="0" i="0" u="none" strike="noStrike" baseline="0" dirty="0">
                <a:latin typeface="HelveticaNeue-Light-Identity-H"/>
              </a:rPr>
              <a:t>, </a:t>
            </a:r>
            <a:r>
              <a:rPr lang="es-ES" sz="1800" b="0" i="0" u="none" strike="noStrike" baseline="0" dirty="0" err="1">
                <a:latin typeface="HelveticaNeue-Light-Identity-H"/>
              </a:rPr>
              <a:t>depuis</a:t>
            </a:r>
            <a:r>
              <a:rPr lang="es-ES" sz="1800" b="0" i="0" u="none" strike="noStrike" baseline="0" dirty="0">
                <a:latin typeface="HelveticaNeue-Light-Identity-H"/>
              </a:rPr>
              <a:t> </a:t>
            </a:r>
            <a:r>
              <a:rPr lang="es-ES" sz="1800" b="0" i="0" u="none" strike="noStrike" baseline="0" dirty="0" err="1">
                <a:latin typeface="HelveticaNeue-Light-Identity-H"/>
              </a:rPr>
              <a:t>leur</a:t>
            </a:r>
            <a:r>
              <a:rPr lang="es-ES" sz="1800" b="0" i="0" u="none" strike="noStrike" baseline="0" dirty="0">
                <a:latin typeface="HelveticaNeue-Light-Identity-H"/>
              </a:rPr>
              <a:t> </a:t>
            </a:r>
            <a:r>
              <a:rPr lang="fr-FR" dirty="0"/>
              <a:t>conception, jusqu’au suivi et à l'évaluation, notamment en prenant en compte: </a:t>
            </a:r>
          </a:p>
          <a:p>
            <a:pPr marL="171450" lvl="0" indent="-171450" algn="l" rtl="0">
              <a:spcBef>
                <a:spcPts val="0"/>
              </a:spcBef>
              <a:spcAft>
                <a:spcPts val="0"/>
              </a:spcAft>
              <a:buFontTx/>
              <a:buChar char="-"/>
            </a:pPr>
            <a:r>
              <a:rPr lang="fr-FR" dirty="0"/>
              <a:t>La </a:t>
            </a:r>
            <a:r>
              <a:rPr lang="fr-FR" sz="1800" b="0" i="0" u="none" strike="noStrike" baseline="0" dirty="0">
                <a:latin typeface="HelveticaNeue-Light-Identity-H"/>
              </a:rPr>
              <a:t>taille et la composition des familles</a:t>
            </a:r>
          </a:p>
          <a:p>
            <a:pPr marL="171450" lvl="0" indent="-171450" algn="l" rtl="0">
              <a:spcBef>
                <a:spcPts val="0"/>
              </a:spcBef>
              <a:spcAft>
                <a:spcPts val="0"/>
              </a:spcAft>
              <a:buFontTx/>
              <a:buChar char="-"/>
            </a:pPr>
            <a:r>
              <a:rPr lang="fr-FR" sz="1800" b="0" i="0" u="none" strike="noStrike" baseline="0" dirty="0">
                <a:latin typeface="HelveticaNeue-Light-Identity-H"/>
              </a:rPr>
              <a:t>Les enfants à risque, comme ceux vivants seuls ou dans des unités familiales nouvelles ou </a:t>
            </a:r>
            <a:r>
              <a:rPr lang="es-ES" sz="1800" b="0" i="0" u="none" strike="noStrike" baseline="0" dirty="0" err="1">
                <a:latin typeface="HelveticaNeue-Light-Identity-H"/>
              </a:rPr>
              <a:t>remodelées</a:t>
            </a:r>
            <a:endParaRPr lang="es-ES" sz="1800" b="0" i="0" u="none" strike="noStrike" baseline="0" dirty="0">
              <a:latin typeface="HelveticaNeue-Light-Identity-H"/>
            </a:endParaRPr>
          </a:p>
          <a:p>
            <a:pPr marL="171450" lvl="0" indent="-171450" algn="l" rtl="0">
              <a:spcBef>
                <a:spcPts val="0"/>
              </a:spcBef>
              <a:spcAft>
                <a:spcPts val="0"/>
              </a:spcAft>
              <a:buFontTx/>
              <a:buChar char="-"/>
            </a:pPr>
            <a:r>
              <a:rPr lang="fr-FR" dirty="0"/>
              <a:t>L’accessibilité pour les enfants handicapés et les obstacles à l'accès aux services essentiels</a:t>
            </a:r>
          </a:p>
          <a:p>
            <a:pPr marL="171450" lvl="0" indent="-171450" algn="l" rtl="0">
              <a:spcBef>
                <a:spcPts val="0"/>
              </a:spcBef>
              <a:spcAft>
                <a:spcPts val="0"/>
              </a:spcAft>
              <a:buFontTx/>
              <a:buChar char="-"/>
            </a:pPr>
            <a:r>
              <a:rPr lang="fr-FR" dirty="0"/>
              <a:t>Les risques de protection et les normes sociales </a:t>
            </a:r>
            <a:endParaRPr lang="en-US" sz="1200" b="0" i="0" u="none" strike="noStrike" baseline="0" dirty="0">
              <a:latin typeface="Calibri"/>
            </a:endParaRPr>
          </a:p>
          <a:p>
            <a:pPr marL="171450" lvl="0" indent="-171450" algn="l" rtl="0">
              <a:spcBef>
                <a:spcPts val="0"/>
              </a:spcBef>
              <a:spcAft>
                <a:spcPts val="0"/>
              </a:spcAft>
              <a:buFontTx/>
              <a:buChar char="-"/>
            </a:pPr>
            <a:r>
              <a:rPr lang="es-ES" sz="1800" b="0" i="0" u="none" strike="noStrike" baseline="0" dirty="0">
                <a:latin typeface="HelveticaNeue-Light-Identity-H"/>
              </a:rPr>
              <a:t>Le </a:t>
            </a:r>
            <a:r>
              <a:rPr lang="es-ES" sz="1800" b="0" i="0" u="none" strike="noStrike" baseline="0" dirty="0" err="1">
                <a:latin typeface="HelveticaNeue-Light-Identity-H"/>
              </a:rPr>
              <a:t>droit</a:t>
            </a:r>
            <a:r>
              <a:rPr lang="es-ES" sz="1800" b="0" i="0" u="none" strike="noStrike" baseline="0" dirty="0">
                <a:latin typeface="HelveticaNeue-Light-Identity-H"/>
              </a:rPr>
              <a:t> </a:t>
            </a:r>
            <a:r>
              <a:rPr lang="es-ES" sz="1800" b="0" i="0" u="none" strike="noStrike" baseline="0" dirty="0" err="1">
                <a:latin typeface="HelveticaNeue-Light-Identity-H"/>
              </a:rPr>
              <a:t>foncier</a:t>
            </a:r>
            <a:r>
              <a:rPr lang="es-ES" sz="1800" b="0" i="0" u="none" strike="noStrike" baseline="0" dirty="0">
                <a:latin typeface="HelveticaNeue-Light-Identity-H"/>
              </a:rPr>
              <a:t> </a:t>
            </a:r>
            <a:r>
              <a:rPr lang="fr-FR" sz="1800" b="0" i="0" u="none" strike="noStrike" baseline="0" dirty="0">
                <a:latin typeface="HelveticaNeue-Light-Identity-H"/>
              </a:rPr>
              <a:t>et de la propriété local pour décider où l’abri sera installé, et comment et à qui il sera attribué</a:t>
            </a:r>
          </a:p>
          <a:p>
            <a:pPr marL="171450" lvl="0" indent="-171450" algn="l" rtl="0">
              <a:spcBef>
                <a:spcPts val="0"/>
              </a:spcBef>
              <a:spcAft>
                <a:spcPts val="0"/>
              </a:spcAft>
              <a:buFontTx/>
              <a:buChar char="-"/>
            </a:pPr>
            <a:r>
              <a:rPr lang="fr-FR" sz="1800" b="0" i="0" u="none" strike="noStrike" baseline="0" dirty="0">
                <a:latin typeface="HelveticaNeue-Light-Identity-H"/>
              </a:rPr>
              <a:t>Le besoin d’espaces de jeux (intérieurs et extérieurs) appropriés, de matériaux et abris adaptés pour aider à diminuer les risques de PE</a:t>
            </a:r>
          </a:p>
          <a:p>
            <a:pPr marL="171450" lvl="0" indent="-171450" algn="l" rtl="0">
              <a:spcBef>
                <a:spcPts val="0"/>
              </a:spcBef>
              <a:spcAft>
                <a:spcPts val="0"/>
              </a:spcAft>
              <a:buFontTx/>
              <a:buChar char="-"/>
            </a:pPr>
            <a:r>
              <a:rPr lang="fr-FR" sz="1800" b="0" i="0" u="none" strike="noStrike" baseline="0" dirty="0">
                <a:latin typeface="HelveticaNeue-Light-Identity-H"/>
              </a:rPr>
              <a:t>Les critères de sécurité et de privacité</a:t>
            </a:r>
          </a:p>
          <a:p>
            <a:pPr marL="171450" lvl="0" indent="-171450" algn="l" rtl="0">
              <a:spcBef>
                <a:spcPts val="0"/>
              </a:spcBef>
              <a:spcAft>
                <a:spcPts val="0"/>
              </a:spcAft>
              <a:buFont typeface="Arial" panose="020B0604020202020204" pitchFamily="34" charset="0"/>
              <a:buChar char="•"/>
            </a:pPr>
            <a:r>
              <a:rPr lang="fr-FR" b="0" dirty="0"/>
              <a:t>La programmation d’</a:t>
            </a:r>
            <a:r>
              <a:rPr lang="fr-FR" sz="1200" b="0" i="0" u="none" strike="noStrike" baseline="0" dirty="0">
                <a:latin typeface="HelveticaNeue-Light-Identity-H"/>
              </a:rPr>
              <a:t>abris et habitats </a:t>
            </a:r>
            <a:r>
              <a:rPr lang="es-ES" sz="1800" b="0" i="0" u="none" strike="noStrike" baseline="0" dirty="0">
                <a:latin typeface="HelveticaNeue-Light-Identity-H"/>
              </a:rPr>
              <a:t>a des </a:t>
            </a:r>
            <a:r>
              <a:rPr lang="fr-FR" sz="1800" b="0" i="0" u="none" strike="noStrike" baseline="0" dirty="0">
                <a:latin typeface="HelveticaNeue-Light-Identity-H"/>
              </a:rPr>
              <a:t>résultats directs en matière de protection </a:t>
            </a:r>
            <a:r>
              <a:rPr lang="fr-FR" sz="1200" dirty="0"/>
              <a:t>:</a:t>
            </a:r>
          </a:p>
          <a:p>
            <a:pPr marL="514350" indent="-285750" algn="l">
              <a:buFontTx/>
              <a:buChar char="-"/>
            </a:pPr>
            <a:r>
              <a:rPr lang="fr-FR" sz="1800" b="0" i="0" u="none" strike="noStrike" baseline="0" dirty="0">
                <a:latin typeface="HelveticaNeue-Light-Identity-H"/>
              </a:rPr>
              <a:t>La création d’un habitat sécurisé </a:t>
            </a:r>
            <a:r>
              <a:rPr lang="en-US" sz="1200" dirty="0"/>
              <a:t>(</a:t>
            </a:r>
            <a:r>
              <a:rPr lang="fr-FR" sz="1800" b="0" i="0" u="none" strike="noStrike" baseline="0" dirty="0">
                <a:latin typeface="HelveticaNeue-Light-Identity-H"/>
              </a:rPr>
              <a:t>endroits au sens large où les gens et communautés vivent</a:t>
            </a:r>
            <a:r>
              <a:rPr lang="en-US" sz="1800" dirty="0"/>
              <a:t>)</a:t>
            </a:r>
            <a:r>
              <a:rPr lang="en-US" sz="1200" dirty="0"/>
              <a:t> </a:t>
            </a:r>
            <a:r>
              <a:rPr lang="fr-FR" sz="1800" b="0" i="0" u="none" strike="noStrike" baseline="0" dirty="0">
                <a:latin typeface="HelveticaNeue-Light-Identity-H"/>
              </a:rPr>
              <a:t>permet aux personnes de vivre dans la dignité, la sécurité et des moyens d’existence</a:t>
            </a:r>
          </a:p>
          <a:p>
            <a:pPr marL="514350" marR="0" lvl="0" indent="-285750" algn="l" defTabSz="914400" rtl="0" eaLnBrk="1" fontAlgn="auto" latinLnBrk="0" hangingPunct="1">
              <a:lnSpc>
                <a:spcPct val="100000"/>
              </a:lnSpc>
              <a:spcBef>
                <a:spcPts val="0"/>
              </a:spcBef>
              <a:spcAft>
                <a:spcPts val="0"/>
              </a:spcAft>
              <a:buClr>
                <a:srgbClr val="000000"/>
              </a:buClr>
              <a:buSzPts val="1400"/>
              <a:buFontTx/>
              <a:buChar char="-"/>
              <a:tabLst/>
              <a:defRPr/>
            </a:pPr>
            <a:r>
              <a:rPr lang="fr-FR" sz="1800" b="0" i="0" u="none" strike="noStrike" baseline="0" dirty="0">
                <a:latin typeface="HelveticaNeue-Light-Identity-H"/>
              </a:rPr>
              <a:t>Concevoir des abris appropriés </a:t>
            </a:r>
            <a:r>
              <a:rPr lang="fr-FR" sz="1200" dirty="0"/>
              <a:t>(</a:t>
            </a:r>
            <a:r>
              <a:rPr lang="fr-FR" sz="1800" b="0" i="0" u="none" strike="noStrike" baseline="0" dirty="0">
                <a:latin typeface="HelveticaNeue-Light-Identity-H"/>
              </a:rPr>
              <a:t>l’espace de vie des ménages</a:t>
            </a:r>
            <a:r>
              <a:rPr lang="fr-FR" sz="1800" dirty="0"/>
              <a:t>)</a:t>
            </a:r>
            <a:r>
              <a:rPr lang="en-US" sz="1200" dirty="0"/>
              <a:t> </a:t>
            </a:r>
            <a:r>
              <a:rPr lang="en-US" sz="1200" dirty="0" err="1"/>
              <a:t>promeut</a:t>
            </a:r>
            <a:r>
              <a:rPr lang="en-US" sz="1200" dirty="0"/>
              <a:t> </a:t>
            </a:r>
            <a:r>
              <a:rPr lang="fr-FR" sz="1200" dirty="0"/>
              <a:t>la sécurité, la protection et l’accessibilité, par ex : intimité pour les adolescentes filles, </a:t>
            </a:r>
            <a:r>
              <a:rPr lang="fr-FR" sz="2800" dirty="0"/>
              <a:t>aborder les dangers physiques et garantir les </a:t>
            </a:r>
            <a:r>
              <a:rPr lang="es-ES" sz="1800" b="0" i="0" u="none" strike="noStrike" baseline="0" dirty="0" err="1">
                <a:latin typeface="HelveticaNeue-Light-Identity-H"/>
              </a:rPr>
              <a:t>voies</a:t>
            </a:r>
            <a:r>
              <a:rPr lang="es-ES" sz="1800" b="0" i="0" u="none" strike="noStrike" baseline="0" dirty="0">
                <a:latin typeface="HelveticaNeue-Light-Identity-H"/>
              </a:rPr>
              <a:t> </a:t>
            </a:r>
            <a:r>
              <a:rPr lang="es-ES" sz="1800" b="0" i="0" u="none" strike="noStrike" baseline="0" dirty="0" err="1">
                <a:latin typeface="HelveticaNeue-Light-Identity-H"/>
              </a:rPr>
              <a:t>d’accès</a:t>
            </a:r>
            <a:r>
              <a:rPr lang="es-ES" sz="1800" b="0" i="0" u="none" strike="noStrike" baseline="0" dirty="0">
                <a:latin typeface="HelveticaNeue-Light-Identity-H"/>
              </a:rPr>
              <a:t> </a:t>
            </a:r>
            <a:r>
              <a:rPr lang="es-ES" sz="1800" b="0" i="0" u="none" strike="noStrike" baseline="0" dirty="0" err="1">
                <a:latin typeface="HelveticaNeue-Light-Identity-H"/>
              </a:rPr>
              <a:t>sûres</a:t>
            </a:r>
            <a:r>
              <a:rPr lang="es-ES" sz="1800" b="0" i="0" u="none" strike="noStrike" baseline="0" dirty="0">
                <a:latin typeface="HelveticaNeue-Light-Identity-H"/>
              </a:rPr>
              <a:t> </a:t>
            </a:r>
            <a:r>
              <a:rPr lang="fr-FR" sz="2800" dirty="0"/>
              <a:t>aux écoles </a:t>
            </a:r>
            <a:r>
              <a:rPr lang="en-US" sz="1800" i="1" dirty="0"/>
              <a:t>[</a:t>
            </a:r>
            <a:r>
              <a:rPr lang="en-US" sz="1800" i="1" dirty="0">
                <a:latin typeface="Arial"/>
                <a:ea typeface="Arial"/>
                <a:cs typeface="Arial"/>
                <a:sym typeface="Wingdings" panose="05000000000000000000" pitchFamily="2" charset="2"/>
              </a:rPr>
              <a:t></a:t>
            </a:r>
            <a:r>
              <a:rPr lang="en-US" sz="1800" i="1" dirty="0">
                <a:latin typeface="Arial"/>
                <a:ea typeface="Arial"/>
                <a:cs typeface="Arial"/>
                <a:sym typeface="Arial"/>
              </a:rPr>
              <a:t> </a:t>
            </a:r>
            <a:r>
              <a:rPr lang="en-US" sz="1800" i="1" dirty="0" err="1">
                <a:latin typeface="Arial"/>
                <a:ea typeface="Arial"/>
                <a:cs typeface="Arial"/>
                <a:sym typeface="Arial"/>
              </a:rPr>
              <a:t>icones</a:t>
            </a:r>
            <a:r>
              <a:rPr lang="en-US" sz="1800" i="1" dirty="0">
                <a:latin typeface="Arial"/>
                <a:ea typeface="Arial"/>
                <a:cs typeface="Arial"/>
                <a:sym typeface="Arial"/>
              </a:rPr>
              <a:t> </a:t>
            </a:r>
            <a:r>
              <a:rPr lang="en-US" sz="1800" b="1" i="1" dirty="0">
                <a:latin typeface="Arial"/>
                <a:ea typeface="Arial"/>
                <a:cs typeface="Arial"/>
                <a:sym typeface="Arial"/>
              </a:rPr>
              <a:t>adolescent &amp; </a:t>
            </a:r>
            <a:r>
              <a:rPr lang="en-US" sz="1800" b="1" i="1" dirty="0" err="1">
                <a:latin typeface="Arial"/>
                <a:ea typeface="Arial"/>
                <a:cs typeface="Arial"/>
                <a:sym typeface="Arial"/>
              </a:rPr>
              <a:t>prévention</a:t>
            </a:r>
            <a:r>
              <a:rPr lang="en-US" sz="1800" i="1" dirty="0"/>
              <a:t>]</a:t>
            </a:r>
            <a:endParaRPr lang="fr-FR" sz="1800" b="0" i="0" u="none" strike="noStrike" baseline="0" dirty="0">
              <a:latin typeface="HelveticaNeue-Light-Identity-H"/>
            </a:endParaRPr>
          </a:p>
          <a:p>
            <a:pPr algn="l">
              <a:buFontTx/>
              <a:buChar char="-"/>
            </a:pPr>
            <a:endParaRPr lang="en-US" b="1" dirty="0"/>
          </a:p>
          <a:p>
            <a:pPr marL="0" lvl="0" indent="0" algn="l" rtl="0">
              <a:spcBef>
                <a:spcPts val="0"/>
              </a:spcBef>
              <a:spcAft>
                <a:spcPts val="0"/>
              </a:spcAft>
              <a:buNone/>
            </a:pPr>
            <a:r>
              <a:rPr lang="en-US" b="1" dirty="0"/>
              <a:t>Standard 28: Gestion des camps &amp; PE</a:t>
            </a:r>
          </a:p>
          <a:p>
            <a:pPr marL="171450" lvl="0" indent="-171450" algn="l" rtl="0">
              <a:spcBef>
                <a:spcPts val="0"/>
              </a:spcBef>
              <a:spcAft>
                <a:spcPts val="0"/>
              </a:spcAft>
              <a:buFont typeface="Arial" panose="020B0604020202020204" pitchFamily="34" charset="0"/>
              <a:buChar char="•"/>
            </a:pPr>
            <a:r>
              <a:rPr lang="fr-FR" sz="1800" b="0" i="0" u="none" strike="noStrike" baseline="0" dirty="0">
                <a:solidFill>
                  <a:srgbClr val="000000"/>
                </a:solidFill>
                <a:latin typeface="HelveticaNeue-Light-Identity-H"/>
              </a:rPr>
              <a:t>Les principaux objectifs de la gestion des camps </a:t>
            </a:r>
            <a:r>
              <a:rPr lang="es-ES" sz="1800" b="0" i="0" u="none" strike="noStrike" baseline="0" dirty="0" err="1">
                <a:solidFill>
                  <a:srgbClr val="000000"/>
                </a:solidFill>
                <a:latin typeface="HelveticaNeue-Light-Identity-H"/>
              </a:rPr>
              <a:t>sont</a:t>
            </a:r>
            <a:r>
              <a:rPr lang="es-ES" sz="1800" b="0" i="0" u="none" strike="noStrike" baseline="0" dirty="0">
                <a:solidFill>
                  <a:srgbClr val="000000"/>
                </a:solidFill>
                <a:latin typeface="HelveticaNeue-Light-Identity-H"/>
              </a:rPr>
              <a:t> de f</a:t>
            </a:r>
            <a:r>
              <a:rPr lang="fr-FR" sz="1800" b="0" i="0" u="none" strike="noStrike" baseline="0" dirty="0" err="1">
                <a:solidFill>
                  <a:srgbClr val="000000"/>
                </a:solidFill>
                <a:latin typeface="HelveticaNeue-Light-Identity-H"/>
              </a:rPr>
              <a:t>avoriser</a:t>
            </a:r>
            <a:r>
              <a:rPr lang="fr-FR" sz="1800" b="0" i="0" u="none" strike="noStrike" baseline="0" dirty="0">
                <a:solidFill>
                  <a:srgbClr val="000000"/>
                </a:solidFill>
                <a:latin typeface="HelveticaNeue-Light-Identity-H"/>
              </a:rPr>
              <a:t> un accès équitable et digne des réfugiés, des personnes déplacées à l’intérieur de leur propre pays et des populations migrantes vivant dans des établissements temporaires (y compris des camps, des centres collectifs/d’évacuation et des établissements spontanés) aux services d’assistance vitale et de protection. </a:t>
            </a:r>
            <a:r>
              <a:rPr lang="fr-FR" sz="1800" b="0" i="0" u="none" strike="noStrike" baseline="0" dirty="0">
                <a:latin typeface="HelveticaNeue-Light-Identity-H"/>
              </a:rPr>
              <a:t>Tous les enfants ont le droit d’accéder aux équipements éducatifs, aux soins, aux services psychosociaux, aux opportunités récréatives et activités religieuses qui répondent à leurs besoins individuels</a:t>
            </a:r>
          </a:p>
          <a:p>
            <a:pPr marL="171450" lvl="0" indent="-171450" algn="l" rtl="0">
              <a:spcBef>
                <a:spcPts val="0"/>
              </a:spcBef>
              <a:spcAft>
                <a:spcPts val="0"/>
              </a:spcAft>
              <a:buFont typeface="Arial" panose="020B0604020202020204" pitchFamily="34" charset="0"/>
              <a:buChar char="•"/>
            </a:pPr>
            <a:r>
              <a:rPr lang="es-ES" sz="1800" b="0" i="0" u="none" strike="noStrike" baseline="0" dirty="0">
                <a:latin typeface="HelveticaNeue-Light-Identity-H"/>
              </a:rPr>
              <a:t>La </a:t>
            </a:r>
            <a:r>
              <a:rPr lang="es-ES" sz="1800" b="0" i="0" u="none" strike="noStrike" baseline="0" dirty="0" err="1">
                <a:latin typeface="HelveticaNeue-Light-Identity-H"/>
              </a:rPr>
              <a:t>protection</a:t>
            </a:r>
            <a:r>
              <a:rPr lang="es-ES" sz="1800" b="0" i="0" u="none" strike="noStrike" baseline="0" dirty="0">
                <a:latin typeface="HelveticaNeue-Light-Identity-H"/>
              </a:rPr>
              <a:t> de </a:t>
            </a:r>
            <a:r>
              <a:rPr lang="es-ES" sz="1800" b="0" i="0" u="none" strike="noStrike" baseline="0" dirty="0" err="1">
                <a:latin typeface="HelveticaNeue-Light-Identity-H"/>
              </a:rPr>
              <a:t>l’enfance</a:t>
            </a:r>
            <a:r>
              <a:rPr lang="es-ES" sz="1800" b="0" i="0" u="none" strike="noStrike" baseline="0" dirty="0">
                <a:latin typeface="HelveticaNeue-Light-Identity-H"/>
              </a:rPr>
              <a:t> </a:t>
            </a:r>
            <a:r>
              <a:rPr lang="fr-FR" sz="1800" b="0" i="0" u="none" strike="noStrike" baseline="0" dirty="0">
                <a:latin typeface="HelveticaNeue-Light-Identity-H"/>
              </a:rPr>
              <a:t>et les acteurs de la gestion de camp ont besoin de collaborer pour s’assurer d’une participation significative des enfants, dans</a:t>
            </a:r>
            <a:r>
              <a:rPr lang="fr-FR" sz="2800" dirty="0"/>
              <a:t> la conception, le suivi et l'ajustement des programmes et dans les mécanismes de représentation dans les structures de gestion des camps </a:t>
            </a:r>
          </a:p>
          <a:p>
            <a:pPr marL="171450" lvl="0" indent="-171450" algn="l" rtl="0">
              <a:spcBef>
                <a:spcPts val="0"/>
              </a:spcBef>
              <a:spcAft>
                <a:spcPts val="0"/>
              </a:spcAft>
              <a:buFont typeface="Arial" panose="020B0604020202020204" pitchFamily="34" charset="0"/>
              <a:buChar char="•"/>
            </a:pPr>
            <a:r>
              <a:rPr lang="fr-FR" sz="1800" b="0" i="0" u="none" strike="noStrike" baseline="0" dirty="0">
                <a:latin typeface="HelveticaNeue-Light-Identity-H"/>
              </a:rPr>
              <a:t>Les acteurs de la gestion de camp devront surveiller les problèmes de sécurité (violences à caractère sexuelle et basées sur le genre, les enlèvements, les attaques physiques, le travail des enfants et autres dangers - explosifs et munitions, noyade ou feu, </a:t>
            </a:r>
            <a:r>
              <a:rPr lang="fr-FR" sz="1800" b="0" i="0" u="none" strike="noStrike" baseline="0" dirty="0">
                <a:solidFill>
                  <a:srgbClr val="FFFFFF"/>
                </a:solidFill>
                <a:latin typeface="HelveticaNeue-Roman-Identity-H"/>
              </a:rPr>
              <a:t>mauvais éclairage ou des points d’eau/ toilettes isolés qui engendrent des </a:t>
            </a:r>
            <a:r>
              <a:rPr lang="es-ES" sz="1800" b="0" i="0" u="none" strike="noStrike" baseline="0" dirty="0" err="1">
                <a:solidFill>
                  <a:srgbClr val="FFFFFF"/>
                </a:solidFill>
                <a:latin typeface="HelveticaNeue-Roman-Identity-H"/>
              </a:rPr>
              <a:t>événements</a:t>
            </a:r>
            <a:r>
              <a:rPr lang="es-ES" sz="1800" b="0" i="0" u="none" strike="noStrike" baseline="0" dirty="0">
                <a:solidFill>
                  <a:srgbClr val="FFFFFF"/>
                </a:solidFill>
                <a:latin typeface="HelveticaNeue-Roman-Identity-H"/>
              </a:rPr>
              <a:t> de </a:t>
            </a:r>
            <a:r>
              <a:rPr lang="es-ES" sz="1800" b="0" i="0" u="none" strike="noStrike" baseline="0" dirty="0" err="1">
                <a:solidFill>
                  <a:srgbClr val="FFFFFF"/>
                </a:solidFill>
                <a:latin typeface="HelveticaNeue-Roman-Identity-H"/>
              </a:rPr>
              <a:t>violence</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sexuelle</a:t>
            </a:r>
            <a:r>
              <a:rPr lang="fr-FR" sz="1800" b="0" i="0" u="none" strike="noStrike" baseline="0" dirty="0">
                <a:latin typeface="HelveticaNeue-Light-Identity-H"/>
              </a:rPr>
              <a:t>), et organiser mesures habituelles d’atténuation des risques (l’éclairage approprié, patrouilles sur les routes de collecte du bois de chauffage, contrôle des routes menant aux écoles, balisage des zones contaminées par des explosifs et munitions ou clôture des étendues d’eau</a:t>
            </a:r>
            <a:r>
              <a:rPr lang="en-US" dirty="0"/>
              <a:t>) </a:t>
            </a:r>
            <a:r>
              <a:rPr lang="en-US" i="1" dirty="0"/>
              <a:t>[</a:t>
            </a:r>
            <a:r>
              <a:rPr lang="en-US" i="1" dirty="0">
                <a:latin typeface="Arial"/>
                <a:ea typeface="Arial"/>
                <a:cs typeface="Arial"/>
                <a:sym typeface="Wingdings" panose="05000000000000000000" pitchFamily="2" charset="2"/>
              </a:rPr>
              <a:t></a:t>
            </a:r>
            <a:r>
              <a:rPr lang="en-US" i="1" dirty="0">
                <a:latin typeface="Arial"/>
                <a:ea typeface="Arial"/>
                <a:cs typeface="Arial"/>
                <a:sym typeface="Arial"/>
              </a:rPr>
              <a:t> icon </a:t>
            </a:r>
            <a:r>
              <a:rPr lang="en-US" b="1" i="1" dirty="0" err="1">
                <a:latin typeface="Arial"/>
                <a:ea typeface="Arial"/>
                <a:cs typeface="Arial"/>
                <a:sym typeface="Arial"/>
              </a:rPr>
              <a:t>prévention</a:t>
            </a:r>
            <a:r>
              <a:rPr lang="en-US" i="1" dirty="0"/>
              <a:t>]</a:t>
            </a:r>
            <a:endParaRPr dirty="0">
              <a:latin typeface="Arial"/>
              <a:ea typeface="Arial"/>
              <a:cs typeface="Arial"/>
              <a:sym typeface="Arial"/>
            </a:endParaRPr>
          </a:p>
          <a:p>
            <a:pPr marL="0" lvl="0" indent="0" algn="l" rtl="0">
              <a:spcBef>
                <a:spcPts val="0"/>
              </a:spcBef>
              <a:spcAft>
                <a:spcPts val="0"/>
              </a:spcAft>
              <a:buNone/>
            </a:pPr>
            <a:endParaRPr dirty="0"/>
          </a:p>
        </p:txBody>
      </p:sp>
      <p:sp>
        <p:nvSpPr>
          <p:cNvPr id="327" name="Google Shape;32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62599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i="1" dirty="0">
                <a:effectLst/>
                <a:latin typeface="Times New Roman" panose="02020603050405020304" pitchFamily="18" charset="0"/>
                <a:ea typeface="Times New Roman" panose="02020603050405020304" pitchFamily="18" charset="0"/>
              </a:rPr>
              <a:t>En fonction du temps dont vous disposez, réfléchissez à ajouter ici des exemples de la région, du pays ou de l’intervention en lien avec le programme qui respecte les SMPE.</a:t>
            </a:r>
            <a:endParaRPr lang="fr-FR" sz="1800" dirty="0">
              <a:effectLst/>
              <a:latin typeface="Times New Roman" panose="02020603050405020304" pitchFamily="18" charset="0"/>
              <a:ea typeface="Times New Roman" panose="02020603050405020304" pitchFamily="18" charset="0"/>
            </a:endParaRPr>
          </a:p>
          <a:p>
            <a:r>
              <a:rPr lang="fr-FR" sz="1800" i="1" dirty="0">
                <a:effectLst/>
                <a:latin typeface="Times New Roman" panose="02020603050405020304" pitchFamily="18" charset="0"/>
                <a:ea typeface="Times New Roman" panose="02020603050405020304" pitchFamily="18" charset="0"/>
              </a:rPr>
              <a:t>Il peut s’agir de la version préliminaire d’une diapositive que vous pouvez modifier ou supprimer au besoin. </a:t>
            </a:r>
            <a:endParaRPr lang="fr-FR" sz="1800" dirty="0">
              <a:effectLst/>
              <a:latin typeface="Times New Roman" panose="02020603050405020304" pitchFamily="18" charset="0"/>
              <a:ea typeface="Times New Roman" panose="02020603050405020304" pitchFamily="18" charset="0"/>
            </a:endParaRPr>
          </a:p>
          <a:p>
            <a:r>
              <a:rPr lang="fr-FR" sz="1800" i="1" dirty="0">
                <a:effectLst/>
                <a:latin typeface="Times New Roman" panose="02020603050405020304" pitchFamily="18" charset="0"/>
                <a:ea typeface="Times New Roman" panose="02020603050405020304" pitchFamily="18" charset="0"/>
              </a:rPr>
              <a:t>Pour chaque exemple, vous pouvez ajouter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Une image/une carte/un drapeau du pays/de la région en question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Une phrase de présentation brève, concise et fondamentale sur le programme/projet spécifique qui utilise le pilier 3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Le nom des organisations et des partenaires engagés dans le programme/projet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Des enseignements pratiques tirés, des actions clés, un message ou des chiffres qui susciteront l’intérêt de votre audience.</a:t>
            </a:r>
            <a:endParaRPr lang="fr-FR" sz="1800" dirty="0">
              <a:effectLst/>
              <a:latin typeface="Times New Roman" panose="02020603050405020304" pitchFamily="18" charset="0"/>
              <a:ea typeface="Times New Roman" panose="02020603050405020304" pitchFamily="18" charset="0"/>
            </a:endParaRPr>
          </a:p>
          <a:p>
            <a:pPr marL="228600" indent="0">
              <a:buFont typeface="Arial" panose="020B0604020202020204" pitchFamily="34" charset="0"/>
              <a:buNone/>
            </a:pPr>
            <a:endParaRPr lang="es-ES" i="1" dirty="0"/>
          </a:p>
          <a:p>
            <a:pPr marL="228600" indent="0">
              <a:buFont typeface="Arial" panose="020B0604020202020204" pitchFamily="34" charset="0"/>
              <a:buNone/>
            </a:pPr>
            <a:r>
              <a:rPr lang="fr-FR" i="1" dirty="0"/>
              <a:t>Autre option, si vous avez un temps de formation plus long (et aussi en fonction de l'audience que vous avez), cette diapositive peut être complétée de manière interactive pendant la session. Dans ce cas, vous pourriez : </a:t>
            </a:r>
          </a:p>
          <a:p>
            <a:pPr marL="400050" indent="-171450">
              <a:buFontTx/>
              <a:buChar char="-"/>
            </a:pPr>
            <a:r>
              <a:rPr lang="fr-FR" i="1" dirty="0"/>
              <a:t>diviser les groupes en 2 ou 3 petits groupes, </a:t>
            </a:r>
          </a:p>
          <a:p>
            <a:pPr marL="400050" indent="-171450">
              <a:buFontTx/>
              <a:buChar char="-"/>
            </a:pPr>
            <a:r>
              <a:rPr lang="fr-FR" i="1" dirty="0"/>
              <a:t>Accordez-leur 15 à 20 minutes pour préparer une courte présentation d'un exemple de région/pays/réponse dont la programmation soit conforme aux Standards </a:t>
            </a:r>
          </a:p>
          <a:p>
            <a:pPr marL="400050" indent="-171450">
              <a:buFontTx/>
              <a:buChar char="-"/>
            </a:pPr>
            <a:r>
              <a:rPr lang="fr-FR" i="1" dirty="0"/>
              <a:t>En plénière, demandez aux groupes de présenter leurs exemples et de discuter/comparer les enseignements tirés d'eux. S</a:t>
            </a:r>
          </a:p>
          <a:p>
            <a:pPr marL="228600" indent="0">
              <a:buFontTx/>
              <a:buNone/>
            </a:pPr>
            <a:r>
              <a:rPr lang="fr-FR" i="1" dirty="0"/>
              <a:t>Si vous penser envoyer ces diapositives aux participants après la formation, vous pouvez compléter cette diapositive pour conserver une trace du contenu des présentations. </a:t>
            </a:r>
          </a:p>
          <a:p>
            <a:pPr marL="228600" indent="0">
              <a:buFont typeface="Arial" panose="020B0604020202020204" pitchFamily="34" charset="0"/>
              <a:buNone/>
            </a:pPr>
            <a:endParaRPr lang="fr-FR" i="1" dirty="0"/>
          </a:p>
          <a:p>
            <a:pPr marL="228600" indent="0">
              <a:buFont typeface="Arial" panose="020B0604020202020204" pitchFamily="34" charset="0"/>
              <a:buNone/>
            </a:pPr>
            <a:r>
              <a:rPr lang="fr-FR" b="1" i="1" dirty="0"/>
              <a:t>ASTUCE</a:t>
            </a:r>
            <a:r>
              <a:rPr lang="fr-FR" i="1" dirty="0"/>
              <a:t> : Vous pouvez utiliser https://thenounproject.com/ pour obtenir des cartes de ce type. </a:t>
            </a:r>
            <a:endParaRPr lang="es-ES" i="1" dirty="0"/>
          </a:p>
          <a:p>
            <a:pPr marL="228600" indent="0">
              <a:buFont typeface="Arial" panose="020B0604020202020204" pitchFamily="34" charset="0"/>
              <a:buNone/>
            </a:pPr>
            <a:endParaRPr lang="es-ES" i="1" dirty="0"/>
          </a:p>
          <a:p>
            <a:endParaRPr lang="es-ES" b="0" i="1" u="none" dirty="0"/>
          </a:p>
          <a:p>
            <a:endParaRPr lang="en-US" b="0" i="1" u="none"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6989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i="1" u="none" dirty="0">
                <a:solidFill>
                  <a:schemeClr val="hlink"/>
                </a:solidFill>
              </a:rPr>
              <a:t>[Facilitateurs - si vous pouvez projeter à partir d'internet, alors nous vous suggérons de diriger les gens là-bas et de leur montrer]. </a:t>
            </a:r>
            <a:endParaRPr lang="en-US" i="1" u="none" dirty="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u="sng" dirty="0"/>
              <a:t>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none" dirty="0"/>
              <a:t>Site de </a:t>
            </a:r>
            <a:r>
              <a:rPr lang="en-US" b="1" u="none" dirty="0" err="1"/>
              <a:t>l’Alliance</a:t>
            </a:r>
            <a:r>
              <a:rPr lang="en-US"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Le </a:t>
            </a:r>
            <a:r>
              <a:rPr lang="en-US" dirty="0" err="1"/>
              <a:t>fichier</a:t>
            </a:r>
            <a:r>
              <a:rPr lang="en-US" dirty="0"/>
              <a:t> </a:t>
            </a:r>
            <a:r>
              <a:rPr lang="en-US" u="sng" dirty="0"/>
              <a:t>PDF</a:t>
            </a:r>
            <a:r>
              <a:rPr lang="en-US" dirty="0"/>
              <a:t> &amp; </a:t>
            </a:r>
            <a:r>
              <a:rPr lang="fr-FR" dirty="0"/>
              <a:t>tout le matériel disponible peut être téléchargé si les gens veulent imprimer seulement des parties du CPMS, sur le site de l'Alliance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u="sng" dirty="0"/>
              <a:t>Le dossier d'information " Introduction au CPMS </a:t>
            </a:r>
            <a:r>
              <a:rPr lang="fr-FR" dirty="0"/>
              <a:t>" contient ce PPT et des notes de facilitation, ainsi que le document d'introduction de 2 pages.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u="sng" dirty="0"/>
              <a:t>Un résumé </a:t>
            </a:r>
            <a:r>
              <a:rPr lang="fr-FR" dirty="0"/>
              <a:t>: Avec seulement 32 pages, il s'agit d'un document très général qui peut être utilisé pour introduire l'idée de normes minimales ou pour lancer des discussions sur la protection de l'enfance avec des collègues du gouvernement ou d'autres humanitaires sans les submerger avec l'énorme manuel.</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Découvrez notre </a:t>
            </a:r>
            <a:r>
              <a:rPr lang="fr-FR" u="sng" dirty="0"/>
              <a:t>cours en ligne gratuit sur la CPMS</a:t>
            </a:r>
            <a:r>
              <a:rPr lang="fr-FR" dirty="0"/>
              <a:t>, qui comprend une série de modules.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Vidéos sur la chaîne </a:t>
            </a:r>
            <a:r>
              <a:rPr lang="fr-FR" dirty="0" err="1"/>
              <a:t>Youtube</a:t>
            </a:r>
            <a:r>
              <a:rPr lang="fr-FR" dirty="0"/>
              <a:t> de l'Alliance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Une galerie de Standards </a:t>
            </a:r>
            <a:r>
              <a:rPr lang="fr-FR" u="sng" dirty="0"/>
              <a:t>illustrés</a:t>
            </a:r>
            <a:endParaRPr lang="en-US" u="sng" dirty="0"/>
          </a:p>
          <a:p>
            <a:pPr marL="0" marR="0" lvl="0" indent="0" algn="l" rtl="0">
              <a:lnSpc>
                <a:spcPct val="100000"/>
              </a:lnSpc>
              <a:spcBef>
                <a:spcPts val="0"/>
              </a:spcBef>
              <a:spcAft>
                <a:spcPts val="0"/>
              </a:spcAft>
              <a:buClr>
                <a:schemeClr val="dk1"/>
              </a:buClr>
              <a:buSzPts val="1200"/>
              <a:buFont typeface="Calibri"/>
              <a:buNone/>
            </a:pPr>
            <a:endParaRPr lang="en-US" u="sng" dirty="0"/>
          </a:p>
          <a:p>
            <a:pPr marL="0" marR="0" lvl="0" indent="0" algn="l" rtl="0">
              <a:lnSpc>
                <a:spcPct val="100000"/>
              </a:lnSpc>
              <a:spcBef>
                <a:spcPts val="0"/>
              </a:spcBef>
              <a:spcAft>
                <a:spcPts val="0"/>
              </a:spcAft>
              <a:buClr>
                <a:schemeClr val="dk1"/>
              </a:buClr>
              <a:buSzPts val="1200"/>
              <a:buFont typeface="Calibri"/>
              <a:buNone/>
            </a:pPr>
            <a:r>
              <a:rPr lang="en-US" b="1" u="none" dirty="0"/>
              <a:t>HSP:</a:t>
            </a:r>
          </a:p>
          <a:p>
            <a:pPr marL="0" lvl="0" indent="0" algn="l" rtl="0">
              <a:spcBef>
                <a:spcPts val="0"/>
              </a:spcBef>
              <a:spcAft>
                <a:spcPts val="0"/>
              </a:spcAft>
              <a:buNone/>
            </a:pPr>
            <a:r>
              <a:rPr lang="fr-FR" dirty="0"/>
              <a:t>1. </a:t>
            </a:r>
            <a:r>
              <a:rPr lang="fr-FR" u="sng" dirty="0"/>
              <a:t>Manuel en ligne</a:t>
            </a:r>
          </a:p>
          <a:p>
            <a:pPr marL="0" lvl="0" indent="0" algn="l" rtl="0">
              <a:spcBef>
                <a:spcPts val="0"/>
              </a:spcBef>
              <a:spcAft>
                <a:spcPts val="0"/>
              </a:spcAft>
              <a:buNone/>
            </a:pPr>
            <a:r>
              <a:rPr lang="fr-FR" dirty="0"/>
              <a:t>2. </a:t>
            </a:r>
            <a:r>
              <a:rPr lang="fr-FR" u="sng" dirty="0"/>
              <a:t>L'application du Partenariat pour les Standards Humanitaires </a:t>
            </a:r>
          </a:p>
          <a:p>
            <a:pPr marL="0" lvl="0" indent="0" algn="l" rtl="0">
              <a:spcBef>
                <a:spcPts val="0"/>
              </a:spcBef>
              <a:spcAft>
                <a:spcPts val="0"/>
              </a:spcAft>
              <a:buNone/>
            </a:pPr>
            <a:r>
              <a:rPr lang="fr-FR" dirty="0"/>
              <a:t>- C'est la deuxième application la plus populaire sur ce site après Sphère.</a:t>
            </a:r>
          </a:p>
          <a:p>
            <a:pPr marL="0" marR="0" lvl="0" indent="0" algn="l" rtl="0">
              <a:lnSpc>
                <a:spcPct val="100000"/>
              </a:lnSpc>
              <a:spcBef>
                <a:spcPts val="0"/>
              </a:spcBef>
              <a:spcAft>
                <a:spcPts val="0"/>
              </a:spcAft>
              <a:buClr>
                <a:schemeClr val="dk1"/>
              </a:buClr>
              <a:buSzPts val="1200"/>
              <a:buFont typeface="Calibri"/>
              <a:buNone/>
            </a:pPr>
            <a:endParaRPr lang="en-US" sz="1200" dirty="0"/>
          </a:p>
          <a:p>
            <a:pPr marL="0" marR="0" lvl="0" indent="0" algn="l" rtl="0">
              <a:lnSpc>
                <a:spcPct val="100000"/>
              </a:lnSpc>
              <a:spcBef>
                <a:spcPts val="0"/>
              </a:spcBef>
              <a:spcAft>
                <a:spcPts val="0"/>
              </a:spcAft>
              <a:buClr>
                <a:schemeClr val="dk1"/>
              </a:buClr>
              <a:buSzPts val="1200"/>
              <a:buFont typeface="Calibri"/>
              <a:buNone/>
            </a:pPr>
            <a:endParaRPr i="1" dirty="0"/>
          </a:p>
          <a:p>
            <a:pPr marL="0" lvl="0" indent="0" algn="l" rtl="0">
              <a:spcBef>
                <a:spcPts val="0"/>
              </a:spcBef>
              <a:spcAft>
                <a:spcPts val="0"/>
              </a:spcAft>
              <a:buNone/>
            </a:pPr>
            <a:r>
              <a:rPr lang="fr-FR" dirty="0"/>
              <a:t>DEMANDER : Quelles devraient être nos prochaines étapes en tant qu'équipe/agence/individu ?</a:t>
            </a:r>
          </a:p>
          <a:p>
            <a:pPr marL="0" lvl="0" indent="0" algn="l" rtl="0">
              <a:spcBef>
                <a:spcPts val="0"/>
              </a:spcBef>
              <a:spcAft>
                <a:spcPts val="0"/>
              </a:spcAft>
              <a:buNone/>
            </a:pPr>
            <a:r>
              <a:rPr lang="fr-FR" dirty="0"/>
              <a:t>(par exemple, vous pouvez prévoir une réunion plus longue pour assimiler les changements et créer un plan ; ou demander à des collègues de présenter certaines normes nouvelles/révisées et leurs implications pour le programme ; ou mettre en place une formation ou demander à la direction générale une réunion pour discuter de la responsabilité envers les enfants, </a:t>
            </a:r>
            <a:r>
              <a:rPr lang="fr-FR" dirty="0" err="1"/>
              <a:t>etc</a:t>
            </a:r>
            <a:r>
              <a:rPr lang="fr-FR" dirty="0"/>
              <a:t>).</a:t>
            </a:r>
          </a:p>
          <a:p>
            <a:pPr marL="0" lvl="0" indent="0" algn="l" rtl="0">
              <a:spcBef>
                <a:spcPts val="0"/>
              </a:spcBef>
              <a:spcAft>
                <a:spcPts val="0"/>
              </a:spcAft>
              <a:buNone/>
            </a:pPr>
            <a:r>
              <a:rPr lang="fr-FR" dirty="0"/>
              <a:t> </a:t>
            </a:r>
          </a:p>
          <a:p>
            <a:pPr marL="0" lvl="0" indent="0" algn="l" rtl="0">
              <a:spcBef>
                <a:spcPts val="0"/>
              </a:spcBef>
              <a:spcAft>
                <a:spcPts val="0"/>
              </a:spcAft>
              <a:buNone/>
            </a:pPr>
            <a:r>
              <a:rPr lang="fr-FR" dirty="0"/>
              <a:t>[Facilitateurs - </a:t>
            </a:r>
            <a:r>
              <a:rPr lang="fr-FR" u="sng" dirty="0"/>
              <a:t>Exemplaires imprimés </a:t>
            </a:r>
            <a:r>
              <a:rPr lang="fr-FR" dirty="0"/>
              <a:t>- l'Alliance mondiale dispose d'un petit stock du manuel et du résumé à Genève ; cependant, les pays et les régions sont encouragés à imprimer et à gérer leurs propres exemplaires localement. En général, cela se fait par le biais de la structure de coordination inter-agences. Sur demande, l'Alliance peut partager un PDF prêt à imprimer].</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Merci beaucoup de vous être réunis et d'avoir commencé à explorer le CPMS. J'assurerai le suivi des prochaines étapes dont nous avons discuté. Et c'est là l'essentiel - le CPMS est un cadeau qui ne cesse de donner à chaque fois que vous l'ouvrez !</a:t>
            </a:r>
            <a:endParaRPr dirty="0"/>
          </a:p>
        </p:txBody>
      </p:sp>
      <p:sp>
        <p:nvSpPr>
          <p:cNvPr id="466" name="Google Shape;46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Les donateurs, les gouvernements locaux, les collègues d'autres secteurs et nos bénéficiaires eux-mêmes veulent savoir ce que nous faisons et pourquoi. Les SMPE / « CPMS » sont notre référence. Ils sont le principal moyen d'opérationnaliser ou de concrétiser les droits de l'enfant dans la pratique de l'intervention humanitaire.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Il s'agit d'un outil collaboratif et inter-agences, qui s'articule avec d'autres initiatives, telles que les normes humanitaires fondamentales et les normes d'inclusion humanitaire.</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Chaque fois que cela est pertinent, les SMPE/ CPMS s'alignent sur les 7 stratégies d'INSPIRE pour mettre fin à la violence contre les enfants - les icônes de l'initiative sont d'ailleurs dispersées dans le texte. En outre, la norme humanitaire fondamentale sur la qualité et la responsabilité est mise en évidence dans l'introduction et résonne dans tout le manuel.</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La contextualisation est encouragée et peut créer une appropriation des normes à tous les niveaux. Elle permet à un large éventail d'acteurs de mieux comprendre la protection de l'enfance dans un contexte spécifique. Les groupes de coordination nationaux sont donc encouragés à adapter les SMPE. Veuillez en discuter avec vos collègues au niveau local, puis demandez conseil à l'équipe mondiale du CPMS. Regardez la vidéo de contextualisation sur la chaîne </a:t>
            </a:r>
            <a:r>
              <a:rPr lang="fr-FR" dirty="0" err="1"/>
              <a:t>youtube</a:t>
            </a:r>
            <a:r>
              <a:rPr lang="fr-FR" dirty="0"/>
              <a:t> de l'Alliance.</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ENCADRÉ : </a:t>
            </a:r>
            <a:r>
              <a:rPr lang="fr-FR"/>
              <a:t>Les SMPE </a:t>
            </a:r>
            <a:r>
              <a:rPr lang="fr-FR" dirty="0"/>
              <a:t>visent à améliorer la qualité et la responsabilité de notre programmation et à accroître l'impact pour la protection et le bien-être des enfants dans l'action humanitaire (contextes de déplacement interne et de réfugiés), en établissant des principes, des preuves, une prévention et des objectifs communs à atteindre. Ils constituent une synthèse des bonnes pratiques et de l'apprentissage à ce jour</a:t>
            </a:r>
          </a:p>
        </p:txBody>
      </p:sp>
      <p:sp>
        <p:nvSpPr>
          <p:cNvPr id="258" name="Google Shape;25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sz="1800" dirty="0">
                <a:effectLst/>
                <a:latin typeface="Times New Roman" panose="02020603050405020304" pitchFamily="18" charset="0"/>
                <a:ea typeface="Times New Roman" panose="02020603050405020304" pitchFamily="18" charset="0"/>
              </a:rPr>
              <a:t>Voici une présentation de la structure des SMPE : il y a 28 Standards répartis en quatre piliers, et les 10 principes de la protection de l’enfance dans l’action humanitaire y sont intégrés. </a:t>
            </a:r>
          </a:p>
          <a:p>
            <a:r>
              <a:rPr lang="fr-FR" sz="1800" dirty="0">
                <a:effectLst/>
                <a:latin typeface="Times New Roman" panose="02020603050405020304" pitchFamily="18" charset="0"/>
                <a:ea typeface="Times New Roman" panose="02020603050405020304" pitchFamily="18" charset="0"/>
              </a:rPr>
              <a:t>Vous trouverez cette présentation à la fin des SMPE. Elle permet de trouver rapidement le ou les sujets qui vous intéressent dans le guide. »</a:t>
            </a:r>
          </a:p>
          <a:p>
            <a:pPr marL="0" lvl="0" indent="0" algn="l" rtl="0">
              <a:spcBef>
                <a:spcPts val="0"/>
              </a:spcBef>
              <a:spcAft>
                <a:spcPts val="0"/>
              </a:spcAft>
              <a:buNone/>
            </a:pPr>
            <a:endParaRPr dirty="0"/>
          </a:p>
          <a:p>
            <a:pPr marL="0" lvl="0" indent="0" algn="l" rtl="0">
              <a:spcBef>
                <a:spcPts val="0"/>
              </a:spcBef>
              <a:spcAft>
                <a:spcPts val="0"/>
              </a:spcAft>
              <a:buNone/>
            </a:pPr>
            <a:r>
              <a:rPr lang="fr-FR" dirty="0"/>
              <a:t>Cette présentation se concentre sur le Pilier 1 : Standards pour assurer une réponse de qualité </a:t>
            </a:r>
            <a:endParaRPr dirty="0"/>
          </a:p>
        </p:txBody>
      </p:sp>
      <p:sp>
        <p:nvSpPr>
          <p:cNvPr id="285" name="Google Shape;28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51c3ce7f4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351c3ce7f4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fr-FR" dirty="0"/>
              <a:t>Le CPMS comporte une section complète consacrée au personnel de la protection de l'enfance qui travaille avec d'autres acteurs humanitaires et apprend d'eux pour améliorer la protection et le bien-être des enfants.</a:t>
            </a:r>
          </a:p>
          <a:p>
            <a:pPr marL="171450" marR="0" lvl="0" indent="-171450" algn="l" rtl="0">
              <a:lnSpc>
                <a:spcPct val="100000"/>
              </a:lnSpc>
              <a:spcBef>
                <a:spcPts val="0"/>
              </a:spcBef>
              <a:spcAft>
                <a:spcPts val="0"/>
              </a:spcAft>
              <a:buClr>
                <a:schemeClr val="dk1"/>
              </a:buClr>
              <a:buSzPts val="1200"/>
              <a:buFont typeface="Arial"/>
              <a:buChar char="•"/>
            </a:pPr>
            <a:endParaRPr lang="fr-FR" dirty="0"/>
          </a:p>
          <a:p>
            <a:pPr marL="171450" marR="0" lvl="0" indent="-171450" algn="l" rtl="0">
              <a:lnSpc>
                <a:spcPct val="100000"/>
              </a:lnSpc>
              <a:spcBef>
                <a:spcPts val="0"/>
              </a:spcBef>
              <a:spcAft>
                <a:spcPts val="0"/>
              </a:spcAft>
              <a:buClr>
                <a:schemeClr val="dk1"/>
              </a:buClr>
              <a:buSzPts val="1200"/>
              <a:buFont typeface="Arial"/>
              <a:buChar char="•"/>
            </a:pPr>
            <a:r>
              <a:rPr lang="fr-FR" dirty="0"/>
              <a:t>CLICK : Les approches multisectorielles reflètent les besoins interconnectés des enfants et soulignent la responsabilité collective de tous les acteurs humanitaires pour protéger les enfants et leurs familles. </a:t>
            </a:r>
          </a:p>
          <a:p>
            <a:pPr marL="171450" marR="0" lvl="0" indent="-171450" algn="l" rtl="0">
              <a:lnSpc>
                <a:spcPct val="100000"/>
              </a:lnSpc>
              <a:spcBef>
                <a:spcPts val="0"/>
              </a:spcBef>
              <a:spcAft>
                <a:spcPts val="0"/>
              </a:spcAft>
              <a:buClr>
                <a:schemeClr val="dk1"/>
              </a:buClr>
              <a:buSzPts val="1200"/>
              <a:buFont typeface="Arial"/>
              <a:buChar char="•"/>
            </a:pPr>
            <a:r>
              <a:rPr lang="fr-FR" dirty="0"/>
              <a:t>CLIC : les approches multisectorielles reflètent les besoins interconnectés des enfants et soulignent la responsabilité collective de tous les acteurs humanitaires pour protéger les enfants et leurs familles. Les risques liés à la protection des enfants sont étroitement liés au travail des acteurs humanitaires car leurs besoins relèvent de tous les secteurs. </a:t>
            </a:r>
          </a:p>
          <a:p>
            <a:pPr marL="171450" marR="0" lvl="0" indent="-171450" algn="l" rtl="0">
              <a:lnSpc>
                <a:spcPct val="100000"/>
              </a:lnSpc>
              <a:spcBef>
                <a:spcPts val="0"/>
              </a:spcBef>
              <a:spcAft>
                <a:spcPts val="0"/>
              </a:spcAft>
              <a:buClr>
                <a:schemeClr val="dk1"/>
              </a:buClr>
              <a:buSzPts val="1200"/>
              <a:buFont typeface="Arial"/>
              <a:buChar char="•"/>
            </a:pPr>
            <a:endParaRPr lang="fr-FR" dirty="0"/>
          </a:p>
          <a:p>
            <a:pPr marL="171450" marR="0" lvl="0" indent="-171450" algn="l" rtl="0">
              <a:lnSpc>
                <a:spcPct val="100000"/>
              </a:lnSpc>
              <a:spcBef>
                <a:spcPts val="0"/>
              </a:spcBef>
              <a:spcAft>
                <a:spcPts val="0"/>
              </a:spcAft>
              <a:buClr>
                <a:schemeClr val="dk1"/>
              </a:buClr>
              <a:buSzPts val="1200"/>
              <a:buFont typeface="Arial"/>
              <a:buChar char="•"/>
            </a:pPr>
            <a:r>
              <a:rPr lang="fr-FR" dirty="0"/>
              <a:t>CLIQUEZ : La programmation multisectorielle - qui inclut et prend en compte les considérations de protection de l'enfant (telles que les risques particuliers, les vulnérabilités, les stades de développement, etc.) peut être un moyen efficace d'obtenir des résultats réels et de meilleure qualité pour les deux / tous les secteurs.</a:t>
            </a:r>
          </a:p>
          <a:p>
            <a:pPr marL="171450" marR="0" lvl="0" indent="-171450" algn="l" rtl="0">
              <a:lnSpc>
                <a:spcPct val="100000"/>
              </a:lnSpc>
              <a:spcBef>
                <a:spcPts val="0"/>
              </a:spcBef>
              <a:spcAft>
                <a:spcPts val="0"/>
              </a:spcAft>
              <a:buClr>
                <a:schemeClr val="dk1"/>
              </a:buClr>
              <a:buSzPts val="1200"/>
              <a:buFont typeface="Arial"/>
              <a:buChar char="•"/>
            </a:pPr>
            <a:endParaRPr lang="fr-FR" dirty="0"/>
          </a:p>
          <a:p>
            <a:pPr marL="171450" marR="0" lvl="0" indent="-171450" algn="l" rtl="0">
              <a:lnSpc>
                <a:spcPct val="100000"/>
              </a:lnSpc>
              <a:spcBef>
                <a:spcPts val="0"/>
              </a:spcBef>
              <a:spcAft>
                <a:spcPts val="0"/>
              </a:spcAft>
              <a:buClr>
                <a:schemeClr val="dk1"/>
              </a:buClr>
              <a:buSzPts val="1200"/>
              <a:buFont typeface="Arial"/>
              <a:buChar char="•"/>
            </a:pPr>
            <a:r>
              <a:rPr lang="fr-FR" dirty="0"/>
              <a:t>CLIQUEZ : </a:t>
            </a:r>
            <a:r>
              <a:rPr lang="fr-FR" dirty="0" err="1"/>
              <a:t>Working</a:t>
            </a:r>
            <a:r>
              <a:rPr lang="fr-FR" dirty="0"/>
              <a:t> </a:t>
            </a:r>
            <a:r>
              <a:rPr lang="fr-FR" dirty="0" err="1"/>
              <a:t>Together</a:t>
            </a:r>
            <a:r>
              <a:rPr lang="fr-FR" dirty="0"/>
              <a:t> (Travailler Ensemble) est un cadre intersectoriel visant à promouvoir la protection et le bien-être des enfants à l'aide de normes humanitaires. Il a été créé par un processus consultatif à grande échelle, et est mis à jour tous les 6 mois. Actuellement, les secteurs prioritaires sont : la santé, l'éducation, la sécurité alimentaire, la coordination et la gestion des camps.</a:t>
            </a:r>
          </a:p>
          <a:p>
            <a:pPr marL="171450" marR="0" lvl="0" indent="-171450" algn="l" rtl="0">
              <a:lnSpc>
                <a:spcPct val="100000"/>
              </a:lnSpc>
              <a:spcBef>
                <a:spcPts val="0"/>
              </a:spcBef>
              <a:spcAft>
                <a:spcPts val="0"/>
              </a:spcAft>
              <a:buClr>
                <a:schemeClr val="dk1"/>
              </a:buClr>
              <a:buSzPts val="1200"/>
              <a:buFont typeface="Arial"/>
              <a:buChar char="•"/>
            </a:pPr>
            <a:r>
              <a:rPr lang="fr-FR" dirty="0"/>
              <a:t>CLIQUEZ : Consultez le microsite de l'initiative mondiale "</a:t>
            </a:r>
            <a:r>
              <a:rPr lang="fr-FR" dirty="0" err="1"/>
              <a:t>Working</a:t>
            </a:r>
            <a:r>
              <a:rPr lang="fr-FR" dirty="0"/>
              <a:t> </a:t>
            </a:r>
            <a:r>
              <a:rPr lang="fr-FR" dirty="0" err="1"/>
              <a:t>across</a:t>
            </a:r>
            <a:r>
              <a:rPr lang="fr-FR" dirty="0"/>
              <a:t> </a:t>
            </a:r>
            <a:r>
              <a:rPr lang="fr-FR" dirty="0" err="1"/>
              <a:t>Sectors</a:t>
            </a:r>
            <a:r>
              <a:rPr lang="fr-FR" dirty="0"/>
              <a:t>" et les dossiers de ressources spécifiques aux secteurs.</a:t>
            </a:r>
          </a:p>
          <a:p>
            <a:pPr marL="0" marR="0" lvl="0" indent="0" algn="l" rtl="0">
              <a:lnSpc>
                <a:spcPct val="100000"/>
              </a:lnSpc>
              <a:spcBef>
                <a:spcPts val="0"/>
              </a:spcBef>
              <a:spcAft>
                <a:spcPts val="0"/>
              </a:spcAft>
              <a:buClr>
                <a:schemeClr val="dk1"/>
              </a:buClr>
              <a:buSzPts val="1200"/>
              <a:buFont typeface="Arial"/>
              <a:buNone/>
            </a:pPr>
            <a:endParaRPr dirty="0"/>
          </a:p>
        </p:txBody>
      </p:sp>
      <p:sp>
        <p:nvSpPr>
          <p:cNvPr id="206" name="Google Shape;206;g1351c3ce7f4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i="1" baseline="0" dirty="0"/>
              <a:t>Le CPMS fournit des actions clés pour la protection de l'enfance et d'autres travailleurs sectoriels en matière de généralisation (</a:t>
            </a:r>
            <a:r>
              <a:rPr lang="fr-FR" i="1" baseline="0" dirty="0" err="1"/>
              <a:t>mainstreaming</a:t>
            </a:r>
            <a:r>
              <a:rPr lang="fr-FR" i="1" baseline="0" dirty="0"/>
              <a:t>) et d'intégration.</a:t>
            </a:r>
          </a:p>
          <a:p>
            <a:endParaRPr lang="en-US" dirty="0">
              <a:solidFill>
                <a:srgbClr val="5F7085"/>
              </a:solidFill>
              <a:effectLst/>
            </a:endParaRPr>
          </a:p>
          <a:p>
            <a:pPr marL="228600" indent="0">
              <a:buFont typeface="Arial" panose="020B0604020202020204" pitchFamily="34" charset="0"/>
              <a:buNone/>
            </a:pPr>
            <a:endParaRPr lang="en-US" i="0" baseline="0" dirty="0"/>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i="1" baseline="0" dirty="0"/>
              <a:t>Elles ne fournissent cependant pas de conseils spécifiques à chaque secteur humanitaire. Celles-ci peuvent être trouvées dans les normes pertinentes pour chaque secteur, telles que </a:t>
            </a:r>
            <a:r>
              <a:rPr lang="en-US" dirty="0"/>
              <a:t> </a:t>
            </a:r>
            <a:r>
              <a:rPr lang="en-US" dirty="0">
                <a:hlinkClick r:id="rId3"/>
              </a:rPr>
              <a:t>Minimum Economic Recovery Standards (MERS)</a:t>
            </a:r>
            <a:r>
              <a:rPr lang="en-US" dirty="0"/>
              <a:t>, le </a:t>
            </a:r>
            <a:r>
              <a:rPr lang="en-US" dirty="0">
                <a:hlinkClick r:id="rId4"/>
              </a:rPr>
              <a:t>Minimum Standards for Education (INEE)</a:t>
            </a:r>
            <a:r>
              <a:rPr lang="en-US" dirty="0"/>
              <a:t> et le </a:t>
            </a:r>
            <a:r>
              <a:rPr lang="en-US" dirty="0">
                <a:hlinkClick r:id="rId5"/>
              </a:rPr>
              <a:t>Sphere Standards</a:t>
            </a:r>
            <a:r>
              <a:rPr lang="en-US" dirty="0"/>
              <a:t>. </a:t>
            </a:r>
            <a:r>
              <a:rPr lang="fr-FR" i="1" baseline="0" dirty="0"/>
              <a:t>Les deux (ou plusieurs) séries de standard doivent toujours être utilisées conjointement.</a:t>
            </a:r>
          </a:p>
          <a:p>
            <a:pPr marL="228600" indent="0">
              <a:buFont typeface="Arial" panose="020B0604020202020204" pitchFamily="34" charset="0"/>
              <a:buNone/>
            </a:pPr>
            <a:endParaRPr lang="en-US" dirty="0">
              <a:solidFill>
                <a:srgbClr val="5F7085"/>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i="1"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 </a:t>
            </a:r>
            <a:r>
              <a:rPr lang="en-US" b="1" dirty="0" err="1"/>
              <a:t>Sujet</a:t>
            </a:r>
            <a:r>
              <a:rPr lang="en-US" b="1" dirty="0"/>
              <a:t> de discussion </a:t>
            </a:r>
            <a:r>
              <a:rPr lang="en-US" dirty="0"/>
              <a:t>: Can anyone name standards under Pillar 4? </a:t>
            </a:r>
            <a:r>
              <a:rPr lang="fr-FR" dirty="0"/>
              <a:t>Quelqu'un peut-il citer des standards relevant du Pilier 4 ? </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baseline="0" dirty="0"/>
          </a:p>
        </p:txBody>
      </p:sp>
      <p:sp>
        <p:nvSpPr>
          <p:cNvPr id="400" name="Google Shape;40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0800" indent="0">
              <a:buFont typeface="Arial"/>
              <a:buNone/>
            </a:pPr>
            <a:r>
              <a:rPr lang="en-US" b="1" dirty="0">
                <a:solidFill>
                  <a:schemeClr val="bg2"/>
                </a:solidFill>
              </a:rPr>
              <a:t>Trois </a:t>
            </a:r>
            <a:r>
              <a:rPr lang="en-US" b="1" dirty="0" err="1">
                <a:solidFill>
                  <a:schemeClr val="bg2"/>
                </a:solidFill>
              </a:rPr>
              <a:t>approches</a:t>
            </a:r>
            <a:r>
              <a:rPr lang="en-US" dirty="0">
                <a:solidFill>
                  <a:schemeClr val="bg2"/>
                </a:solidFill>
              </a:rPr>
              <a:t>:</a:t>
            </a:r>
          </a:p>
          <a:p>
            <a:endParaRPr lang="en-US" dirty="0">
              <a:solidFill>
                <a:schemeClr val="bg2"/>
              </a:solidFill>
            </a:endParaRPr>
          </a:p>
          <a:p>
            <a:r>
              <a:rPr lang="es-ES" sz="1200" b="0" i="0" u="none" strike="noStrike" cap="none" dirty="0" err="1">
                <a:solidFill>
                  <a:schemeClr val="bg2"/>
                </a:solidFill>
                <a:latin typeface="+mn-lt"/>
                <a:ea typeface="+mn-ea"/>
                <a:cs typeface="+mn-cs"/>
                <a:sym typeface="Arial"/>
              </a:rPr>
              <a:t>Intégration</a:t>
            </a:r>
            <a:r>
              <a:rPr lang="es-ES" sz="1200" b="0" i="0" u="none" strike="noStrike" cap="none" dirty="0">
                <a:solidFill>
                  <a:schemeClr val="bg2"/>
                </a:solidFill>
                <a:latin typeface="+mn-lt"/>
                <a:ea typeface="+mn-ea"/>
                <a:cs typeface="+mn-cs"/>
                <a:sym typeface="Arial"/>
              </a:rPr>
              <a:t> </a:t>
            </a:r>
          </a:p>
          <a:p>
            <a:r>
              <a:rPr lang="en-GB" sz="1200" b="0" dirty="0" err="1">
                <a:solidFill>
                  <a:schemeClr val="bg2"/>
                </a:solidFill>
              </a:rPr>
              <a:t>Approche</a:t>
            </a:r>
            <a:r>
              <a:rPr lang="en-GB" sz="1200" b="0" dirty="0">
                <a:solidFill>
                  <a:schemeClr val="bg2"/>
                </a:solidFill>
              </a:rPr>
              <a:t> </a:t>
            </a:r>
            <a:r>
              <a:rPr lang="en-GB" sz="1200" b="0" dirty="0" err="1">
                <a:solidFill>
                  <a:schemeClr val="bg2"/>
                </a:solidFill>
              </a:rPr>
              <a:t>intégrée</a:t>
            </a:r>
            <a:endParaRPr lang="en-GB" sz="1200" b="0" dirty="0">
              <a:solidFill>
                <a:schemeClr val="bg2"/>
              </a:solidFill>
            </a:endParaRPr>
          </a:p>
          <a:p>
            <a:pPr marR="0" algn="l" rtl="0">
              <a:lnSpc>
                <a:spcPct val="100000"/>
              </a:lnSpc>
              <a:spcBef>
                <a:spcPts val="0"/>
              </a:spcBef>
              <a:spcAft>
                <a:spcPts val="0"/>
              </a:spcAft>
              <a:buClr>
                <a:srgbClr val="000000"/>
              </a:buClr>
              <a:buFont typeface="Arial"/>
            </a:pPr>
            <a:r>
              <a:rPr lang="es-ES" sz="1200" b="0" i="0" u="none" strike="noStrike" cap="none" dirty="0" err="1">
                <a:solidFill>
                  <a:schemeClr val="bg2"/>
                </a:solidFill>
                <a:latin typeface="+mn-lt"/>
                <a:ea typeface="+mn-ea"/>
                <a:cs typeface="+mn-cs"/>
                <a:sym typeface="Arial"/>
              </a:rPr>
              <a:t>Programmation</a:t>
            </a:r>
            <a:r>
              <a:rPr lang="es-ES" sz="1200" b="0" i="0" u="none" strike="noStrike" cap="none" dirty="0">
                <a:solidFill>
                  <a:schemeClr val="bg2"/>
                </a:solidFill>
                <a:latin typeface="+mn-lt"/>
                <a:ea typeface="+mn-ea"/>
                <a:cs typeface="+mn-cs"/>
                <a:sym typeface="Arial"/>
              </a:rPr>
              <a:t> </a:t>
            </a:r>
            <a:r>
              <a:rPr lang="es-ES" sz="1200" b="0" i="0" u="none" strike="noStrike" cap="none" dirty="0" err="1">
                <a:solidFill>
                  <a:schemeClr val="bg2"/>
                </a:solidFill>
                <a:latin typeface="+mn-lt"/>
                <a:ea typeface="+mn-ea"/>
                <a:cs typeface="+mn-cs"/>
                <a:sym typeface="Arial"/>
              </a:rPr>
              <a:t>conjointe</a:t>
            </a:r>
            <a:endParaRPr lang="es-ES" sz="1200" b="0" i="0" u="none" strike="noStrike" cap="none" baseline="0" dirty="0">
              <a:solidFill>
                <a:schemeClr val="bg2"/>
              </a:solidFill>
              <a:latin typeface="+mn-lt"/>
              <a:ea typeface="+mn-ea"/>
              <a:cs typeface="+mn-cs"/>
              <a:sym typeface="Arial"/>
            </a:endParaRPr>
          </a:p>
          <a:p>
            <a:pPr marR="0" algn="l" rtl="0">
              <a:lnSpc>
                <a:spcPct val="100000"/>
              </a:lnSpc>
              <a:spcBef>
                <a:spcPts val="0"/>
              </a:spcBef>
              <a:spcAft>
                <a:spcPts val="0"/>
              </a:spcAft>
              <a:buClr>
                <a:srgbClr val="000000"/>
              </a:buClr>
              <a:buFont typeface="Arial"/>
            </a:pPr>
            <a:endParaRPr lang="es-ES" sz="1200" b="0" i="0" u="none" strike="noStrike" cap="none" baseline="0" dirty="0">
              <a:solidFill>
                <a:schemeClr val="bg2"/>
              </a:solidFill>
              <a:latin typeface="+mn-lt"/>
              <a:ea typeface="+mn-ea"/>
              <a:cs typeface="+mn-cs"/>
              <a:sym typeface="Arial"/>
            </a:endParaRPr>
          </a:p>
          <a:p>
            <a:pPr marL="514350" marR="0" indent="-285750" algn="l" rtl="0">
              <a:lnSpc>
                <a:spcPct val="100000"/>
              </a:lnSpc>
              <a:spcBef>
                <a:spcPts val="0"/>
              </a:spcBef>
              <a:spcAft>
                <a:spcPts val="0"/>
              </a:spcAft>
              <a:buClr>
                <a:srgbClr val="000000"/>
              </a:buClr>
              <a:buFont typeface="Arial" panose="020B0604020202020204" pitchFamily="34" charset="0"/>
              <a:buChar char="•"/>
            </a:pPr>
            <a:r>
              <a:rPr lang="fr-FR" sz="1800" b="0" i="0" u="none" strike="noStrike" baseline="0" dirty="0">
                <a:solidFill>
                  <a:srgbClr val="000000"/>
                </a:solidFill>
                <a:latin typeface="HelveticaNeue-Light-Identity-H"/>
              </a:rPr>
              <a:t>La </a:t>
            </a:r>
            <a:r>
              <a:rPr lang="fr-FR" sz="1800" b="1" i="0" u="none" strike="noStrike" baseline="0" dirty="0">
                <a:solidFill>
                  <a:srgbClr val="000000"/>
                </a:solidFill>
                <a:latin typeface="HelveticaNeue-Light-Identity-H"/>
              </a:rPr>
              <a:t>protection transversale </a:t>
            </a:r>
            <a:r>
              <a:rPr lang="fr-FR" sz="1800" b="0" i="0" u="none" strike="noStrike" baseline="0" dirty="0">
                <a:solidFill>
                  <a:srgbClr val="000000"/>
                </a:solidFill>
                <a:latin typeface="HelveticaNeue-Light-Identity-H"/>
              </a:rPr>
              <a:t>» est le processus qui vise à:</a:t>
            </a:r>
          </a:p>
          <a:p>
            <a:pPr marL="228600" indent="0" algn="l">
              <a:buFont typeface="Arial" panose="020B0604020202020204" pitchFamily="34" charset="0"/>
              <a:buNone/>
            </a:pPr>
            <a:r>
              <a:rPr lang="fr-FR" sz="1800" b="0" i="1" u="none" strike="noStrike" baseline="0" dirty="0">
                <a:solidFill>
                  <a:srgbClr val="3D5F97"/>
                </a:solidFill>
                <a:latin typeface="CMSY9"/>
              </a:rPr>
              <a:t>	 </a:t>
            </a:r>
            <a:r>
              <a:rPr lang="fr-FR" sz="1800" b="0" i="0" u="none" strike="noStrike" baseline="0" dirty="0">
                <a:solidFill>
                  <a:srgbClr val="000000"/>
                </a:solidFill>
                <a:latin typeface="HelveticaNeue-Light-Identity-H"/>
              </a:rPr>
              <a:t>Incorporer des principes de protection humanitaire de base en faisant la promotion de la sécurité, de la dignité et de l’accès à toutes les personnes </a:t>
            </a:r>
            <a:r>
              <a:rPr lang="es-ES" sz="1800" b="0" i="0" u="none" strike="noStrike" baseline="0" dirty="0" err="1">
                <a:solidFill>
                  <a:srgbClr val="000000"/>
                </a:solidFill>
                <a:latin typeface="HelveticaNeue-Light-Identity-H"/>
              </a:rPr>
              <a:t>affectées</a:t>
            </a:r>
            <a:r>
              <a:rPr lang="es-ES" sz="1800" b="0" i="0" u="none" strike="noStrike" baseline="0" dirty="0">
                <a:solidFill>
                  <a:srgbClr val="000000"/>
                </a:solidFill>
                <a:latin typeface="HelveticaNeue-Light-Identity-H"/>
              </a:rPr>
              <a:t>;</a:t>
            </a:r>
          </a:p>
          <a:p>
            <a:pPr algn="l"/>
            <a:r>
              <a:rPr lang="fr-FR" sz="1800" b="0" i="1" u="none" strike="noStrike" baseline="0" dirty="0">
                <a:solidFill>
                  <a:srgbClr val="3D5F97"/>
                </a:solidFill>
                <a:latin typeface="CMSY9"/>
              </a:rPr>
              <a:t>		 </a:t>
            </a:r>
            <a:r>
              <a:rPr lang="fr-FR" sz="1800" b="0" i="0" u="none" strike="noStrike" baseline="0" dirty="0">
                <a:solidFill>
                  <a:srgbClr val="000000"/>
                </a:solidFill>
                <a:latin typeface="HelveticaNeue-Light-Identity-H"/>
              </a:rPr>
              <a:t>Assurer la redevabilité envers les populations affectées, ainsi que leur </a:t>
            </a:r>
            <a:r>
              <a:rPr lang="es-ES" sz="1800" b="0" i="0" u="none" strike="noStrike" baseline="0" dirty="0" err="1">
                <a:solidFill>
                  <a:srgbClr val="000000"/>
                </a:solidFill>
                <a:latin typeface="HelveticaNeue-Light-Identity-H"/>
              </a:rPr>
              <a:t>implication</a:t>
            </a:r>
            <a:r>
              <a:rPr lang="es-ES" sz="1800" b="0" i="0" u="none" strike="noStrike" baseline="0" dirty="0">
                <a:solidFill>
                  <a:srgbClr val="000000"/>
                </a:solidFill>
                <a:latin typeface="HelveticaNeue-Light-Identity-H"/>
              </a:rPr>
              <a:t> et </a:t>
            </a:r>
            <a:r>
              <a:rPr lang="es-ES" sz="1800" b="0" i="0" u="none" strike="noStrike" baseline="0" dirty="0" err="1">
                <a:solidFill>
                  <a:srgbClr val="000000"/>
                </a:solidFill>
                <a:latin typeface="HelveticaNeue-Light-Identity-H"/>
              </a:rPr>
              <a:t>leur</a:t>
            </a:r>
            <a:r>
              <a:rPr lang="es-ES" sz="1800" b="0" i="0" u="none" strike="noStrike" baseline="0" dirty="0">
                <a:solidFill>
                  <a:srgbClr val="000000"/>
                </a:solidFill>
                <a:latin typeface="HelveticaNeue-Light-Identity-H"/>
              </a:rPr>
              <a:t> </a:t>
            </a:r>
            <a:r>
              <a:rPr lang="es-ES" sz="1800" b="0" i="0" u="none" strike="noStrike" baseline="0" dirty="0" err="1">
                <a:solidFill>
                  <a:srgbClr val="000000"/>
                </a:solidFill>
                <a:latin typeface="HelveticaNeue-Light-Identity-H"/>
              </a:rPr>
              <a:t>autonomisation</a:t>
            </a:r>
            <a:r>
              <a:rPr lang="es-ES" sz="1800" b="0" i="0" u="none" strike="noStrike" baseline="0" dirty="0">
                <a:solidFill>
                  <a:srgbClr val="000000"/>
                </a:solidFill>
                <a:latin typeface="HelveticaNeue-Light-Identity-H"/>
              </a:rPr>
              <a:t>.</a:t>
            </a:r>
            <a:endParaRPr lang="en-GB" sz="1200" b="0" i="0" u="none" strike="noStrike" cap="none" dirty="0">
              <a:solidFill>
                <a:schemeClr val="bg2"/>
              </a:solidFill>
              <a:latin typeface="+mn-lt"/>
              <a:ea typeface="+mn-ea"/>
              <a:cs typeface="+mn-cs"/>
              <a:sym typeface="Arial"/>
            </a:endParaRPr>
          </a:p>
          <a:p>
            <a:pPr marL="228600" indent="0">
              <a:buFont typeface="Arial" panose="020B0604020202020204" pitchFamily="34" charset="0"/>
              <a:buNone/>
            </a:pPr>
            <a:endParaRPr lang="en-US" dirty="0">
              <a:solidFill>
                <a:schemeClr val="dk1"/>
              </a:solidFill>
              <a:effectLst/>
            </a:endParaRPr>
          </a:p>
          <a:p>
            <a:pPr algn="l"/>
            <a:r>
              <a:rPr lang="fr-FR" sz="1800" b="0" i="0" u="none" strike="noStrike" baseline="0" dirty="0">
                <a:latin typeface="HelveticaNeue-Light-Identity-H"/>
              </a:rPr>
              <a:t>La prise en compte des problématiques spécifiques de la protection de l’enfance dans tous les aspects de l’action humanitaire permet d’optimiser les effets protecteurs de l’aide humanitaire, sans toutefois engendrer de risques pour les enfants. </a:t>
            </a:r>
            <a:r>
              <a:rPr lang="es-ES" sz="1800" b="0" i="0" u="none" strike="noStrike" baseline="0" dirty="0">
                <a:latin typeface="HelveticaNeue-Light-Identity-H"/>
              </a:rPr>
              <a:t>La </a:t>
            </a:r>
            <a:r>
              <a:rPr lang="fr-FR" sz="1800" b="0" i="0" u="none" strike="noStrike" baseline="0" dirty="0">
                <a:latin typeface="HelveticaNeue-Light-Identity-H"/>
              </a:rPr>
              <a:t>protection transversale est capitale et relève du principe de « ne pas porter préjudice » qui sous-tend toute action humanitaire.</a:t>
            </a:r>
            <a:endParaRPr lang="en-US" dirty="0">
              <a:solidFill>
                <a:srgbClr val="5F7085"/>
              </a:solidFill>
              <a:effectLst/>
            </a:endParaRPr>
          </a:p>
          <a:p>
            <a:pPr marL="228600" indent="0">
              <a:buFont typeface="Arial" panose="020B0604020202020204" pitchFamily="34" charset="0"/>
              <a:buNone/>
            </a:pPr>
            <a:r>
              <a:rPr lang="fr-FR" dirty="0"/>
              <a:t>L'intégration de la protection est applicable et essentielle à tous les programmes, quel que soit le résultat visé. </a:t>
            </a:r>
            <a:endParaRPr lang="en-US" dirty="0"/>
          </a:p>
          <a:p>
            <a:pPr marL="228600" indent="0">
              <a:buFont typeface="Arial" panose="020B0604020202020204" pitchFamily="34" charset="0"/>
              <a:buNone/>
            </a:pPr>
            <a:endParaRPr lang="en-US" dirty="0"/>
          </a:p>
          <a:p>
            <a:pPr marL="514350" indent="-285750" algn="l">
              <a:buFont typeface="Arial" panose="020B0604020202020204" pitchFamily="34" charset="0"/>
              <a:buChar char="•"/>
            </a:pPr>
            <a:r>
              <a:rPr lang="fr-FR" sz="1800" b="0" i="0" u="none" strike="noStrike" baseline="0" dirty="0">
                <a:latin typeface="HelveticaNeue-Light-Identity-H"/>
              </a:rPr>
              <a:t>Une « </a:t>
            </a:r>
            <a:r>
              <a:rPr lang="fr-FR" sz="1800" b="1" i="0" u="none" strike="noStrike" baseline="0" dirty="0">
                <a:latin typeface="HelveticaNeue-Light-Identity-H"/>
              </a:rPr>
              <a:t>approche intégrée </a:t>
            </a:r>
            <a:r>
              <a:rPr lang="fr-FR" sz="1800" b="0" i="0" u="none" strike="noStrike" baseline="0" dirty="0">
                <a:latin typeface="HelveticaNeue-Light-Identity-H"/>
              </a:rPr>
              <a:t>» permet à deux ou plusieurs secteurs de travailler ensemble à l’obtention d’un résultat de programme commun. Sur la base de l’identification et de l’analyse commune des capacités et des besoins, l’approche intégrée implique de concevoir et mettre en </a:t>
            </a:r>
            <a:r>
              <a:rPr lang="fr-FR" sz="1800" b="0" i="0" u="none" strike="noStrike" baseline="0" dirty="0" err="1">
                <a:latin typeface="HelveticaNeue-Light-Identity-H"/>
              </a:rPr>
              <a:t>oeuvre</a:t>
            </a:r>
            <a:r>
              <a:rPr lang="fr-FR" sz="1800" b="0" i="0" u="none" strike="noStrike" baseline="0" dirty="0">
                <a:latin typeface="HelveticaNeue-Light-Identity-H"/>
              </a:rPr>
              <a:t> des programmes, conjointement avec d’autres secteurs, dans le but </a:t>
            </a:r>
            <a:r>
              <a:rPr lang="es-ES" sz="1800" b="0" i="0" u="none" strike="noStrike" baseline="0" dirty="0">
                <a:latin typeface="HelveticaNeue-Light-Identity-H"/>
              </a:rPr>
              <a:t>de:</a:t>
            </a:r>
            <a:endParaRPr lang="en-US" dirty="0"/>
          </a:p>
          <a:p>
            <a:pPr marL="1428750" lvl="2" indent="-285750" algn="l">
              <a:buFont typeface="Arial" panose="020B0604020202020204" pitchFamily="34" charset="0"/>
              <a:buChar char="•"/>
            </a:pPr>
            <a:r>
              <a:rPr lang="fr-FR" sz="1800" b="0" i="0" u="none" strike="noStrike" baseline="0" dirty="0">
                <a:solidFill>
                  <a:srgbClr val="000000"/>
                </a:solidFill>
                <a:latin typeface="HelveticaNeue-Light-Identity-H"/>
              </a:rPr>
              <a:t>Prévenir la maltraitance, la négligence et la violence envers les enfants;</a:t>
            </a:r>
          </a:p>
          <a:p>
            <a:pPr marL="1428750" lvl="2" indent="-285750" algn="l">
              <a:buFont typeface="Arial" panose="020B0604020202020204" pitchFamily="34" charset="0"/>
              <a:buChar char="•"/>
            </a:pPr>
            <a:r>
              <a:rPr lang="fr-FR" sz="1800" b="0" i="0" u="none" strike="noStrike" baseline="0" dirty="0">
                <a:solidFill>
                  <a:srgbClr val="000000"/>
                </a:solidFill>
                <a:latin typeface="HelveticaNeue-Light-Identity-H"/>
              </a:rPr>
              <a:t>Garantir la qualité des services;</a:t>
            </a:r>
          </a:p>
          <a:p>
            <a:pPr marL="1428750" lvl="2" indent="-285750" algn="l">
              <a:buFont typeface="Arial" panose="020B0604020202020204" pitchFamily="34" charset="0"/>
              <a:buChar char="•"/>
            </a:pPr>
            <a:r>
              <a:rPr lang="fr-FR" sz="1800" b="0" i="1" u="none" strike="noStrike" baseline="0" dirty="0">
                <a:solidFill>
                  <a:srgbClr val="3D5F97"/>
                </a:solidFill>
                <a:latin typeface="CMSY9"/>
              </a:rPr>
              <a:t> </a:t>
            </a:r>
            <a:r>
              <a:rPr lang="fr-FR" sz="1800" b="0" i="0" u="none" strike="noStrike" baseline="0" dirty="0">
                <a:solidFill>
                  <a:srgbClr val="000000"/>
                </a:solidFill>
                <a:latin typeface="HelveticaNeue-Light-Identity-H"/>
              </a:rPr>
              <a:t>Promouvoir le développement, les droits et le bien-être des enfants;</a:t>
            </a:r>
          </a:p>
          <a:p>
            <a:pPr marL="1428750" lvl="2" indent="-285750" algn="l">
              <a:buFont typeface="Arial" panose="020B0604020202020204" pitchFamily="34" charset="0"/>
              <a:buChar char="•"/>
            </a:pPr>
            <a:r>
              <a:rPr lang="fr-FR" sz="1800" b="0" i="1" u="none" strike="noStrike" baseline="0" dirty="0">
                <a:solidFill>
                  <a:srgbClr val="3D5F97"/>
                </a:solidFill>
                <a:latin typeface="CMSY9"/>
              </a:rPr>
              <a:t> </a:t>
            </a:r>
            <a:r>
              <a:rPr lang="fr-FR" sz="1800" b="0" i="0" u="none" strike="noStrike" baseline="0" dirty="0">
                <a:solidFill>
                  <a:srgbClr val="000000"/>
                </a:solidFill>
                <a:latin typeface="HelveticaNeue-Light-Identity-H"/>
              </a:rPr>
              <a:t>Consolider la coopération avec d’autres secteurs, et tirer parti de leurs </a:t>
            </a:r>
            <a:r>
              <a:rPr lang="es-ES" sz="1800" b="0" i="0" u="none" strike="noStrike" baseline="0" dirty="0" err="1">
                <a:solidFill>
                  <a:srgbClr val="000000"/>
                </a:solidFill>
                <a:latin typeface="HelveticaNeue-Light-Identity-H"/>
              </a:rPr>
              <a:t>résultats</a:t>
            </a:r>
            <a:r>
              <a:rPr lang="es-ES" sz="1800" b="0" i="0" u="none" strike="noStrike" baseline="0" dirty="0">
                <a:solidFill>
                  <a:srgbClr val="000000"/>
                </a:solidFill>
                <a:latin typeface="HelveticaNeue-Light-Identity-H"/>
              </a:rPr>
              <a:t>.</a:t>
            </a:r>
            <a:endParaRPr lang="en-US" dirty="0"/>
          </a:p>
          <a:p>
            <a:pPr algn="l"/>
            <a:r>
              <a:rPr lang="fr-FR" dirty="0"/>
              <a:t>Il promeut des processus et des résultats bénéfiques pour tous les secteurs concernés. </a:t>
            </a:r>
            <a:r>
              <a:rPr lang="fr-FR" sz="1800" b="0" i="0" u="none" strike="noStrike" baseline="0" dirty="0">
                <a:solidFill>
                  <a:srgbClr val="000000"/>
                </a:solidFill>
                <a:latin typeface="HelveticaNeue-Light-Identity-H"/>
              </a:rPr>
              <a:t>Lorsque la protection de l’enfance est prise en compte dans une approche intégrée, les résultats bénéfiques de protection </a:t>
            </a:r>
            <a:r>
              <a:rPr lang="es-ES" sz="1800" b="0" i="0" u="none" strike="noStrike" baseline="0" dirty="0">
                <a:solidFill>
                  <a:srgbClr val="000000"/>
                </a:solidFill>
                <a:latin typeface="HelveticaNeue-Light-Identity-H"/>
              </a:rPr>
              <a:t>de </a:t>
            </a:r>
            <a:r>
              <a:rPr lang="es-ES" sz="1800" b="0" i="0" u="none" strike="noStrike" baseline="0" dirty="0" err="1">
                <a:solidFill>
                  <a:srgbClr val="000000"/>
                </a:solidFill>
                <a:latin typeface="HelveticaNeue-Light-Identity-H"/>
              </a:rPr>
              <a:t>l’enfance</a:t>
            </a:r>
            <a:r>
              <a:rPr lang="es-ES" sz="1800" b="0" i="0" u="none" strike="noStrike" baseline="0" dirty="0">
                <a:solidFill>
                  <a:srgbClr val="000000"/>
                </a:solidFill>
                <a:latin typeface="HelveticaNeue-Light-Identity-H"/>
              </a:rPr>
              <a:t> </a:t>
            </a:r>
            <a:r>
              <a:rPr lang="es-ES" sz="1800" b="0" i="0" u="none" strike="noStrike" baseline="0" dirty="0" err="1">
                <a:solidFill>
                  <a:srgbClr val="000000"/>
                </a:solidFill>
                <a:latin typeface="HelveticaNeue-Light-Identity-H"/>
              </a:rPr>
              <a:t>augmentent</a:t>
            </a:r>
            <a:r>
              <a:rPr lang="es-ES" sz="1800" b="0" i="0" u="none" strike="noStrike" baseline="0" dirty="0">
                <a:solidFill>
                  <a:srgbClr val="000000"/>
                </a:solidFill>
                <a:latin typeface="HelveticaNeue-Light-Identity-H"/>
              </a:rPr>
              <a:t>. </a:t>
            </a:r>
          </a:p>
          <a:p>
            <a:pPr algn="l"/>
            <a:endParaRPr lang="en-US" i="1" baseline="0" dirty="0"/>
          </a:p>
          <a:p>
            <a:pPr marL="514350" indent="-285750" algn="l">
              <a:buFont typeface="Arial" panose="020B0604020202020204" pitchFamily="34" charset="0"/>
              <a:buChar char="•"/>
            </a:pPr>
            <a:r>
              <a:rPr lang="fr-FR" sz="1800" b="0" i="0" u="none" strike="noStrike" baseline="0" dirty="0">
                <a:latin typeface="HelveticaNeue-Light-Identity-H"/>
              </a:rPr>
              <a:t>Les étapes de la </a:t>
            </a:r>
            <a:r>
              <a:rPr lang="fr-FR" sz="1800" b="1" i="0" u="none" strike="noStrike" baseline="0" dirty="0">
                <a:latin typeface="HelveticaNeue-Light-Identity-H"/>
              </a:rPr>
              <a:t>programmation conjointe </a:t>
            </a:r>
            <a:r>
              <a:rPr lang="fr-FR" sz="1800" b="0" i="0" u="none" strike="noStrike" baseline="0" dirty="0">
                <a:latin typeface="HelveticaNeue-Light-Identity-H"/>
              </a:rPr>
              <a:t>et de la programmation intégrée passent par un continuum de différents niveaux d’analyse de la situation, de conception du programme, puis de sa mise en </a:t>
            </a:r>
            <a:r>
              <a:rPr lang="fr-FR" sz="1800" b="0" i="0" u="none" strike="noStrike" baseline="0" dirty="0" err="1">
                <a:latin typeface="HelveticaNeue-Light-Identity-H"/>
              </a:rPr>
              <a:t>oeuvre</a:t>
            </a:r>
            <a:r>
              <a:rPr lang="fr-FR" sz="1800" b="0" i="0" u="none" strike="noStrike" baseline="0" dirty="0">
                <a:latin typeface="HelveticaNeue-Light-Identity-H"/>
              </a:rPr>
              <a:t>. </a:t>
            </a:r>
            <a:endParaRPr lang="en-US" i="1" baseline="0" dirty="0"/>
          </a:p>
        </p:txBody>
      </p:sp>
      <p:sp>
        <p:nvSpPr>
          <p:cNvPr id="400" name="Google Shape;40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fr-FR" dirty="0"/>
              <a:t>Cette diapositive est un résumé des actions clés qui sont incluses dans tous les secteurs. Il s'agit de la ligne de base minimale. </a:t>
            </a:r>
            <a:endParaRPr lang="en-GB" dirty="0"/>
          </a:p>
        </p:txBody>
      </p:sp>
      <p:sp>
        <p:nvSpPr>
          <p:cNvPr id="4" name="Slide Number Placeholder 3"/>
          <p:cNvSpPr>
            <a:spLocks noGrp="1"/>
          </p:cNvSpPr>
          <p:nvPr>
            <p:ph type="sldNum" sz="quarter" idx="5"/>
          </p:nvPr>
        </p:nvSpPr>
        <p:spPr/>
        <p:txBody>
          <a:bodyPr/>
          <a:lstStyle/>
          <a:p>
            <a:fld id="{72F2A52D-D4AB-DB47-89AB-C9EF581345D4}" type="slidenum">
              <a:rPr lang="en-GB" smtClean="0"/>
              <a:t>7</a:t>
            </a:fld>
            <a:endParaRPr lang="en-GB"/>
          </a:p>
        </p:txBody>
      </p:sp>
    </p:spTree>
    <p:extLst>
      <p:ext uri="{BB962C8B-B14F-4D97-AF65-F5344CB8AC3E}">
        <p14:creationId xmlns:p14="http://schemas.microsoft.com/office/powerpoint/2010/main" val="2768563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a:t>[</a:t>
            </a:r>
            <a:r>
              <a:rPr lang="fr-FR" i="1" dirty="0"/>
              <a:t>Ci-dessous, les points clés de chaque standard. </a:t>
            </a:r>
            <a:r>
              <a:rPr lang="fr-FR" sz="1200" i="1" dirty="0">
                <a:effectLst/>
                <a:latin typeface="Calibri" panose="020F0502020204030204" pitchFamily="34" charset="0"/>
                <a:ea typeface="Calibri" panose="020F0502020204030204" pitchFamily="34" charset="0"/>
                <a:cs typeface="Arial" panose="020B0604020202020204" pitchFamily="34" charset="0"/>
              </a:rPr>
              <a:t>Selon le groupe que vous encadrez, les domaines d’intérêt des personnes qui le constituent, les programmes que vous privilégiez, le contexte ou le temps dont vous disposez, vous pouvez sélectionner un ou deux Standards clés pour chaque pilier.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i="1" dirty="0"/>
              <a:t>Cela peut être très familier pour votre public ou quelque chose d'assez nouveau, veillez à préparer vos commentaires en conséquence</a:t>
            </a:r>
            <a:r>
              <a:rPr lang="en-US" i="1" dirty="0"/>
              <a:t>]</a:t>
            </a:r>
          </a:p>
          <a:p>
            <a:pPr marL="0" lvl="0" indent="0" algn="l" rtl="0">
              <a:spcBef>
                <a:spcPts val="0"/>
              </a:spcBef>
              <a:spcAft>
                <a:spcPts val="0"/>
              </a:spcAft>
              <a:buNone/>
            </a:pPr>
            <a:endParaRPr dirty="0"/>
          </a:p>
          <a:p>
            <a:pPr marL="0" lvl="0" indent="0" algn="l" rtl="0">
              <a:spcBef>
                <a:spcPts val="0"/>
              </a:spcBef>
              <a:spcAft>
                <a:spcPts val="0"/>
              </a:spcAft>
              <a:buNone/>
            </a:pPr>
            <a:r>
              <a:rPr lang="en-US" b="1" dirty="0"/>
              <a:t>Standard 21: </a:t>
            </a:r>
            <a:r>
              <a:rPr lang="en-US" b="1" dirty="0" err="1"/>
              <a:t>Sécurité</a:t>
            </a:r>
            <a:r>
              <a:rPr lang="en-US" b="1" dirty="0"/>
              <a:t> </a:t>
            </a:r>
            <a:r>
              <a:rPr lang="en-US" b="1" dirty="0" err="1"/>
              <a:t>alimentaire</a:t>
            </a:r>
            <a:r>
              <a:rPr lang="en-US" b="1" dirty="0"/>
              <a:t> et PE</a:t>
            </a:r>
            <a:endParaRPr lang="en-US" dirty="0"/>
          </a:p>
          <a:p>
            <a:pPr marL="171450" lvl="0" indent="-171450" algn="l" rtl="0">
              <a:spcBef>
                <a:spcPts val="0"/>
              </a:spcBef>
              <a:spcAft>
                <a:spcPts val="0"/>
              </a:spcAft>
              <a:buFont typeface="Arial" panose="020B0604020202020204" pitchFamily="34" charset="0"/>
              <a:buChar char="•"/>
            </a:pPr>
            <a:r>
              <a:rPr lang="es-ES" sz="1800" b="0" i="0" u="none" strike="noStrike" baseline="0" dirty="0" err="1">
                <a:latin typeface="HelveticaNeue-Light-Identity-H"/>
              </a:rPr>
              <a:t>L’insécurité</a:t>
            </a:r>
            <a:r>
              <a:rPr lang="es-ES" sz="1800" b="0" i="0" u="none" strike="noStrike" baseline="0" dirty="0">
                <a:latin typeface="HelveticaNeue-Light-Identity-H"/>
              </a:rPr>
              <a:t> </a:t>
            </a:r>
            <a:r>
              <a:rPr lang="es-ES" sz="1800" b="0" i="0" u="none" strike="noStrike" baseline="0" dirty="0" err="1">
                <a:latin typeface="HelveticaNeue-Light-Identity-H"/>
              </a:rPr>
              <a:t>alimentaire</a:t>
            </a:r>
            <a:r>
              <a:rPr lang="es-ES" sz="1800" b="0" i="0" u="none" strike="noStrike" baseline="0" dirty="0">
                <a:latin typeface="HelveticaNeue-Light-Identity-H"/>
              </a:rPr>
              <a:t> augmente les </a:t>
            </a:r>
            <a:r>
              <a:rPr lang="fr-FR" sz="1800" b="0" i="0" u="none" strike="noStrike" baseline="0" dirty="0">
                <a:latin typeface="HelveticaNeue-Light-Identity-H"/>
              </a:rPr>
              <a:t>risques quant à la protection de l’enfance ainsi que la possibilité de choisir des stratégies d’adaptation négatives comme la négligence, le mariage précoce et </a:t>
            </a:r>
            <a:r>
              <a:rPr lang="es-ES" sz="1800" b="0" i="0" u="none" strike="noStrike" baseline="0" dirty="0">
                <a:latin typeface="HelveticaNeue-Light-Identity-H"/>
              </a:rPr>
              <a:t>le </a:t>
            </a:r>
            <a:r>
              <a:rPr lang="es-ES" sz="1800" b="0" i="0" u="none" strike="noStrike" baseline="0" dirty="0" err="1">
                <a:latin typeface="HelveticaNeue-Light-Identity-H"/>
              </a:rPr>
              <a:t>travail</a:t>
            </a:r>
            <a:r>
              <a:rPr lang="es-ES" sz="1800" b="0" i="0" u="none" strike="noStrike" baseline="0" dirty="0">
                <a:latin typeface="HelveticaNeue-Light-Identity-H"/>
              </a:rPr>
              <a:t> des </a:t>
            </a:r>
            <a:r>
              <a:rPr lang="es-ES" sz="1800" b="0" i="0" u="none" strike="noStrike" baseline="0" dirty="0" err="1">
                <a:latin typeface="HelveticaNeue-Light-Identity-H"/>
              </a:rPr>
              <a:t>enfants</a:t>
            </a:r>
            <a:r>
              <a:rPr lang="es-ES" sz="1800" b="0" i="0" u="none" strike="noStrike" baseline="0" dirty="0">
                <a:latin typeface="HelveticaNeue-Light-Identity-H"/>
              </a:rPr>
              <a:t>.</a:t>
            </a:r>
            <a:r>
              <a:rPr lang="en-US" dirty="0"/>
              <a:t> </a:t>
            </a:r>
            <a:r>
              <a:rPr lang="fr-FR" sz="1800" b="0" i="0" u="none" strike="noStrike" baseline="0" dirty="0">
                <a:latin typeface="HelveticaNeue-Light-Identity-H"/>
              </a:rPr>
              <a:t>La protection de l’enfance peut être intégrée dans chacun des 4 piliers de la sécurité alimentaire – la disponibilité, l’accessibilité, la stabilité et l’utilisation – ce qui permet de maintenir la protection et le bien-être de l’enfant.</a:t>
            </a:r>
          </a:p>
          <a:p>
            <a:pPr marL="171450" lvl="0" indent="-171450" algn="l" rtl="0">
              <a:spcBef>
                <a:spcPts val="0"/>
              </a:spcBef>
              <a:spcAft>
                <a:spcPts val="0"/>
              </a:spcAft>
              <a:buFont typeface="Arial" panose="020B0604020202020204" pitchFamily="34" charset="0"/>
              <a:buChar char="•"/>
            </a:pPr>
            <a:r>
              <a:rPr lang="es-ES" sz="1800" b="0" i="0" u="none" strike="noStrike" baseline="0" dirty="0">
                <a:latin typeface="HelveticaNeue-Light-Identity-H"/>
              </a:rPr>
              <a:t>Ce Standard </a:t>
            </a:r>
            <a:r>
              <a:rPr lang="fr-FR" sz="1800" b="0" i="0" u="none" strike="noStrike" baseline="0" dirty="0">
                <a:latin typeface="HelveticaNeue-Light-Identity-H"/>
              </a:rPr>
              <a:t>présente une approche systématique et intégrée entre les secteurs de la sécurité alimentaire et de la protection de l’enfance, basée sur la coordination </a:t>
            </a:r>
            <a:r>
              <a:rPr lang="es-ES" sz="1800" b="0" i="0" u="none" strike="noStrike" baseline="0" dirty="0">
                <a:latin typeface="HelveticaNeue-Light-Identity-H"/>
              </a:rPr>
              <a:t>et la </a:t>
            </a:r>
            <a:r>
              <a:rPr lang="es-ES" sz="1800" b="0" i="0" u="none" strike="noStrike" baseline="0" dirty="0" err="1">
                <a:latin typeface="HelveticaNeue-Light-Identity-H"/>
              </a:rPr>
              <a:t>complémentarité</a:t>
            </a:r>
            <a:r>
              <a:rPr lang="es-ES" sz="1800" b="0" i="0" u="none" strike="noStrike" baseline="0" dirty="0">
                <a:latin typeface="HelveticaNeue-Light-Identity-H"/>
              </a:rPr>
              <a:t>.</a:t>
            </a:r>
            <a:endParaRPr lang="en-US" dirty="0"/>
          </a:p>
          <a:p>
            <a:pPr marL="171450" lvl="0" indent="-171450" algn="l" rtl="0">
              <a:spcBef>
                <a:spcPts val="0"/>
              </a:spcBef>
              <a:spcAft>
                <a:spcPts val="0"/>
              </a:spcAft>
              <a:buFont typeface="Arial" panose="020B0604020202020204" pitchFamily="34" charset="0"/>
              <a:buChar char="•"/>
            </a:pPr>
            <a:r>
              <a:rPr lang="en-US" b="0" dirty="0" err="1"/>
              <a:t>Icône</a:t>
            </a:r>
            <a:r>
              <a:rPr lang="en-US" b="0" dirty="0"/>
              <a:t>: </a:t>
            </a:r>
            <a:r>
              <a:rPr lang="fr-FR" dirty="0"/>
              <a:t>De nombreux liens avec la </a:t>
            </a:r>
            <a:r>
              <a:rPr lang="fr-FR" b="1" dirty="0"/>
              <a:t>sauvegarde</a:t>
            </a:r>
            <a:r>
              <a:rPr lang="fr-FR" dirty="0"/>
              <a:t> : principes de sauvegarde pour toutes les formes d'assistance ; formation sur les procédures de sauvegarde, les codes de conduite et les politiques de protection contre l'exploitation et les abus sexuels (PPEA) ; </a:t>
            </a:r>
            <a:r>
              <a:rPr lang="es-ES" sz="1800" b="0" i="0" u="none" strike="noStrike" baseline="0" dirty="0" err="1">
                <a:latin typeface="HelveticaNeue-Light-Identity-H"/>
              </a:rPr>
              <a:t>mécanismes</a:t>
            </a:r>
            <a:r>
              <a:rPr lang="es-ES" sz="1800" b="0" i="0" u="none" strike="noStrike" baseline="0" dirty="0">
                <a:latin typeface="HelveticaNeue-Light-Identity-H"/>
              </a:rPr>
              <a:t> de </a:t>
            </a:r>
            <a:r>
              <a:rPr lang="fr-FR" sz="1800" b="0" i="0" u="none" strike="noStrike" baseline="0" dirty="0">
                <a:latin typeface="HelveticaNeue-Light-Identity-H"/>
              </a:rPr>
              <a:t>feedback et de rapport communs, adaptés aux enfants, accessibles et confidentiels, pour les inquiétudes liées à la protection de l’enfance dans le cadre de la redevabilité envers les Populations Affectées </a:t>
            </a:r>
            <a:r>
              <a:rPr lang="es-ES" sz="1800" b="0" i="0" u="none" strike="noStrike" baseline="0" dirty="0">
                <a:latin typeface="HelveticaNeue-Light-Identity-H"/>
              </a:rPr>
              <a:t>(AAP).</a:t>
            </a:r>
            <a:r>
              <a:rPr lang="en-US" i="1" dirty="0"/>
              <a:t>[</a:t>
            </a:r>
            <a:r>
              <a:rPr lang="en-US" i="1" dirty="0">
                <a:latin typeface="Arial"/>
                <a:ea typeface="Arial"/>
                <a:cs typeface="Arial"/>
                <a:sym typeface="Wingdings" panose="05000000000000000000" pitchFamily="2" charset="2"/>
              </a:rPr>
              <a:t></a:t>
            </a:r>
            <a:r>
              <a:rPr lang="en-US" i="1" dirty="0">
                <a:latin typeface="Arial"/>
                <a:ea typeface="Arial"/>
                <a:cs typeface="Arial"/>
                <a:sym typeface="Arial"/>
              </a:rPr>
              <a:t> </a:t>
            </a:r>
            <a:r>
              <a:rPr lang="en-US" i="1" dirty="0" err="1">
                <a:latin typeface="Arial"/>
                <a:ea typeface="Arial"/>
                <a:cs typeface="Arial"/>
                <a:sym typeface="Arial"/>
              </a:rPr>
              <a:t>icone</a:t>
            </a:r>
            <a:r>
              <a:rPr lang="en-US" i="1" dirty="0">
                <a:latin typeface="Arial"/>
                <a:ea typeface="Arial"/>
                <a:cs typeface="Arial"/>
                <a:sym typeface="Arial"/>
              </a:rPr>
              <a:t> </a:t>
            </a:r>
            <a:r>
              <a:rPr lang="fr-FR" b="0" i="1" dirty="0"/>
              <a:t>sauvegarde</a:t>
            </a:r>
            <a:r>
              <a:rPr lang="en-US" i="1" dirty="0"/>
              <a:t>] </a:t>
            </a:r>
            <a:endParaRPr lang="en-US" b="0" dirty="0"/>
          </a:p>
          <a:p>
            <a:pPr marL="0" lvl="0" indent="0" algn="l" rtl="0">
              <a:spcBef>
                <a:spcPts val="0"/>
              </a:spcBef>
              <a:spcAft>
                <a:spcPts val="0"/>
              </a:spcAft>
              <a:buNone/>
            </a:pPr>
            <a:endParaRPr dirty="0"/>
          </a:p>
          <a:p>
            <a:pPr marL="0" lvl="0" indent="0" algn="l" rtl="0">
              <a:spcBef>
                <a:spcPts val="0"/>
              </a:spcBef>
              <a:spcAft>
                <a:spcPts val="0"/>
              </a:spcAft>
              <a:buNone/>
            </a:pPr>
            <a:r>
              <a:rPr lang="en-US" b="1" dirty="0">
                <a:latin typeface="Arial"/>
                <a:ea typeface="Arial"/>
                <a:cs typeface="Arial"/>
                <a:sym typeface="Arial"/>
              </a:rPr>
              <a:t>Standard 22: </a:t>
            </a:r>
            <a:r>
              <a:rPr lang="en-US" b="1" dirty="0" err="1">
                <a:latin typeface="Arial"/>
                <a:ea typeface="Arial"/>
                <a:cs typeface="Arial"/>
                <a:sym typeface="Arial"/>
              </a:rPr>
              <a:t>Moyens</a:t>
            </a:r>
            <a:r>
              <a:rPr lang="en-US" b="1" dirty="0">
                <a:latin typeface="Arial"/>
                <a:ea typeface="Arial"/>
                <a:cs typeface="Arial"/>
                <a:sym typeface="Arial"/>
              </a:rPr>
              <a:t> de </a:t>
            </a:r>
            <a:r>
              <a:rPr lang="en-US" b="1" dirty="0" err="1">
                <a:latin typeface="Arial"/>
                <a:ea typeface="Arial"/>
                <a:cs typeface="Arial"/>
                <a:sym typeface="Arial"/>
              </a:rPr>
              <a:t>subsistance</a:t>
            </a:r>
            <a:r>
              <a:rPr lang="en-US" b="1" dirty="0">
                <a:latin typeface="Arial"/>
                <a:ea typeface="Arial"/>
                <a:cs typeface="Arial"/>
                <a:sym typeface="Arial"/>
              </a:rPr>
              <a:t> &amp; </a:t>
            </a:r>
            <a:r>
              <a:rPr lang="en-US" b="1" dirty="0"/>
              <a:t>PE</a:t>
            </a:r>
            <a:endParaRPr lang="en-US" b="1" dirty="0">
              <a:latin typeface="Arial"/>
              <a:ea typeface="Arial"/>
              <a:cs typeface="Arial"/>
              <a:sym typeface="Arial"/>
            </a:endParaRPr>
          </a:p>
          <a:p>
            <a:pPr marL="514350" indent="-285750" algn="l">
              <a:buFont typeface="Arial" panose="020B0604020202020204" pitchFamily="34" charset="0"/>
              <a:buChar char="•"/>
            </a:pPr>
            <a:r>
              <a:rPr lang="es-ES" sz="1800" b="0" i="0" u="none" strike="noStrike" baseline="0" dirty="0">
                <a:latin typeface="HelveticaNeue-Light-Identity-H"/>
              </a:rPr>
              <a:t>’</a:t>
            </a:r>
            <a:r>
              <a:rPr lang="es-ES" sz="1800" b="0" i="0" u="none" strike="noStrike" baseline="0" dirty="0" err="1">
                <a:latin typeface="HelveticaNeue-Light-Identity-H"/>
              </a:rPr>
              <a:t>moyen</a:t>
            </a:r>
            <a:r>
              <a:rPr lang="es-ES" sz="1800" b="0" i="0" u="none" strike="noStrike" baseline="0" dirty="0">
                <a:latin typeface="HelveticaNeue-Light-Identity-H"/>
              </a:rPr>
              <a:t> de </a:t>
            </a:r>
            <a:r>
              <a:rPr lang="es-ES" sz="1800" b="0" i="0" u="none" strike="noStrike" baseline="0" dirty="0" err="1">
                <a:latin typeface="HelveticaNeue-Light-Identity-H"/>
              </a:rPr>
              <a:t>subsistance</a:t>
            </a:r>
            <a:r>
              <a:rPr lang="es-ES" sz="1800" b="0" i="0" u="none" strike="noStrike" baseline="0" dirty="0">
                <a:latin typeface="HelveticaNeue-Light-Identity-H"/>
              </a:rPr>
              <a:t>’: </a:t>
            </a:r>
            <a:r>
              <a:rPr lang="fr-FR" sz="1800" b="0" i="0" u="none" strike="noStrike" baseline="0" dirty="0">
                <a:latin typeface="HelveticaNeue-Light-Identity-H"/>
              </a:rPr>
              <a:t>capacités, atouts, opportunités et activités nécessaires pour permettre aux individus, familles et communautés de subvenir à leurs </a:t>
            </a:r>
            <a:r>
              <a:rPr lang="es-ES" sz="1800" b="0" i="0" u="none" strike="noStrike" baseline="0" dirty="0" err="1">
                <a:latin typeface="HelveticaNeue-Light-Identity-H"/>
              </a:rPr>
              <a:t>besoins</a:t>
            </a:r>
            <a:r>
              <a:rPr lang="es-ES" sz="1800" b="0" i="0" u="none" strike="noStrike" baseline="0" dirty="0">
                <a:latin typeface="HelveticaNeue-Light-Identity-H"/>
              </a:rPr>
              <a:t> </a:t>
            </a:r>
            <a:r>
              <a:rPr lang="es-ES" sz="1800" b="0" i="0" u="none" strike="noStrike" baseline="0" dirty="0" err="1">
                <a:latin typeface="HelveticaNeue-Light-Identity-H"/>
              </a:rPr>
              <a:t>pécuniers</a:t>
            </a:r>
            <a:endParaRPr lang="es-ES" sz="1800" b="0" i="0" u="none" strike="noStrike" baseline="0" dirty="0">
              <a:latin typeface="HelveticaNeue-Light-Identity-H"/>
            </a:endParaRPr>
          </a:p>
          <a:p>
            <a:pPr marL="514350" indent="-285750" algn="l">
              <a:buFont typeface="Arial" panose="020B0604020202020204" pitchFamily="34" charset="0"/>
              <a:buChar char="•"/>
            </a:pPr>
            <a:r>
              <a:rPr lang="fr-FR" sz="1800" b="0" i="0" u="none" strike="noStrike" baseline="0" dirty="0">
                <a:latin typeface="HelveticaNeue-Light-Identity-H"/>
              </a:rPr>
              <a:t>Lorsque la capacité d’une famille à procurer de la nourriture, un logement, une éducation et des soins adéquats est réduite, les enfants sont exposés à plusieurs risques de protection. Les interventions en matière de relèvement économique et de moyens de subsistance peuvent avoir un impact protecteur important sur les enfants : </a:t>
            </a:r>
            <a:r>
              <a:rPr lang="fr-FR" sz="2800" dirty="0"/>
              <a:t>la probabilité que le ménage fasse des choix préjudiciables aux enfants en essayant de satisfaire leurs besoins alimentaires est réduite lorsque les revenus sont stables. </a:t>
            </a:r>
            <a:endParaRPr lang="fr-FR" sz="1800" b="0" i="0" u="none" strike="noStrike" baseline="0" dirty="0">
              <a:latin typeface="HelveticaNeue-Light-Identity-H"/>
            </a:endParaRPr>
          </a:p>
          <a:p>
            <a:pPr marL="171450" lvl="0" indent="-171450" algn="l" rtl="0">
              <a:spcBef>
                <a:spcPts val="0"/>
              </a:spcBef>
              <a:spcAft>
                <a:spcPts val="0"/>
              </a:spcAft>
              <a:buFont typeface="Arial" panose="020B0604020202020204" pitchFamily="34" charset="0"/>
              <a:buChar char="•"/>
            </a:pPr>
            <a:r>
              <a:rPr lang="en-US" b="1" dirty="0" err="1"/>
              <a:t>Icone</a:t>
            </a:r>
            <a:r>
              <a:rPr lang="en-US" dirty="0"/>
              <a:t>: </a:t>
            </a:r>
            <a:r>
              <a:rPr lang="fr-FR" dirty="0"/>
              <a:t>ciblage approprié des interventions de relance économique et de moyens de subsistance pour les personnes en charge d’enfants et pour les enfants plus âgés en âge de travailler </a:t>
            </a:r>
            <a:r>
              <a:rPr lang="en-US" i="1" dirty="0"/>
              <a:t>[</a:t>
            </a:r>
            <a:r>
              <a:rPr lang="en-US" i="1" dirty="0">
                <a:latin typeface="Arial"/>
                <a:ea typeface="Arial"/>
                <a:cs typeface="Arial"/>
                <a:sym typeface="Wingdings" panose="05000000000000000000" pitchFamily="2" charset="2"/>
              </a:rPr>
              <a:t></a:t>
            </a:r>
            <a:r>
              <a:rPr lang="en-US" i="1" dirty="0">
                <a:latin typeface="Arial"/>
                <a:ea typeface="Arial"/>
                <a:cs typeface="Arial"/>
                <a:sym typeface="Arial"/>
              </a:rPr>
              <a:t> </a:t>
            </a:r>
            <a:r>
              <a:rPr lang="en-US" i="1" dirty="0" err="1">
                <a:latin typeface="Arial"/>
                <a:ea typeface="Arial"/>
                <a:cs typeface="Arial"/>
                <a:sym typeface="Arial"/>
              </a:rPr>
              <a:t>icone</a:t>
            </a:r>
            <a:r>
              <a:rPr lang="en-US" i="1" dirty="0">
                <a:latin typeface="Arial"/>
                <a:ea typeface="Arial"/>
                <a:cs typeface="Arial"/>
                <a:sym typeface="Arial"/>
              </a:rPr>
              <a:t> Adolescents</a:t>
            </a:r>
            <a:r>
              <a:rPr lang="en-US" i="1" dirty="0"/>
              <a:t>] . </a:t>
            </a:r>
            <a:r>
              <a:rPr lang="en-US" sz="1200" b="0" i="0" u="none" strike="noStrike" baseline="0" dirty="0">
                <a:latin typeface="Calibri"/>
              </a:rPr>
              <a:t>Nous </a:t>
            </a:r>
            <a:r>
              <a:rPr lang="en-US" sz="1200" b="0" i="0" u="none" strike="noStrike" baseline="0" dirty="0" err="1">
                <a:latin typeface="Calibri"/>
              </a:rPr>
              <a:t>devons</a:t>
            </a:r>
            <a:r>
              <a:rPr lang="en-US" sz="1200" b="0" i="0" u="none" strike="noStrike" baseline="0" dirty="0">
                <a:latin typeface="Calibri"/>
              </a:rPr>
              <a:t> </a:t>
            </a:r>
            <a:r>
              <a:rPr lang="en-US" sz="1200" b="0" i="0" u="none" strike="noStrike" baseline="0" dirty="0" err="1">
                <a:latin typeface="Calibri"/>
              </a:rPr>
              <a:t>être</a:t>
            </a:r>
            <a:r>
              <a:rPr lang="en-US" sz="1200" b="0" i="0" u="none" strike="noStrike" baseline="0" dirty="0">
                <a:latin typeface="Calibri"/>
              </a:rPr>
              <a:t> </a:t>
            </a:r>
            <a:r>
              <a:rPr lang="fr-FR" sz="1800" b="0" i="0" u="none" strike="noStrike" baseline="0" dirty="0">
                <a:latin typeface="HelveticaNeue-Light-Identity-H"/>
              </a:rPr>
              <a:t>conscients des stéréotypes traditionnels et aux obstacles liés au genre ou aux normes culturelles concernant le type de travail approprié pour un genre ou un groupe déterminé (et leurs liens avec la dépendance économique à l’égard d’autres personnes, l’exclusion </a:t>
            </a:r>
            <a:r>
              <a:rPr lang="es-ES" sz="1800" b="0" i="0" u="none" strike="noStrike" baseline="0" dirty="0">
                <a:latin typeface="HelveticaNeue-Light-Identity-H"/>
              </a:rPr>
              <a:t>des </a:t>
            </a:r>
            <a:r>
              <a:rPr lang="es-ES" sz="1800" b="0" i="0" u="none" strike="noStrike" baseline="0" dirty="0" err="1">
                <a:latin typeface="HelveticaNeue-Light-Identity-H"/>
              </a:rPr>
              <a:t>emplois</a:t>
            </a:r>
            <a:r>
              <a:rPr lang="es-ES" sz="1800" b="0" i="0" u="none" strike="noStrike" baseline="0" dirty="0">
                <a:latin typeface="HelveticaNeue-Light-Identity-H"/>
              </a:rPr>
              <a:t> </a:t>
            </a:r>
            <a:r>
              <a:rPr lang="es-ES" sz="1800" b="0" i="0" u="none" strike="noStrike" baseline="0" dirty="0" err="1">
                <a:latin typeface="HelveticaNeue-Light-Identity-H"/>
              </a:rPr>
              <a:t>formels</a:t>
            </a:r>
            <a:r>
              <a:rPr lang="es-ES" sz="1800" b="0" i="0" u="none" strike="noStrike" baseline="0" dirty="0">
                <a:solidFill>
                  <a:schemeClr val="dk1"/>
                </a:solidFill>
                <a:latin typeface="HelveticaNeue-Light-Identity-H"/>
              </a:rPr>
              <a:t>, les e</a:t>
            </a:r>
            <a:r>
              <a:rPr lang="fr-FR" sz="1800" b="0" i="0" u="none" strike="noStrike" baseline="0" dirty="0" err="1">
                <a:solidFill>
                  <a:srgbClr val="000000"/>
                </a:solidFill>
                <a:latin typeface="HelveticaNeue-Light-Identity-H"/>
              </a:rPr>
              <a:t>nvironnements</a:t>
            </a:r>
            <a:r>
              <a:rPr lang="fr-FR" sz="1800" b="0" i="0" u="none" strike="noStrike" baseline="0" dirty="0">
                <a:solidFill>
                  <a:srgbClr val="000000"/>
                </a:solidFill>
                <a:latin typeface="HelveticaNeue-Light-Identity-H"/>
              </a:rPr>
              <a:t> de travail informels, relevant de l’exploitation; les r</a:t>
            </a:r>
            <a:r>
              <a:rPr lang="es-ES" sz="1800" b="0" i="0" u="none" strike="noStrike" baseline="0" dirty="0" err="1">
                <a:solidFill>
                  <a:srgbClr val="000000"/>
                </a:solidFill>
                <a:latin typeface="HelveticaNeue-Light-Identity-H"/>
              </a:rPr>
              <a:t>elations</a:t>
            </a:r>
            <a:r>
              <a:rPr lang="es-ES" sz="1800" b="0" i="0" u="none" strike="noStrike" baseline="0" dirty="0">
                <a:solidFill>
                  <a:srgbClr val="000000"/>
                </a:solidFill>
                <a:latin typeface="HelveticaNeue-Light-Identity-H"/>
              </a:rPr>
              <a:t> abusives…)</a:t>
            </a:r>
            <a:endParaRPr lang="fr-FR" sz="1800" b="0" i="0" u="none" strike="noStrike" baseline="0" dirty="0">
              <a:latin typeface="HelveticaNeue-Light-Identity-H"/>
            </a:endParaRPr>
          </a:p>
          <a:p>
            <a:pPr marL="0" lvl="0" indent="0" algn="l" rtl="0">
              <a:spcBef>
                <a:spcPts val="0"/>
              </a:spcBef>
              <a:spcAft>
                <a:spcPts val="0"/>
              </a:spcAft>
              <a:buNone/>
            </a:pPr>
            <a:endParaRPr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Standard 23: Education &amp; PE</a:t>
            </a:r>
          </a:p>
          <a:p>
            <a:pPr marL="514350" indent="-285750" algn="l">
              <a:buFont typeface="Arial" panose="020B0604020202020204" pitchFamily="34" charset="0"/>
              <a:buChar char="•"/>
            </a:pPr>
            <a:r>
              <a:rPr lang="fr-FR" sz="1800" b="0" i="0" u="none" strike="noStrike" baseline="0" dirty="0">
                <a:latin typeface="HelveticaNeue-Light-Identity-H"/>
              </a:rPr>
              <a:t>Un accès insuffisant à l’éducation a des conséquences négatives directes sur le bien-être et le développement des enfants.</a:t>
            </a:r>
            <a:r>
              <a:rPr lang="en-US" sz="1200" b="0" i="0" u="none" strike="noStrike" baseline="0" dirty="0">
                <a:latin typeface="Calibri"/>
              </a:rPr>
              <a:t> </a:t>
            </a:r>
            <a:r>
              <a:rPr lang="es-ES" sz="1800" b="0" i="0" u="none" strike="noStrike" baseline="0" dirty="0">
                <a:latin typeface="HelveticaNeue-Light-Identity-H"/>
              </a:rPr>
              <a:t>Les </a:t>
            </a:r>
            <a:r>
              <a:rPr lang="es-ES" sz="1800" b="0" i="0" u="none" strike="noStrike" baseline="0" dirty="0" err="1">
                <a:latin typeface="HelveticaNeue-Light-Identity-H"/>
              </a:rPr>
              <a:t>enfants</a:t>
            </a:r>
            <a:r>
              <a:rPr lang="es-ES" sz="1800" b="0" i="0" u="none" strike="noStrike" baseline="0" dirty="0">
                <a:latin typeface="HelveticaNeue-Light-Identity-H"/>
              </a:rPr>
              <a:t> qui </a:t>
            </a:r>
            <a:r>
              <a:rPr lang="es-ES" sz="1800" b="0" i="0" u="none" strike="noStrike" baseline="0" dirty="0" err="1">
                <a:latin typeface="HelveticaNeue-Light-Identity-H"/>
              </a:rPr>
              <a:t>ne</a:t>
            </a:r>
            <a:r>
              <a:rPr lang="es-ES" sz="1800" b="0" i="0" u="none" strike="noStrike" baseline="0" dirty="0">
                <a:latin typeface="HelveticaNeue-Light-Identity-H"/>
              </a:rPr>
              <a:t> </a:t>
            </a:r>
            <a:r>
              <a:rPr lang="fr-FR" sz="1800" b="0" i="0" u="none" strike="noStrike" baseline="0" dirty="0">
                <a:latin typeface="HelveticaNeue-Light-Identity-H"/>
              </a:rPr>
              <a:t>sont pas scolarisés peuvent être confrontés à des risques liés à la protection de l’enfance plus importants. Les préoccupations liées à la protection de l’enfance peuvent empêcher les enfants d’accéder à l’éducation ou avoir un impact négatif sur les résultats en matière scolaire. les intervenants dans le domaine de l’éducation et de la protection de l’enfance visent en général les enfants qui fréquentent les écoles formelles et les enfants non scolarisés; la plupart des activités sont donc réalisées </a:t>
            </a:r>
            <a:r>
              <a:rPr lang="es-ES" sz="1800" b="0" i="0" u="none" strike="noStrike" baseline="0" dirty="0" err="1">
                <a:latin typeface="HelveticaNeue-Light-Identity-H"/>
              </a:rPr>
              <a:t>conjointement</a:t>
            </a:r>
            <a:r>
              <a:rPr lang="es-ES" sz="1800" b="0" i="0" u="none" strike="noStrike" baseline="0" dirty="0">
                <a:latin typeface="HelveticaNeue-Light-Identity-H"/>
              </a:rPr>
              <a:t>.</a:t>
            </a:r>
            <a:endParaRPr lang="fr-FR" sz="1800" b="0" i="0" u="none" strike="noStrike" baseline="0" dirty="0">
              <a:latin typeface="HelveticaNeue-Light-Identity-H"/>
            </a:endParaRPr>
          </a:p>
          <a:p>
            <a:pPr marL="514350" indent="-285750" algn="l">
              <a:buFont typeface="Arial" panose="020B0604020202020204" pitchFamily="34" charset="0"/>
              <a:buChar char="•"/>
            </a:pPr>
            <a:r>
              <a:rPr lang="fr-FR" sz="1800" b="0" i="0" u="none" strike="noStrike" baseline="0" dirty="0">
                <a:latin typeface="HelveticaNeue-Light-Identity-H"/>
              </a:rPr>
              <a:t>Ce standard explique comment les acteurs de l’éducation et de la protection de l’enfance peuvent collaborer plus systématiquement, sur la base de la complémentarité, afin de favoriser le bien-être des enfants. </a:t>
            </a:r>
            <a:r>
              <a:rPr lang="es-ES" sz="1800" b="0" i="0" u="none" strike="noStrike" baseline="0" dirty="0">
                <a:solidFill>
                  <a:srgbClr val="FFFFFF"/>
                </a:solidFill>
                <a:latin typeface="HelveticaNeue-Roman-Identity-H"/>
              </a:rPr>
              <a:t>Les </a:t>
            </a:r>
            <a:r>
              <a:rPr lang="es-ES" sz="1800" b="0" i="0" u="none" strike="noStrike" baseline="0" dirty="0" err="1">
                <a:solidFill>
                  <a:srgbClr val="FFFFFF"/>
                </a:solidFill>
                <a:latin typeface="HelveticaNeue-Roman-Identity-H"/>
              </a:rPr>
              <a:t>approches</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appropriées</a:t>
            </a:r>
            <a:r>
              <a:rPr lang="es-ES" sz="1800" b="0" i="0" u="none" strike="noStrike" baseline="0" dirty="0">
                <a:solidFill>
                  <a:srgbClr val="FFFFFF"/>
                </a:solidFill>
                <a:latin typeface="HelveticaNeue-Roman-Identity-H"/>
              </a:rPr>
              <a:t> (</a:t>
            </a:r>
            <a:r>
              <a:rPr lang="fr-FR" sz="2800" dirty="0"/>
              <a:t>comme les approches participatives, inclusives, disciplinaires positives et sensibles au genre) </a:t>
            </a:r>
            <a:r>
              <a:rPr lang="es-ES" sz="1800" b="0" i="0" u="none" strike="noStrike" baseline="0" dirty="0" err="1">
                <a:solidFill>
                  <a:srgbClr val="FFFFFF"/>
                </a:solidFill>
                <a:latin typeface="HelveticaNeue-Roman-Identity-H"/>
              </a:rPr>
              <a:t>doivent</a:t>
            </a:r>
            <a:r>
              <a:rPr lang="es-ES" sz="1800" b="0" i="0" u="none" strike="noStrike" baseline="0" dirty="0">
                <a:solidFill>
                  <a:srgbClr val="FFFFFF"/>
                </a:solidFill>
                <a:latin typeface="HelveticaNeue-Roman-Identity-H"/>
              </a:rPr>
              <a:t> </a:t>
            </a:r>
            <a:r>
              <a:rPr lang="fr-FR" sz="1800" b="0" i="0" u="none" strike="noStrike" baseline="0" dirty="0">
                <a:solidFill>
                  <a:srgbClr val="FFFFFF"/>
                </a:solidFill>
                <a:latin typeface="HelveticaNeue-Roman-Identity-H"/>
              </a:rPr>
              <a:t>s’aligner sur les standards minimaux de la protection de l’enfant et de l’éducation et être adaptées au pays. </a:t>
            </a:r>
          </a:p>
          <a:p>
            <a:pPr marL="514350" indent="-285750" algn="l">
              <a:buFont typeface="Arial" panose="020B0604020202020204" pitchFamily="34" charset="0"/>
              <a:buChar char="•"/>
            </a:pPr>
            <a:r>
              <a:rPr lang="fr-FR" sz="1800" b="0" i="0" u="none" strike="noStrike" baseline="0" dirty="0">
                <a:solidFill>
                  <a:srgbClr val="FFFFFF"/>
                </a:solidFill>
                <a:latin typeface="HelveticaNeue-Roman-Identity-H"/>
              </a:rPr>
              <a:t>L</a:t>
            </a:r>
            <a:r>
              <a:rPr lang="es-ES" sz="1800" b="0" i="0" u="none" strike="noStrike" baseline="0" dirty="0">
                <a:solidFill>
                  <a:srgbClr val="FFFFFF"/>
                </a:solidFill>
                <a:latin typeface="HelveticaNeue-Roman-Identity-H"/>
              </a:rPr>
              <a:t>es </a:t>
            </a:r>
            <a:r>
              <a:rPr lang="es-ES" sz="1800" b="0" i="0" u="none" strike="noStrike" baseline="0" dirty="0" err="1">
                <a:solidFill>
                  <a:srgbClr val="FFFFFF"/>
                </a:solidFill>
                <a:latin typeface="HelveticaNeue-Roman-Identity-H"/>
              </a:rPr>
              <a:t>lieux</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d’éducation</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formels</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ou</a:t>
            </a:r>
            <a:r>
              <a:rPr lang="es-ES" sz="1800" b="0" i="0" u="none" strike="noStrike" baseline="0" dirty="0">
                <a:solidFill>
                  <a:srgbClr val="FFFFFF"/>
                </a:solidFill>
                <a:latin typeface="HelveticaNeue-Roman-Identity-H"/>
              </a:rPr>
              <a:t> non </a:t>
            </a:r>
            <a:r>
              <a:rPr lang="es-ES" sz="1800" b="0" i="0" u="none" strike="noStrike" baseline="0" dirty="0" err="1">
                <a:solidFill>
                  <a:srgbClr val="FFFFFF"/>
                </a:solidFill>
                <a:latin typeface="HelveticaNeue-Roman-Identity-H"/>
              </a:rPr>
              <a:t>formels</a:t>
            </a:r>
            <a:r>
              <a:rPr lang="es-ES" sz="1800" b="0" i="0" u="none" strike="noStrike" baseline="0" dirty="0">
                <a:solidFill>
                  <a:srgbClr val="FFFFFF"/>
                </a:solidFill>
                <a:latin typeface="HelveticaNeue-Roman-Identity-H"/>
              </a:rPr>
              <a:t> </a:t>
            </a:r>
            <a:r>
              <a:rPr lang="fr-FR" sz="1800" b="0" i="0" u="none" strike="noStrike" baseline="0" dirty="0">
                <a:solidFill>
                  <a:srgbClr val="FFFFFF"/>
                </a:solidFill>
                <a:latin typeface="HelveticaNeue-Roman-Identity-H"/>
              </a:rPr>
              <a:t>doivent prétendre répondre </a:t>
            </a:r>
            <a:r>
              <a:rPr lang="es-ES" sz="1800" b="0" i="0" u="none" strike="noStrike" baseline="0" dirty="0" err="1">
                <a:solidFill>
                  <a:srgbClr val="FFFFFF"/>
                </a:solidFill>
                <a:latin typeface="HelveticaNeue-Roman-Identity-H"/>
              </a:rPr>
              <a:t>aux</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critères</a:t>
            </a:r>
            <a:r>
              <a:rPr lang="es-ES" sz="1800" b="0" i="0" u="none" strike="noStrike" baseline="0" dirty="0">
                <a:solidFill>
                  <a:srgbClr val="FFFFFF"/>
                </a:solidFill>
                <a:latin typeface="HelveticaNeue-Roman-Identity-H"/>
              </a:rPr>
              <a:t> de </a:t>
            </a:r>
            <a:r>
              <a:rPr lang="es-ES" sz="1800" b="0" i="0" u="none" strike="noStrike" baseline="0" dirty="0" err="1">
                <a:solidFill>
                  <a:srgbClr val="FFFFFF"/>
                </a:solidFill>
                <a:latin typeface="HelveticaNeue-Roman-Identity-H"/>
              </a:rPr>
              <a:t>sécurité</a:t>
            </a:r>
            <a:r>
              <a:rPr lang="es-ES" sz="1800" b="0" i="0" u="none" strike="noStrike" baseline="0" dirty="0">
                <a:solidFill>
                  <a:srgbClr val="FFFFFF"/>
                </a:solidFill>
                <a:latin typeface="HelveticaNeue-Roman-Identity-H"/>
              </a:rPr>
              <a:t>, qui </a:t>
            </a:r>
            <a:r>
              <a:rPr lang="es-ES" sz="1800" b="0" i="0" u="none" strike="noStrike" baseline="0" dirty="0" err="1">
                <a:solidFill>
                  <a:srgbClr val="FFFFFF"/>
                </a:solidFill>
                <a:latin typeface="HelveticaNeue-Roman-Identity-H"/>
              </a:rPr>
              <a:t>devraient</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être</a:t>
            </a:r>
            <a:r>
              <a:rPr lang="es-ES" sz="1800" b="0" i="0" u="none" strike="noStrike" baseline="0" dirty="0">
                <a:solidFill>
                  <a:srgbClr val="FFFFFF"/>
                </a:solidFill>
                <a:latin typeface="HelveticaNeue-Roman-Identity-H"/>
              </a:rPr>
              <a:t> </a:t>
            </a:r>
            <a:r>
              <a:rPr lang="fr-FR" sz="1800" b="0" i="0" u="none" strike="noStrike" baseline="0" dirty="0">
                <a:solidFill>
                  <a:srgbClr val="FFFFFF"/>
                </a:solidFill>
                <a:latin typeface="HelveticaNeue-Roman-Identity-H"/>
              </a:rPr>
              <a:t>déterminés dans le pays et peuvent comprendre: </a:t>
            </a:r>
            <a:r>
              <a:rPr lang="es-ES" sz="1800" b="0" i="0" u="none" strike="noStrike" baseline="0" dirty="0">
                <a:solidFill>
                  <a:srgbClr val="FFFFFF"/>
                </a:solidFill>
                <a:latin typeface="HelveticaNeue-Roman-Identity-H"/>
              </a:rPr>
              <a:t>une </a:t>
            </a:r>
            <a:r>
              <a:rPr lang="es-ES" sz="1800" b="0" i="0" u="none" strike="noStrike" baseline="0" dirty="0" err="1">
                <a:solidFill>
                  <a:srgbClr val="FFFFFF"/>
                </a:solidFill>
                <a:latin typeface="HelveticaNeue-Roman-Identity-H"/>
              </a:rPr>
              <a:t>infrastructure</a:t>
            </a:r>
            <a:r>
              <a:rPr lang="es-ES" sz="1800" b="0" i="0" u="none" strike="noStrike" baseline="0" dirty="0">
                <a:solidFill>
                  <a:srgbClr val="FFFFFF"/>
                </a:solidFill>
                <a:latin typeface="HelveticaNeue-Roman-Identity-H"/>
              </a:rPr>
              <a:t> </a:t>
            </a:r>
            <a:r>
              <a:rPr lang="fr-FR" sz="1800" b="0" i="0" u="none" strike="noStrike" baseline="0" dirty="0">
                <a:solidFill>
                  <a:srgbClr val="FFFFFF"/>
                </a:solidFill>
                <a:latin typeface="HelveticaNeue-Roman-Identity-H"/>
              </a:rPr>
              <a:t>sûre et sécurisée, un emplacement dégagé de munitions explosives, des </a:t>
            </a:r>
            <a:r>
              <a:rPr lang="es-ES" sz="1800" b="0" i="0" u="none" strike="noStrike" baseline="0" dirty="0" err="1">
                <a:solidFill>
                  <a:srgbClr val="FFFFFF"/>
                </a:solidFill>
                <a:latin typeface="HelveticaNeue-Roman-Identity-H"/>
              </a:rPr>
              <a:t>installations</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appropriées</a:t>
            </a:r>
            <a:r>
              <a:rPr lang="es-ES" sz="1800" b="0" i="0" u="none" strike="noStrike" baseline="0" dirty="0">
                <a:solidFill>
                  <a:srgbClr val="FFFFFF"/>
                </a:solidFill>
                <a:latin typeface="HelveticaNeue-Roman-Identity-H"/>
              </a:rPr>
              <a:t>, un </a:t>
            </a:r>
            <a:r>
              <a:rPr lang="es-ES" sz="1800" b="0" i="0" u="none" strike="noStrike" baseline="0" dirty="0" err="1">
                <a:solidFill>
                  <a:srgbClr val="FFFFFF"/>
                </a:solidFill>
                <a:latin typeface="HelveticaNeue-Roman-Identity-H"/>
              </a:rPr>
              <a:t>espace</a:t>
            </a:r>
            <a:r>
              <a:rPr lang="es-ES" sz="1800" b="0" i="0" u="none" strike="noStrike" baseline="0" dirty="0">
                <a:solidFill>
                  <a:srgbClr val="FFFFFF"/>
                </a:solidFill>
                <a:latin typeface="HelveticaNeue-Roman-Identity-H"/>
              </a:rPr>
              <a:t> </a:t>
            </a:r>
            <a:r>
              <a:rPr lang="fr-FR" sz="1800" b="0" i="0" u="none" strike="noStrike" baseline="0" dirty="0">
                <a:solidFill>
                  <a:srgbClr val="FFFFFF"/>
                </a:solidFill>
                <a:latin typeface="HelveticaNeue-Roman-Identity-H"/>
              </a:rPr>
              <a:t>suffisant, accessibilité (à l’intérieur et autour du centre d’apprentissage) et </a:t>
            </a:r>
            <a:r>
              <a:rPr lang="es-ES" sz="1800" b="0" i="0" u="none" strike="noStrike" baseline="0" dirty="0">
                <a:solidFill>
                  <a:srgbClr val="FFFFFF"/>
                </a:solidFill>
                <a:latin typeface="HelveticaNeue-Roman-Identity-H"/>
              </a:rPr>
              <a:t>des </a:t>
            </a:r>
            <a:r>
              <a:rPr lang="es-ES" sz="1800" b="0" i="0" u="none" strike="noStrike" baseline="0" dirty="0" err="1">
                <a:solidFill>
                  <a:srgbClr val="FFFFFF"/>
                </a:solidFill>
                <a:latin typeface="HelveticaNeue-Roman-Identity-H"/>
              </a:rPr>
              <a:t>environnements</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inclusifs</a:t>
            </a:r>
            <a:r>
              <a:rPr lang="es-ES" sz="1800" b="0" i="0" u="none" strike="noStrike" baseline="0" dirty="0">
                <a:solidFill>
                  <a:srgbClr val="FFFFFF"/>
                </a:solidFill>
                <a:latin typeface="HelveticaNeue-Roman-Identity-H"/>
              </a:rPr>
              <a:t> (en </a:t>
            </a:r>
            <a:r>
              <a:rPr lang="fr-FR" sz="1800" b="0" i="0" u="none" strike="noStrike" baseline="0" dirty="0">
                <a:solidFill>
                  <a:srgbClr val="FFFFFF"/>
                </a:solidFill>
                <a:latin typeface="HelveticaNeue-Roman-Identity-H"/>
              </a:rPr>
              <a:t>termes d’emplacement, de genre, de langue, de race, de religion, </a:t>
            </a:r>
            <a:r>
              <a:rPr lang="es-ES" sz="1800" b="0" i="0" u="none" strike="noStrike" baseline="0" dirty="0" err="1">
                <a:solidFill>
                  <a:srgbClr val="FFFFFF"/>
                </a:solidFill>
                <a:latin typeface="HelveticaNeue-Roman-Identity-H"/>
              </a:rPr>
              <a:t>d’environnement</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d’apprentissage</a:t>
            </a:r>
            <a:r>
              <a:rPr lang="es-ES" sz="1800" b="0" i="0" u="none" strike="noStrike" baseline="0" dirty="0">
                <a:solidFill>
                  <a:srgbClr val="FFFFFF"/>
                </a:solidFill>
                <a:latin typeface="HelveticaNeue-Roman-Identity-H"/>
              </a:rPr>
              <a:t>)</a:t>
            </a:r>
          </a:p>
          <a:p>
            <a:pPr marL="514350" indent="-285750" algn="l">
              <a:buFont typeface="Arial" panose="020B0604020202020204" pitchFamily="34" charset="0"/>
              <a:buChar char="•"/>
            </a:pPr>
            <a:r>
              <a:rPr lang="es-ES" sz="1800" b="0" i="0" u="none" strike="noStrike" baseline="0" dirty="0" err="1">
                <a:solidFill>
                  <a:srgbClr val="000000"/>
                </a:solidFill>
                <a:latin typeface="HelveticaNeue-Light-Identity-H"/>
              </a:rPr>
              <a:t>Pour</a:t>
            </a:r>
            <a:r>
              <a:rPr lang="es-ES" sz="1800" b="0" i="0" u="none" strike="noStrike" baseline="0" dirty="0">
                <a:solidFill>
                  <a:srgbClr val="000000"/>
                </a:solidFill>
                <a:latin typeface="HelveticaNeue-Light-Identity-H"/>
              </a:rPr>
              <a:t> une </a:t>
            </a:r>
            <a:r>
              <a:rPr lang="fr-FR" sz="1800" b="0" i="0" u="none" strike="noStrike" baseline="0" dirty="0">
                <a:solidFill>
                  <a:srgbClr val="000000"/>
                </a:solidFill>
                <a:latin typeface="HelveticaNeue-Light-Identity-H"/>
              </a:rPr>
              <a:t>orientation approfondie sur l’éducation, se reporter à </a:t>
            </a:r>
            <a:r>
              <a:rPr lang="fr-FR" sz="1800" b="0" i="1" u="none" strike="noStrike" baseline="0" dirty="0">
                <a:solidFill>
                  <a:srgbClr val="333333"/>
                </a:solidFill>
                <a:latin typeface="HelveticaNeue-LightItalic-Identity-H"/>
              </a:rPr>
              <a:t>Normes minimales pour </a:t>
            </a:r>
            <a:r>
              <a:rPr lang="es-ES" sz="1800" b="0" i="1" u="none" strike="noStrike" baseline="0" dirty="0" err="1">
                <a:solidFill>
                  <a:srgbClr val="333333"/>
                </a:solidFill>
                <a:latin typeface="HelveticaNeue-LightItalic-Identity-H"/>
              </a:rPr>
              <a:t>l’éducation</a:t>
            </a:r>
            <a:r>
              <a:rPr lang="es-ES" sz="1800" b="0" i="0" u="none" strike="noStrike" baseline="0" dirty="0">
                <a:solidFill>
                  <a:srgbClr val="000000"/>
                </a:solidFill>
                <a:latin typeface="HelveticaNeue-Light-Identity-H"/>
              </a:rPr>
              <a:t>.</a:t>
            </a:r>
          </a:p>
          <a:p>
            <a:pPr marL="514350" indent="-285750" algn="l">
              <a:buFont typeface="Arial" panose="020B0604020202020204" pitchFamily="34" charset="0"/>
              <a:buChar char="•"/>
            </a:pPr>
            <a:r>
              <a:rPr lang="fr-FR" sz="2800" dirty="0"/>
              <a:t>Toutes les actions clés de cette norme s'appliquent aux acteurs des deux secteurs </a:t>
            </a:r>
            <a:endParaRPr lang="es-ES" sz="1800" b="0" i="0" u="none" strike="noStrike" baseline="0" dirty="0">
              <a:solidFill>
                <a:srgbClr val="FFFFFF"/>
              </a:solidFill>
              <a:latin typeface="HelveticaNeue-Roman-Identity-H"/>
            </a:endParaRPr>
          </a:p>
          <a:p>
            <a:pPr marL="0" lvl="0" indent="0" algn="l" rtl="0">
              <a:spcBef>
                <a:spcPts val="0"/>
              </a:spcBef>
              <a:spcAft>
                <a:spcPts val="0"/>
              </a:spcAft>
              <a:buNone/>
            </a:pPr>
            <a:endParaRPr lang="en-US" dirty="0"/>
          </a:p>
          <a:p>
            <a:pPr>
              <a:lnSpc>
                <a:spcPct val="107000"/>
              </a:lnSpc>
              <a:spcAft>
                <a:spcPts val="800"/>
              </a:spcAft>
            </a:pPr>
            <a:r>
              <a:rPr lang="fr-FR" sz="1200" i="1" dirty="0">
                <a:effectLst/>
                <a:latin typeface="Calibri" panose="020F0502020204030204" pitchFamily="34" charset="0"/>
                <a:ea typeface="Calibri" panose="020F0502020204030204" pitchFamily="34" charset="0"/>
                <a:cs typeface="Arial" panose="020B0604020202020204" pitchFamily="34" charset="0"/>
              </a:rPr>
              <a:t>Remarque à l’intention des animateurs : si vous disposez d’assez de temps, essayez de faire en sorte que votre séance soit divertissante ! Cela aidera les participant(e)s à se sentir plus à l’aise avec le guide. Il est possible que vous n’ayez pas assez de temps pour effectuer toutes les activités suggérées dans cette présentation.</a:t>
            </a:r>
            <a:endParaRPr lang="fr-FR" sz="12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Font typeface="Arial" panose="020B0604020202020204" pitchFamily="34" charset="0"/>
              <a:buNone/>
            </a:pPr>
            <a:endParaRPr lang="en-US" b="1" dirty="0">
              <a:latin typeface="Arial"/>
              <a:ea typeface="Arial"/>
              <a:cs typeface="Arial"/>
              <a:sym typeface="Arial"/>
            </a:endParaRPr>
          </a:p>
          <a:p>
            <a:pPr marL="0" lvl="0" indent="0" algn="l" rtl="0">
              <a:spcBef>
                <a:spcPts val="0"/>
              </a:spcBef>
              <a:spcAft>
                <a:spcPts val="0"/>
              </a:spcAft>
              <a:buFont typeface="Arial" panose="020B0604020202020204" pitchFamily="34" charset="0"/>
              <a:buNone/>
            </a:pPr>
            <a:r>
              <a:rPr lang="fr-FR" b="1" dirty="0"/>
              <a:t>Sujet de discussion </a:t>
            </a:r>
            <a:r>
              <a:rPr lang="fr-FR" dirty="0"/>
              <a:t>: </a:t>
            </a:r>
            <a:r>
              <a:rPr lang="en-US" dirty="0">
                <a:sym typeface="Wingdings" panose="05000000000000000000" pitchFamily="2" charset="2"/>
              </a:rPr>
              <a:t> </a:t>
            </a:r>
            <a:r>
              <a:rPr lang="fr-FR" dirty="0"/>
              <a:t>Discuter des liens entre l’Education &amp; la Prévention / la Sauvegarde / l’Adolescence / et les contextes de Réfugiés et épidémies de maladies infectieuses, en recherchant les icônes dans le Standard 23 du manuel </a:t>
            </a:r>
            <a:endParaRPr lang="en-US" dirty="0">
              <a:sym typeface="Wingdings" panose="05000000000000000000" pitchFamily="2" charset="2"/>
            </a:endParaRPr>
          </a:p>
        </p:txBody>
      </p:sp>
      <p:sp>
        <p:nvSpPr>
          <p:cNvPr id="319" name="Google Shape;31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a:t>[</a:t>
            </a:r>
            <a:r>
              <a:rPr lang="fr-FR" i="1" dirty="0"/>
              <a:t>Ci-dessous, les points clés de chaque standard. </a:t>
            </a:r>
            <a:r>
              <a:rPr lang="fr-FR" sz="1200" i="1" dirty="0">
                <a:effectLst/>
                <a:latin typeface="Calibri" panose="020F0502020204030204" pitchFamily="34" charset="0"/>
                <a:ea typeface="Calibri" panose="020F0502020204030204" pitchFamily="34" charset="0"/>
                <a:cs typeface="Arial" panose="020B0604020202020204" pitchFamily="34" charset="0"/>
              </a:rPr>
              <a:t>Selon le groupe que vous encadrez, les domaines d’intérêt des personnes qui le constituent, les programmes que vous privilégiez, le contexte ou le temps dont vous disposez, vous pouvez sélectionner un ou deux Standards clés pour chaque pilier.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i="1" dirty="0"/>
              <a:t>Cela peut être très familier pour votre public ou quelque chose d'assez nouveau, veillez à préparer vos commentaires en conséquence</a:t>
            </a:r>
            <a:r>
              <a:rPr lang="en-US" i="1" dirty="0"/>
              <a:t>]</a:t>
            </a:r>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Standard 24: </a:t>
            </a:r>
            <a:r>
              <a:rPr lang="en-US" b="1" dirty="0" err="1">
                <a:latin typeface="Arial"/>
                <a:ea typeface="Arial"/>
                <a:cs typeface="Arial"/>
                <a:sym typeface="Arial"/>
              </a:rPr>
              <a:t>Santé</a:t>
            </a:r>
            <a:r>
              <a:rPr lang="en-US" b="1" dirty="0">
                <a:latin typeface="Arial"/>
                <a:ea typeface="Arial"/>
                <a:cs typeface="Arial"/>
                <a:sym typeface="Arial"/>
              </a:rPr>
              <a:t> </a:t>
            </a:r>
            <a:r>
              <a:rPr lang="en-US" b="1" dirty="0"/>
              <a:t>&amp; PE</a:t>
            </a:r>
          </a:p>
          <a:p>
            <a:pPr marL="171450" lvl="0" indent="-171450" algn="l" rtl="0">
              <a:spcBef>
                <a:spcPts val="0"/>
              </a:spcBef>
              <a:spcAft>
                <a:spcPts val="0"/>
              </a:spcAft>
              <a:buFont typeface="Arial" panose="020B0604020202020204" pitchFamily="34" charset="0"/>
              <a:buChar char="•"/>
            </a:pPr>
            <a:r>
              <a:rPr lang="fr-FR" sz="1800" b="0" i="0" u="none" strike="noStrike" baseline="0" dirty="0">
                <a:solidFill>
                  <a:srgbClr val="000000"/>
                </a:solidFill>
                <a:latin typeface="HelveticaNeue-Light-Identity-H"/>
              </a:rPr>
              <a:t>Améliorer la santé des enfants renforce les facteurs de protection de l’enfant et à l’inverse, une meilleure protection peut aussi améliorer la santé physique de l’enfant ainsi que son bien-être. Une approche intégrée en santé et protection </a:t>
            </a:r>
            <a:r>
              <a:rPr lang="es-ES" sz="1800" b="0" i="0" u="none" strike="noStrike" baseline="0" dirty="0">
                <a:solidFill>
                  <a:srgbClr val="000000"/>
                </a:solidFill>
                <a:latin typeface="HelveticaNeue-Light-Identity-H"/>
              </a:rPr>
              <a:t>de </a:t>
            </a:r>
            <a:r>
              <a:rPr lang="es-ES" sz="1800" b="0" i="0" u="none" strike="noStrike" baseline="0" dirty="0" err="1">
                <a:solidFill>
                  <a:srgbClr val="000000"/>
                </a:solidFill>
                <a:latin typeface="HelveticaNeue-Light-Identity-H"/>
              </a:rPr>
              <a:t>l’enfance</a:t>
            </a:r>
            <a:r>
              <a:rPr lang="es-ES" sz="1800" b="0" i="0" u="none" strike="noStrike" baseline="0" dirty="0">
                <a:solidFill>
                  <a:srgbClr val="000000"/>
                </a:solidFill>
                <a:latin typeface="HelveticaNeue-Light-Identity-H"/>
              </a:rPr>
              <a:t> </a:t>
            </a:r>
            <a:r>
              <a:rPr lang="es-ES" sz="1800" b="0" i="0" u="none" strike="noStrike" baseline="0" dirty="0" err="1">
                <a:solidFill>
                  <a:srgbClr val="000000"/>
                </a:solidFill>
                <a:latin typeface="HelveticaNeue-Light-Identity-H"/>
              </a:rPr>
              <a:t>est</a:t>
            </a:r>
            <a:r>
              <a:rPr lang="es-ES" sz="1800" b="0" i="0" u="none" strike="noStrike" baseline="0" dirty="0">
                <a:solidFill>
                  <a:srgbClr val="000000"/>
                </a:solidFill>
                <a:latin typeface="HelveticaNeue-Light-Identity-H"/>
              </a:rPr>
              <a:t>: </a:t>
            </a:r>
            <a:r>
              <a:rPr lang="es-ES" sz="1800" b="0" i="1" u="none" strike="noStrike" baseline="0" dirty="0">
                <a:solidFill>
                  <a:srgbClr val="3D5F97"/>
                </a:solidFill>
                <a:latin typeface="CMSY9"/>
              </a:rPr>
              <a:t> </a:t>
            </a:r>
            <a:r>
              <a:rPr lang="es-ES" sz="1800" b="0" i="0" u="none" strike="noStrike" baseline="0" dirty="0" err="1">
                <a:solidFill>
                  <a:srgbClr val="000000"/>
                </a:solidFill>
                <a:latin typeface="HelveticaNeue-Light-Identity-H"/>
              </a:rPr>
              <a:t>Sûre</a:t>
            </a:r>
            <a:r>
              <a:rPr lang="es-ES" sz="1800" b="0" i="0" u="none" strike="noStrike" baseline="0" dirty="0">
                <a:solidFill>
                  <a:srgbClr val="000000"/>
                </a:solidFill>
                <a:latin typeface="HelveticaNeue-Light-Identity-H"/>
              </a:rPr>
              <a:t>;</a:t>
            </a:r>
            <a:r>
              <a:rPr lang="es-ES" sz="1800" b="0" i="1" u="none" strike="noStrike" baseline="0" dirty="0">
                <a:solidFill>
                  <a:srgbClr val="3D5F97"/>
                </a:solidFill>
                <a:latin typeface="CMSY9"/>
              </a:rPr>
              <a:t> </a:t>
            </a:r>
            <a:r>
              <a:rPr lang="es-ES" sz="1800" b="0" i="0" u="none" strike="noStrike" baseline="0" dirty="0" err="1">
                <a:solidFill>
                  <a:srgbClr val="000000"/>
                </a:solidFill>
                <a:latin typeface="HelveticaNeue-Light-Identity-H"/>
              </a:rPr>
              <a:t>Protectrice</a:t>
            </a:r>
            <a:r>
              <a:rPr lang="es-ES" sz="1800" b="0" i="0" u="none" strike="noStrike" baseline="0" dirty="0">
                <a:solidFill>
                  <a:srgbClr val="000000"/>
                </a:solidFill>
                <a:latin typeface="HelveticaNeue-Light-Identity-H"/>
              </a:rPr>
              <a:t>;</a:t>
            </a:r>
            <a:r>
              <a:rPr lang="es-ES" sz="1800" b="0" i="1" u="none" strike="noStrike" baseline="0" dirty="0">
                <a:solidFill>
                  <a:srgbClr val="3D5F97"/>
                </a:solidFill>
                <a:latin typeface="CMSY9"/>
              </a:rPr>
              <a:t> </a:t>
            </a:r>
            <a:r>
              <a:rPr lang="es-ES" sz="1800" b="0" i="0" u="none" strike="noStrike" baseline="0" dirty="0">
                <a:solidFill>
                  <a:srgbClr val="000000"/>
                </a:solidFill>
                <a:latin typeface="HelveticaNeue-Light-Identity-H"/>
              </a:rPr>
              <a:t>Inclusive;</a:t>
            </a:r>
            <a:r>
              <a:rPr lang="es-ES" sz="1800" b="0" i="1" u="none" strike="noStrike" baseline="0" dirty="0">
                <a:solidFill>
                  <a:srgbClr val="3D5F97"/>
                </a:solidFill>
                <a:latin typeface="CMSY9"/>
              </a:rPr>
              <a:t> </a:t>
            </a:r>
            <a:r>
              <a:rPr lang="es-ES" sz="1800" b="0" i="0" u="none" strike="noStrike" baseline="0" dirty="0" err="1">
                <a:solidFill>
                  <a:srgbClr val="000000"/>
                </a:solidFill>
                <a:latin typeface="HelveticaNeue-Light-Identity-H"/>
              </a:rPr>
              <a:t>Méthodique</a:t>
            </a:r>
            <a:r>
              <a:rPr lang="es-ES" sz="1800" b="0" i="0" u="none" strike="noStrike" baseline="0" dirty="0">
                <a:solidFill>
                  <a:srgbClr val="000000"/>
                </a:solidFill>
                <a:latin typeface="HelveticaNeue-Light-Identity-H"/>
              </a:rPr>
              <a:t>;</a:t>
            </a:r>
            <a:r>
              <a:rPr lang="es-ES" sz="1800" b="0" i="1" u="none" strike="noStrike" baseline="0" dirty="0">
                <a:solidFill>
                  <a:srgbClr val="3D5F97"/>
                </a:solidFill>
                <a:latin typeface="CMSY9"/>
              </a:rPr>
              <a:t> </a:t>
            </a:r>
            <a:r>
              <a:rPr lang="es-ES" sz="1800" b="0" i="0" u="none" strike="noStrike" baseline="0" dirty="0" err="1">
                <a:solidFill>
                  <a:srgbClr val="000000"/>
                </a:solidFill>
                <a:latin typeface="HelveticaNeue-Light-Identity-H"/>
              </a:rPr>
              <a:t>Complémentaire</a:t>
            </a:r>
            <a:r>
              <a:rPr lang="es-ES" sz="1800" b="0" i="0" u="none" strike="noStrike" baseline="0" dirty="0">
                <a:solidFill>
                  <a:srgbClr val="000000"/>
                </a:solidFill>
                <a:latin typeface="HelveticaNeue-Light-Identity-H"/>
              </a:rPr>
              <a:t>; </a:t>
            </a:r>
            <a:r>
              <a:rPr lang="fr-FR" sz="1800" b="0" i="1" u="none" strike="noStrike" baseline="0" dirty="0">
                <a:solidFill>
                  <a:srgbClr val="3D5F97"/>
                </a:solidFill>
                <a:latin typeface="CMSY9"/>
              </a:rPr>
              <a:t> </a:t>
            </a:r>
            <a:r>
              <a:rPr lang="fr-FR" sz="1800" b="0" i="0" u="none" strike="noStrike" baseline="0" dirty="0">
                <a:solidFill>
                  <a:srgbClr val="000000"/>
                </a:solidFill>
                <a:latin typeface="HelveticaNeue-Light-Identity-H"/>
              </a:rPr>
              <a:t>Valide pour tous les secteurs;</a:t>
            </a:r>
            <a:r>
              <a:rPr lang="fr-FR" sz="1800" b="0" i="1" u="none" strike="noStrike" baseline="0" dirty="0">
                <a:solidFill>
                  <a:srgbClr val="3D5F97"/>
                </a:solidFill>
                <a:latin typeface="CMSY9"/>
              </a:rPr>
              <a:t> </a:t>
            </a:r>
            <a:r>
              <a:rPr lang="fr-FR" sz="1800" b="0" i="0" u="none" strike="noStrike" baseline="0" dirty="0">
                <a:solidFill>
                  <a:srgbClr val="000000"/>
                </a:solidFill>
                <a:latin typeface="HelveticaNeue-Light-Identity-H"/>
              </a:rPr>
              <a:t>Participative pour les enfants, les familles et les communautés.</a:t>
            </a:r>
          </a:p>
          <a:p>
            <a:pPr marL="171450" lvl="0" indent="-171450" algn="l" rtl="0">
              <a:spcBef>
                <a:spcPts val="0"/>
              </a:spcBef>
              <a:spcAft>
                <a:spcPts val="0"/>
              </a:spcAft>
              <a:buFont typeface="Arial" panose="020B0604020202020204" pitchFamily="34" charset="0"/>
              <a:buChar char="•"/>
            </a:pPr>
            <a:r>
              <a:rPr lang="fr-FR" sz="1800" b="0" i="0" u="none" strike="noStrike" baseline="0" dirty="0">
                <a:solidFill>
                  <a:srgbClr val="000000"/>
                </a:solidFill>
                <a:latin typeface="HelveticaNeue-Light-Identity-H"/>
              </a:rPr>
              <a:t>Les </a:t>
            </a:r>
            <a:r>
              <a:rPr lang="fr-FR" sz="1800" b="0" i="0" u="none" strike="noStrike" baseline="0" dirty="0">
                <a:solidFill>
                  <a:srgbClr val="FFFFFF"/>
                </a:solidFill>
                <a:latin typeface="HelveticaNeue-Roman-Identity-H"/>
              </a:rPr>
              <a:t>professionnels de la santé doivent être formés à </a:t>
            </a:r>
            <a:r>
              <a:rPr lang="es-ES" sz="1800" b="0" i="0" u="none" strike="noStrike" baseline="0" dirty="0" err="1">
                <a:solidFill>
                  <a:srgbClr val="FFFFFF"/>
                </a:solidFill>
                <a:latin typeface="HelveticaNeue-Roman-Identity-H"/>
              </a:rPr>
              <a:t>l’identification</a:t>
            </a:r>
            <a:r>
              <a:rPr lang="es-ES" sz="1800" b="0" i="0" u="none" strike="noStrike" baseline="0" dirty="0">
                <a:solidFill>
                  <a:srgbClr val="FFFFFF"/>
                </a:solidFill>
                <a:latin typeface="HelveticaNeue-Roman-Identity-H"/>
              </a:rPr>
              <a:t> des </a:t>
            </a:r>
            <a:r>
              <a:rPr lang="es-ES" sz="1800" b="0" i="0" u="none" strike="noStrike" baseline="0" dirty="0" err="1">
                <a:solidFill>
                  <a:srgbClr val="FFFFFF"/>
                </a:solidFill>
                <a:latin typeface="HelveticaNeue-Roman-Identity-H"/>
              </a:rPr>
              <a:t>enfants</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affectés</a:t>
            </a:r>
            <a:r>
              <a:rPr lang="es-ES" sz="1800" b="0" i="0" u="none" strike="noStrike" baseline="0" dirty="0">
                <a:solidFill>
                  <a:srgbClr val="FFFFFF"/>
                </a:solidFill>
                <a:latin typeface="HelveticaNeue-Roman-Identity-H"/>
              </a:rPr>
              <a:t> par </a:t>
            </a:r>
            <a:r>
              <a:rPr lang="es-ES" sz="1800" b="0" i="0" u="none" strike="noStrike" baseline="0" dirty="0" err="1">
                <a:solidFill>
                  <a:srgbClr val="FFFFFF"/>
                </a:solidFill>
                <a:latin typeface="HelveticaNeue-Roman-Identity-H"/>
              </a:rPr>
              <a:t>l’abus</a:t>
            </a:r>
            <a:r>
              <a:rPr lang="es-ES" sz="1800" b="0" i="0" u="none" strike="noStrike" baseline="0" dirty="0">
                <a:solidFill>
                  <a:srgbClr val="FFFFFF"/>
                </a:solidFill>
                <a:latin typeface="HelveticaNeue-Roman-Identity-H"/>
              </a:rPr>
              <a:t>, la </a:t>
            </a:r>
            <a:r>
              <a:rPr lang="es-ES" sz="1800" b="0" i="0" u="none" strike="noStrike" baseline="0" dirty="0" err="1">
                <a:solidFill>
                  <a:srgbClr val="FFFFFF"/>
                </a:solidFill>
                <a:latin typeface="HelveticaNeue-Roman-Identity-H"/>
              </a:rPr>
              <a:t>négligence</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l’exploitation</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ou</a:t>
            </a:r>
            <a:r>
              <a:rPr lang="es-ES" sz="1800" b="0" i="0" u="none" strike="noStrike" baseline="0" dirty="0">
                <a:solidFill>
                  <a:srgbClr val="FFFFFF"/>
                </a:solidFill>
                <a:latin typeface="HelveticaNeue-Roman-Identity-H"/>
              </a:rPr>
              <a:t> la </a:t>
            </a:r>
            <a:r>
              <a:rPr lang="es-ES" sz="1800" b="0" i="0" u="none" strike="noStrike" baseline="0" dirty="0" err="1">
                <a:solidFill>
                  <a:srgbClr val="FFFFFF"/>
                </a:solidFill>
                <a:latin typeface="HelveticaNeue-Roman-Identity-H"/>
              </a:rPr>
              <a:t>violence</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incluant</a:t>
            </a:r>
            <a:r>
              <a:rPr lang="es-ES" sz="1800" b="0" i="0" u="none" strike="noStrike" baseline="0" dirty="0">
                <a:solidFill>
                  <a:srgbClr val="FFFFFF"/>
                </a:solidFill>
                <a:latin typeface="HelveticaNeue-Roman-Identity-H"/>
              </a:rPr>
              <a:t> les signes </a:t>
            </a:r>
            <a:r>
              <a:rPr lang="es-ES" sz="1800" b="0" i="0" u="none" strike="noStrike" baseline="0" dirty="0" err="1">
                <a:solidFill>
                  <a:srgbClr val="FFFFFF"/>
                </a:solidFill>
                <a:latin typeface="HelveticaNeue-Roman-Identity-H"/>
              </a:rPr>
              <a:t>physiques</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psychologiques</a:t>
            </a:r>
            <a:r>
              <a:rPr lang="es-ES" sz="1800" b="0" i="0" u="none" strike="noStrike" baseline="0" dirty="0">
                <a:solidFill>
                  <a:srgbClr val="FFFFFF"/>
                </a:solidFill>
                <a:latin typeface="HelveticaNeue-Roman-Identity-H"/>
              </a:rPr>
              <a:t> et </a:t>
            </a:r>
            <a:r>
              <a:rPr lang="es-ES" sz="1800" b="0" i="0" u="none" strike="noStrike" baseline="0" dirty="0" err="1">
                <a:solidFill>
                  <a:srgbClr val="FFFFFF"/>
                </a:solidFill>
                <a:latin typeface="HelveticaNeue-Roman-Identity-H"/>
              </a:rPr>
              <a:t>émotionnels</a:t>
            </a:r>
            <a:r>
              <a:rPr lang="es-ES" sz="1800" b="0" i="0" u="none" strike="noStrike" baseline="0" dirty="0">
                <a:solidFill>
                  <a:srgbClr val="FFFFFF"/>
                </a:solidFill>
                <a:latin typeface="HelveticaNeue-Roman-Identity-H"/>
              </a:rPr>
              <a:t> de </a:t>
            </a:r>
            <a:r>
              <a:rPr lang="es-ES" sz="1800" b="0" i="0" u="none" strike="noStrike" baseline="0" dirty="0" err="1">
                <a:solidFill>
                  <a:srgbClr val="FFFFFF"/>
                </a:solidFill>
                <a:latin typeface="HelveticaNeue-Roman-Identity-H"/>
              </a:rPr>
              <a:t>ceux-ci</a:t>
            </a:r>
            <a:r>
              <a:rPr lang="es-ES" sz="1800" b="0" i="0" u="none" strike="noStrike" baseline="0" dirty="0">
                <a:solidFill>
                  <a:srgbClr val="FFFFFF"/>
                </a:solidFill>
                <a:latin typeface="HelveticaNeue-Roman-Identity-H"/>
              </a:rPr>
              <a:t>)</a:t>
            </a:r>
            <a:endParaRPr lang="en-US" dirty="0"/>
          </a:p>
          <a:p>
            <a:pPr marL="171450" lvl="0" indent="-171450" algn="l" rtl="0">
              <a:spcBef>
                <a:spcPts val="0"/>
              </a:spcBef>
              <a:spcAft>
                <a:spcPts val="0"/>
              </a:spcAft>
              <a:buFont typeface="Arial" panose="020B0604020202020204" pitchFamily="34" charset="0"/>
              <a:buChar char="•"/>
            </a:pPr>
            <a:r>
              <a:rPr lang="fr-FR" sz="1800" b="0" i="0" u="none" strike="noStrike" baseline="0" dirty="0">
                <a:solidFill>
                  <a:srgbClr val="FFFFFF"/>
                </a:solidFill>
                <a:latin typeface="HelveticaNeue-Roman-Identity-H"/>
              </a:rPr>
              <a:t>Il est important de </a:t>
            </a:r>
            <a:r>
              <a:rPr lang="es-ES" sz="1800" b="0" i="0" u="none" strike="noStrike" baseline="0" dirty="0" err="1">
                <a:solidFill>
                  <a:srgbClr val="FFFFFF"/>
                </a:solidFill>
                <a:latin typeface="HelveticaNeue-Light-Identity-H"/>
              </a:rPr>
              <a:t>mette</a:t>
            </a:r>
            <a:r>
              <a:rPr lang="es-ES" sz="1800" b="0" i="0" u="none" strike="noStrike" baseline="0" dirty="0">
                <a:solidFill>
                  <a:srgbClr val="FFFFFF"/>
                </a:solidFill>
                <a:latin typeface="HelveticaNeue-Light-Identity-H"/>
              </a:rPr>
              <a:t> en </a:t>
            </a:r>
            <a:r>
              <a:rPr lang="fr-FR" sz="1800" b="0" i="0" u="none" strike="noStrike" baseline="0" dirty="0" err="1">
                <a:latin typeface="HelveticaNeue-Light-Identity-H"/>
              </a:rPr>
              <a:t>oeuvre</a:t>
            </a:r>
            <a:r>
              <a:rPr lang="fr-FR" sz="1800" b="0" i="0" u="none" strike="noStrike" baseline="0" dirty="0">
                <a:latin typeface="HelveticaNeue-Light-Identity-H"/>
              </a:rPr>
              <a:t> des procédures accessibles, adaptées aux enfants, qui tiennent compte des traumatismes vécus pour admettre, traiter et d</a:t>
            </a:r>
            <a:r>
              <a:rPr lang="es-ES" sz="1800" b="0" i="0" u="none" strike="noStrike" baseline="0" dirty="0" err="1">
                <a:latin typeface="HelveticaNeue-Light-Identity-H"/>
              </a:rPr>
              <a:t>écharger</a:t>
            </a:r>
            <a:r>
              <a:rPr lang="es-ES" sz="1800" b="0" i="0" u="none" strike="noStrike" baseline="0" dirty="0">
                <a:latin typeface="HelveticaNeue-Light-Identity-H"/>
              </a:rPr>
              <a:t> les </a:t>
            </a:r>
            <a:r>
              <a:rPr lang="es-ES" sz="1800" b="0" i="0" u="none" strike="noStrike" baseline="0" dirty="0" err="1">
                <a:latin typeface="HelveticaNeue-Light-Identity-H"/>
              </a:rPr>
              <a:t>enfants</a:t>
            </a:r>
            <a:r>
              <a:rPr lang="es-ES" sz="1800" b="0" i="0" u="none" strike="noStrike" baseline="0" dirty="0">
                <a:latin typeface="HelveticaNeue-Light-Identity-H"/>
              </a:rPr>
              <a:t> </a:t>
            </a:r>
          </a:p>
          <a:p>
            <a:pPr marL="171450" lvl="0" indent="-171450" algn="l" rtl="0">
              <a:spcBef>
                <a:spcPts val="0"/>
              </a:spcBef>
              <a:spcAft>
                <a:spcPts val="0"/>
              </a:spcAft>
              <a:buFont typeface="Arial" panose="020B0604020202020204" pitchFamily="34" charset="0"/>
              <a:buChar char="•"/>
            </a:pPr>
            <a:r>
              <a:rPr lang="en-US" b="0" dirty="0" err="1"/>
              <a:t>Icones</a:t>
            </a:r>
            <a:r>
              <a:rPr lang="en-US" b="0" dirty="0"/>
              <a:t>: </a:t>
            </a:r>
          </a:p>
          <a:p>
            <a:pPr marL="171450" lvl="0" indent="-171450" algn="l" rtl="0">
              <a:spcBef>
                <a:spcPts val="0"/>
              </a:spcBef>
              <a:spcAft>
                <a:spcPts val="0"/>
              </a:spcAft>
              <a:buFontTx/>
              <a:buChar char="-"/>
            </a:pPr>
            <a:r>
              <a:rPr lang="fr-FR" dirty="0"/>
              <a:t>Une approche intégrée de la santé et de la protection de l'enfance devrait inclure un système de coordination pour permettre des mécanismes de référencement, des protocoles sûrs et confidentiels et le partage d'informations entre les deux secteurs [</a:t>
            </a:r>
            <a:r>
              <a:rPr lang="en-US" i="1" dirty="0">
                <a:latin typeface="Arial"/>
                <a:ea typeface="Arial"/>
                <a:cs typeface="Arial"/>
                <a:sym typeface="Wingdings" panose="05000000000000000000" pitchFamily="2" charset="2"/>
              </a:rPr>
              <a:t></a:t>
            </a:r>
            <a:r>
              <a:rPr lang="fr-FR" dirty="0"/>
              <a:t> l'icône de </a:t>
            </a:r>
            <a:r>
              <a:rPr lang="fr-FR" b="1" dirty="0"/>
              <a:t>gestion de cas</a:t>
            </a:r>
            <a:r>
              <a:rPr lang="fr-FR" dirty="0"/>
              <a:t>] </a:t>
            </a:r>
          </a:p>
          <a:p>
            <a:pPr marL="171450" lvl="0" indent="-171450" algn="l" rtl="0">
              <a:spcBef>
                <a:spcPts val="0"/>
              </a:spcBef>
              <a:spcAft>
                <a:spcPts val="0"/>
              </a:spcAft>
              <a:buFontTx/>
              <a:buChar char="-"/>
            </a:pPr>
            <a:r>
              <a:rPr lang="fr-FR" dirty="0"/>
              <a:t>De nombreux liens avec la </a:t>
            </a:r>
            <a:r>
              <a:rPr lang="fr-FR" b="1" dirty="0"/>
              <a:t>prévention</a:t>
            </a:r>
            <a:r>
              <a:rPr lang="fr-FR" dirty="0"/>
              <a:t>, en incluant des préoccupations, des principes et des approches afin que les acteurs puissent correctement prévenir, identifier et/ou atténuer les cas de protection de l'enfance, et éviter la séparation des familles lors des orientations et des admissions. </a:t>
            </a:r>
          </a:p>
          <a:p>
            <a:pPr marL="171450" lvl="0" indent="-171450" algn="l" rtl="0">
              <a:spcBef>
                <a:spcPts val="0"/>
              </a:spcBef>
              <a:spcAft>
                <a:spcPts val="0"/>
              </a:spcAft>
              <a:buFontTx/>
              <a:buChar char="-"/>
            </a:pPr>
            <a:r>
              <a:rPr lang="fr-FR" dirty="0"/>
              <a:t>Cette norme est également particulièrement pertinente dans les </a:t>
            </a:r>
            <a:r>
              <a:rPr lang="fr-FR" b="1" dirty="0"/>
              <a:t>épidémies de maladies infectieuses </a:t>
            </a:r>
            <a:r>
              <a:rPr lang="fr-FR" dirty="0"/>
              <a:t>! </a:t>
            </a:r>
            <a:endParaRPr lang="en-US" b="0" dirty="0"/>
          </a:p>
          <a:p>
            <a:pPr marL="0" lvl="0" indent="0" algn="l" rtl="0">
              <a:spcBef>
                <a:spcPts val="0"/>
              </a:spcBef>
              <a:spcAft>
                <a:spcPts val="0"/>
              </a:spcAft>
              <a:buNone/>
            </a:pPr>
            <a:endParaRPr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Standard 25: Nutrition </a:t>
            </a:r>
            <a:r>
              <a:rPr lang="en-US" b="1" dirty="0"/>
              <a:t>&amp; PE</a:t>
            </a:r>
          </a:p>
          <a:p>
            <a:pPr marL="171450" lvl="0" indent="-171450" algn="l" rtl="0">
              <a:spcBef>
                <a:spcPts val="0"/>
              </a:spcBef>
              <a:spcAft>
                <a:spcPts val="0"/>
              </a:spcAft>
              <a:buFont typeface="Arial" panose="020B0604020202020204" pitchFamily="34" charset="0"/>
              <a:buChar char="•"/>
            </a:pPr>
            <a:r>
              <a:rPr lang="es-ES" sz="1800" b="0" i="0" u="none" strike="noStrike" baseline="0" dirty="0">
                <a:latin typeface="HelveticaNeue-Light-Identity-H"/>
              </a:rPr>
              <a:t>Les </a:t>
            </a:r>
            <a:r>
              <a:rPr lang="es-ES" sz="1800" b="0" i="0" u="none" strike="noStrike" baseline="0" dirty="0" err="1">
                <a:latin typeface="HelveticaNeue-Light-Identity-H"/>
              </a:rPr>
              <a:t>déséquilibres</a:t>
            </a:r>
            <a:r>
              <a:rPr lang="es-ES" sz="1800" b="0" i="0" u="none" strike="noStrike" baseline="0" dirty="0">
                <a:latin typeface="HelveticaNeue-Light-Identity-H"/>
              </a:rPr>
              <a:t> </a:t>
            </a:r>
            <a:r>
              <a:rPr lang="es-ES" sz="1800" b="0" i="0" u="none" strike="noStrike" baseline="0" dirty="0" err="1">
                <a:latin typeface="HelveticaNeue-Light-Identity-H"/>
              </a:rPr>
              <a:t>nutritionnels</a:t>
            </a:r>
            <a:r>
              <a:rPr lang="es-ES" sz="1800" b="0" i="0" u="none" strike="noStrike" baseline="0" dirty="0">
                <a:latin typeface="HelveticaNeue-Light-Identity-H"/>
              </a:rPr>
              <a:t> </a:t>
            </a:r>
            <a:r>
              <a:rPr lang="es-ES" sz="1800" b="0" i="0" u="none" strike="noStrike" baseline="0" dirty="0" err="1">
                <a:latin typeface="HelveticaNeue-Light-Identity-H"/>
              </a:rPr>
              <a:t>s’aggravent</a:t>
            </a:r>
            <a:r>
              <a:rPr lang="es-ES" sz="1800" b="0" i="0" u="none" strike="noStrike" baseline="0" dirty="0">
                <a:latin typeface="HelveticaNeue-Light-Identity-H"/>
              </a:rPr>
              <a:t> </a:t>
            </a:r>
            <a:r>
              <a:rPr lang="fr-FR" sz="1800" b="0" i="0" u="none" strike="noStrike" baseline="0" dirty="0">
                <a:latin typeface="HelveticaNeue-Light-Identity-H"/>
              </a:rPr>
              <a:t>souvent en période de crise lorsque les personnes ayant la charge des enfants ont du mal à fournir de la nourriture, des revenus et des soins de santé à leurs familles. </a:t>
            </a:r>
            <a:r>
              <a:rPr lang="fr-FR" sz="2800" dirty="0"/>
              <a:t>La séparation familiale peut devenir plus probable. Les enfants ou leurs parents peuvent partir pour trouver un travail rémunéré, y compris un travail dangereux, peuvent abandonner l'école et perdre le soutien de leurs pairs. Les familles peuvent placer leurs enfants en institution afin que leurs enfants puissent accéder à la nourriture. </a:t>
            </a:r>
          </a:p>
          <a:p>
            <a:pPr marL="171450" lvl="0" indent="-171450" algn="l" rtl="0">
              <a:spcBef>
                <a:spcPts val="0"/>
              </a:spcBef>
              <a:spcAft>
                <a:spcPts val="0"/>
              </a:spcAft>
              <a:buFont typeface="Arial" panose="020B0604020202020204" pitchFamily="34" charset="0"/>
              <a:buChar char="•"/>
            </a:pPr>
            <a:r>
              <a:rPr lang="fr-FR" sz="2800" dirty="0"/>
              <a:t>La nutrition et la PE ciblent des groupes similaires qui sont particulièrement vulnérables : les ménages gérés par des enfants ; Enfants privés de soins parentaux ou séparés de leur famille ; Les mères enceintes et allaitantes de moins de 18 ans ; Enfants handicapés ; Enfants montrant des signes de violence physique et sexuelle ; Enfants montrant des signes de détresse mentale; Enfants pris en charge par un parent/tuteur en détresse mentale ; Enfants sous la garde d'un parent/tuteur incapable de s'occuper d'eux, etc. </a:t>
            </a:r>
            <a:r>
              <a:rPr lang="en-US" i="1" dirty="0"/>
              <a:t>[</a:t>
            </a:r>
            <a:r>
              <a:rPr lang="en-US" i="1" dirty="0">
                <a:latin typeface="Arial"/>
                <a:ea typeface="Arial"/>
                <a:cs typeface="Arial"/>
                <a:sym typeface="Wingdings" panose="05000000000000000000" pitchFamily="2" charset="2"/>
              </a:rPr>
              <a:t></a:t>
            </a:r>
            <a:r>
              <a:rPr lang="en-US" i="1" dirty="0">
                <a:latin typeface="Arial"/>
                <a:ea typeface="Arial"/>
                <a:cs typeface="Arial"/>
                <a:sym typeface="Arial"/>
              </a:rPr>
              <a:t> </a:t>
            </a:r>
            <a:r>
              <a:rPr lang="en-US" i="1" dirty="0" err="1">
                <a:latin typeface="Arial"/>
                <a:ea typeface="Arial"/>
                <a:cs typeface="Arial"/>
                <a:sym typeface="Arial"/>
              </a:rPr>
              <a:t>icones</a:t>
            </a:r>
            <a:r>
              <a:rPr lang="en-US" i="1" dirty="0">
                <a:latin typeface="Arial"/>
                <a:ea typeface="Arial"/>
                <a:cs typeface="Arial"/>
                <a:sym typeface="Arial"/>
              </a:rPr>
              <a:t> </a:t>
            </a:r>
            <a:r>
              <a:rPr lang="en-US" b="1" i="1" dirty="0">
                <a:latin typeface="Arial"/>
                <a:ea typeface="Arial"/>
                <a:cs typeface="Arial"/>
                <a:sym typeface="Arial"/>
              </a:rPr>
              <a:t>Adolescents / Première </a:t>
            </a:r>
            <a:r>
              <a:rPr lang="en-US" b="1" i="1" dirty="0" err="1">
                <a:latin typeface="Arial"/>
                <a:ea typeface="Arial"/>
                <a:cs typeface="Arial"/>
                <a:sym typeface="Arial"/>
              </a:rPr>
              <a:t>enfance</a:t>
            </a:r>
            <a:r>
              <a:rPr lang="en-US" b="1" i="1" dirty="0">
                <a:latin typeface="Arial"/>
                <a:ea typeface="Arial"/>
                <a:cs typeface="Arial"/>
                <a:sym typeface="Arial"/>
              </a:rPr>
              <a:t> </a:t>
            </a:r>
            <a:r>
              <a:rPr lang="en-US" i="1" dirty="0"/>
              <a:t>] </a:t>
            </a:r>
            <a:r>
              <a:rPr lang="fr-FR" dirty="0"/>
              <a:t>montrer les liens dans la programmation, c'est-à-dire : le soutien à l'alimentation du nourrisson et du jeune enfant ; cours d'allaitement et groupes de soutien par les pairs pour les adolescentes enceintes </a:t>
            </a:r>
          </a:p>
          <a:p>
            <a:pPr marL="171450" lvl="0" indent="-171450" algn="l" rtl="0">
              <a:spcBef>
                <a:spcPts val="0"/>
              </a:spcBef>
              <a:spcAft>
                <a:spcPts val="0"/>
              </a:spcAft>
              <a:buFont typeface="Arial" panose="020B0604020202020204" pitchFamily="34" charset="0"/>
              <a:buChar char="•"/>
            </a:pPr>
            <a:r>
              <a:rPr lang="fr-FR" sz="1800" b="0" i="0" u="none" strike="noStrike" baseline="0" dirty="0">
                <a:solidFill>
                  <a:srgbClr val="000000"/>
                </a:solidFill>
                <a:latin typeface="HelveticaNeue-Light-Identity-H"/>
              </a:rPr>
              <a:t>Il existe de nombreuses opportunités pour intégrer des approches, </a:t>
            </a:r>
            <a:r>
              <a:rPr lang="es-ES" sz="1800" b="0" i="0" u="none" strike="noStrike" baseline="0" dirty="0" err="1">
                <a:solidFill>
                  <a:srgbClr val="000000"/>
                </a:solidFill>
                <a:latin typeface="HelveticaNeue-Light-Identity-H"/>
              </a:rPr>
              <a:t>notamment</a:t>
            </a:r>
            <a:r>
              <a:rPr lang="es-ES" sz="1800" b="0" i="0" u="none" strike="noStrike" baseline="0" dirty="0">
                <a:solidFill>
                  <a:srgbClr val="000000"/>
                </a:solidFill>
                <a:latin typeface="HelveticaNeue-Light-Identity-H"/>
              </a:rPr>
              <a:t>:</a:t>
            </a:r>
          </a:p>
          <a:p>
            <a:pPr marL="514350" indent="-285750" algn="l">
              <a:buFont typeface="Arial" panose="020B0604020202020204" pitchFamily="34" charset="0"/>
              <a:buChar char="•"/>
            </a:pPr>
            <a:r>
              <a:rPr lang="es-ES" sz="1800" b="0" i="0" u="none" strike="noStrike" baseline="0" dirty="0" err="1">
                <a:solidFill>
                  <a:srgbClr val="000000"/>
                </a:solidFill>
                <a:latin typeface="HelveticaNeue-Light-Identity-H"/>
              </a:rPr>
              <a:t>Gestion</a:t>
            </a:r>
            <a:r>
              <a:rPr lang="es-ES" sz="1800" b="0" i="0" u="none" strike="noStrike" baseline="0" dirty="0">
                <a:solidFill>
                  <a:srgbClr val="000000"/>
                </a:solidFill>
                <a:latin typeface="HelveticaNeue-Light-Identity-H"/>
              </a:rPr>
              <a:t> </a:t>
            </a:r>
            <a:r>
              <a:rPr lang="es-ES" sz="1800" b="0" i="0" u="none" strike="noStrike" baseline="0" dirty="0" err="1">
                <a:solidFill>
                  <a:srgbClr val="000000"/>
                </a:solidFill>
                <a:latin typeface="HelveticaNeue-Light-Identity-H"/>
              </a:rPr>
              <a:t>conjointe</a:t>
            </a:r>
            <a:r>
              <a:rPr lang="es-ES" sz="1800" b="0" i="0" u="none" strike="noStrike" baseline="0" dirty="0">
                <a:solidFill>
                  <a:srgbClr val="000000"/>
                </a:solidFill>
                <a:latin typeface="HelveticaNeue-Light-Identity-H"/>
              </a:rPr>
              <a:t> des cas;</a:t>
            </a:r>
          </a:p>
          <a:p>
            <a:pPr marL="514350" indent="-285750" algn="l">
              <a:buFont typeface="Arial" panose="020B0604020202020204" pitchFamily="34" charset="0"/>
              <a:buChar char="•"/>
            </a:pPr>
            <a:r>
              <a:rPr lang="fr-FR" sz="2800" dirty="0"/>
              <a:t>Référencement des enfants ayant besoin de services vers les établissements de santé et les centres d'alimentation nutritionnelle </a:t>
            </a:r>
            <a:endParaRPr lang="es-ES" sz="1800" b="0" i="0" u="none" strike="noStrike" baseline="0" dirty="0">
              <a:solidFill>
                <a:srgbClr val="000000"/>
              </a:solidFill>
              <a:latin typeface="HelveticaNeue-Light-Identity-H"/>
            </a:endParaRP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Soutien holistique pour des services accessibles;</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Encouragement à des soins adéquats et nourriciers;</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Programmes communs avec alimentation thérapeutique, complémentaire ou généralisée et parentalité positive;</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Des espaces polyvalents qui répondent aux besoins des deux secteurs.</a:t>
            </a:r>
            <a:endParaRPr lang="fr-FR" dirty="0"/>
          </a:p>
          <a:p>
            <a:pPr marL="0" lvl="0" indent="0" algn="l" rtl="0">
              <a:spcBef>
                <a:spcPts val="0"/>
              </a:spcBef>
              <a:spcAft>
                <a:spcPts val="0"/>
              </a:spcAft>
              <a:buFont typeface="Arial" panose="020B0604020202020204" pitchFamily="34" charset="0"/>
              <a:buNone/>
            </a:pPr>
            <a:endParaRPr lang="en-US" b="1" dirty="0">
              <a:latin typeface="Arial"/>
              <a:cs typeface="Arial"/>
              <a:sym typeface="Arial"/>
            </a:endParaRPr>
          </a:p>
          <a:p>
            <a:pPr marL="171450" lvl="0" indent="-171450" algn="l" rtl="0">
              <a:spcBef>
                <a:spcPts val="0"/>
              </a:spcBef>
              <a:spcAft>
                <a:spcPts val="0"/>
              </a:spcAft>
              <a:buFont typeface="Arial" panose="020B0604020202020204" pitchFamily="34" charset="0"/>
              <a:buChar char="•"/>
            </a:pPr>
            <a:endParaRPr dirty="0">
              <a:latin typeface="Arial"/>
              <a:ea typeface="Arial"/>
              <a:cs typeface="Arial"/>
              <a:sym typeface="Arial"/>
            </a:endParaRPr>
          </a:p>
          <a:p>
            <a:pPr marL="0" lvl="0" indent="0" algn="l" rtl="0">
              <a:spcBef>
                <a:spcPts val="0"/>
              </a:spcBef>
              <a:spcAft>
                <a:spcPts val="0"/>
              </a:spcAft>
              <a:buNone/>
            </a:pPr>
            <a:endParaRPr dirty="0"/>
          </a:p>
        </p:txBody>
      </p:sp>
      <p:sp>
        <p:nvSpPr>
          <p:cNvPr id="327" name="Google Shape;32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ext and objects3">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CE33FD22-C281-3F4F-A120-51CB75C6A8E5}"/>
              </a:ext>
            </a:extLst>
          </p:cNvPr>
          <p:cNvSpPr>
            <a:spLocks noGrp="1"/>
          </p:cNvSpPr>
          <p:nvPr>
            <p:ph type="title"/>
          </p:nvPr>
        </p:nvSpPr>
        <p:spPr>
          <a:xfrm>
            <a:off x="838200" y="365125"/>
            <a:ext cx="7227627"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16" name="Marcador de contenido 2">
            <a:extLst>
              <a:ext uri="{FF2B5EF4-FFF2-40B4-BE49-F238E27FC236}">
                <a16:creationId xmlns:a16="http://schemas.microsoft.com/office/drawing/2014/main" id="{3E78B670-3674-4648-BF50-EFC8E7B24AA4}"/>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pic>
        <p:nvPicPr>
          <p:cNvPr id="3" name="Imagen 2">
            <a:extLst>
              <a:ext uri="{FF2B5EF4-FFF2-40B4-BE49-F238E27FC236}">
                <a16:creationId xmlns:a16="http://schemas.microsoft.com/office/drawing/2014/main" id="{55607ED3-C6B4-2E4A-AC76-37ABEF7800A8}"/>
              </a:ext>
            </a:extLst>
          </p:cNvPr>
          <p:cNvPicPr>
            <a:picLocks noChangeAspect="1"/>
          </p:cNvPicPr>
          <p:nvPr userDrawn="1"/>
        </p:nvPicPr>
        <p:blipFill rotWithShape="1">
          <a:blip r:embed="rId2"/>
          <a:srcRect l="70610" t="10304" r="11372" b="9397"/>
          <a:stretch/>
        </p:blipFill>
        <p:spPr>
          <a:xfrm>
            <a:off x="8303342" y="0"/>
            <a:ext cx="3888658" cy="6858000"/>
          </a:xfrm>
          <a:prstGeom prst="rect">
            <a:avLst/>
          </a:prstGeom>
        </p:spPr>
      </p:pic>
    </p:spTree>
    <p:extLst>
      <p:ext uri="{BB962C8B-B14F-4D97-AF65-F5344CB8AC3E}">
        <p14:creationId xmlns:p14="http://schemas.microsoft.com/office/powerpoint/2010/main" val="616625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27"/>
        <p:cNvGrpSpPr/>
        <p:nvPr/>
      </p:nvGrpSpPr>
      <p:grpSpPr>
        <a:xfrm>
          <a:off x="0" y="0"/>
          <a:ext cx="0" cy="0"/>
          <a:chOff x="0" y="0"/>
          <a:chExt cx="0" cy="0"/>
        </a:xfrm>
      </p:grpSpPr>
      <p:grpSp>
        <p:nvGrpSpPr>
          <p:cNvPr id="128" name="Google Shape;128;p46"/>
          <p:cNvGrpSpPr/>
          <p:nvPr/>
        </p:nvGrpSpPr>
        <p:grpSpPr>
          <a:xfrm>
            <a:off x="0" y="5303520"/>
            <a:ext cx="12192000" cy="1639827"/>
            <a:chOff x="0" y="5303520"/>
            <a:chExt cx="12192000" cy="1639827"/>
          </a:xfrm>
        </p:grpSpPr>
        <p:pic>
          <p:nvPicPr>
            <p:cNvPr id="129" name="Google Shape;129;p46"/>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30" name="Google Shape;130;p46"/>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31" name="Google Shape;131;p4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4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4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34"/>
        <p:cNvGrpSpPr/>
        <p:nvPr/>
      </p:nvGrpSpPr>
      <p:grpSpPr>
        <a:xfrm>
          <a:off x="0" y="0"/>
          <a:ext cx="0" cy="0"/>
          <a:chOff x="0" y="0"/>
          <a:chExt cx="0" cy="0"/>
        </a:xfrm>
      </p:grpSpPr>
      <p:sp>
        <p:nvSpPr>
          <p:cNvPr id="135" name="Google Shape;135;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47"/>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47"/>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47"/>
          <p:cNvGrpSpPr/>
          <p:nvPr/>
        </p:nvGrpSpPr>
        <p:grpSpPr>
          <a:xfrm>
            <a:off x="0" y="5303520"/>
            <a:ext cx="12192000" cy="1639827"/>
            <a:chOff x="0" y="5303520"/>
            <a:chExt cx="12192000" cy="1639827"/>
          </a:xfrm>
        </p:grpSpPr>
        <p:pic>
          <p:nvPicPr>
            <p:cNvPr id="139" name="Google Shape;139;p47"/>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40" name="Google Shape;140;p47"/>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80"/>
        <p:cNvGrpSpPr/>
        <p:nvPr/>
      </p:nvGrpSpPr>
      <p:grpSpPr>
        <a:xfrm>
          <a:off x="0" y="0"/>
          <a:ext cx="0" cy="0"/>
          <a:chOff x="0" y="0"/>
          <a:chExt cx="0" cy="0"/>
        </a:xfrm>
      </p:grpSpPr>
      <p:sp>
        <p:nvSpPr>
          <p:cNvPr id="181" name="Google Shape;181;p51"/>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2" name="Google Shape;182;p51"/>
          <p:cNvGrpSpPr/>
          <p:nvPr/>
        </p:nvGrpSpPr>
        <p:grpSpPr>
          <a:xfrm>
            <a:off x="-208788" y="0"/>
            <a:ext cx="12609576" cy="2174490"/>
            <a:chOff x="0" y="5043119"/>
            <a:chExt cx="12192000" cy="1814883"/>
          </a:xfrm>
        </p:grpSpPr>
        <p:pic>
          <p:nvPicPr>
            <p:cNvPr id="183" name="Google Shape;183;p5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84" name="Google Shape;184;p51"/>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85" name="Google Shape;185;p5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86" name="Google Shape;186;p5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5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5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93"/>
        <p:cNvGrpSpPr/>
        <p:nvPr/>
      </p:nvGrpSpPr>
      <p:grpSpPr>
        <a:xfrm>
          <a:off x="0" y="0"/>
          <a:ext cx="0" cy="0"/>
          <a:chOff x="0" y="0"/>
          <a:chExt cx="0" cy="0"/>
        </a:xfrm>
      </p:grpSpPr>
      <p:sp>
        <p:nvSpPr>
          <p:cNvPr id="194" name="Google Shape;194;p52"/>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52"/>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52"/>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7" name="Google Shape;197;p52"/>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198" name="Google Shape;198;p5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5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200"/>
        <p:cNvGrpSpPr/>
        <p:nvPr/>
      </p:nvGrpSpPr>
      <p:grpSpPr>
        <a:xfrm>
          <a:off x="0" y="0"/>
          <a:ext cx="0" cy="0"/>
          <a:chOff x="0" y="0"/>
          <a:chExt cx="0" cy="0"/>
        </a:xfrm>
      </p:grpSpPr>
      <p:sp>
        <p:nvSpPr>
          <p:cNvPr id="201" name="Google Shape;201;p5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5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5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53"/>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05" name="Google Shape;205;p5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5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207"/>
        <p:cNvGrpSpPr/>
        <p:nvPr/>
      </p:nvGrpSpPr>
      <p:grpSpPr>
        <a:xfrm>
          <a:off x="0" y="0"/>
          <a:ext cx="0" cy="0"/>
          <a:chOff x="0" y="0"/>
          <a:chExt cx="0" cy="0"/>
        </a:xfrm>
      </p:grpSpPr>
      <p:sp>
        <p:nvSpPr>
          <p:cNvPr id="208" name="Google Shape;208;p54"/>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54"/>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54"/>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1" name="Google Shape;211;p54"/>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2" name="Google Shape;212;p5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5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214"/>
        <p:cNvGrpSpPr/>
        <p:nvPr/>
      </p:nvGrpSpPr>
      <p:grpSpPr>
        <a:xfrm>
          <a:off x="0" y="0"/>
          <a:ext cx="0" cy="0"/>
          <a:chOff x="0" y="0"/>
          <a:chExt cx="0" cy="0"/>
        </a:xfrm>
      </p:grpSpPr>
      <p:sp>
        <p:nvSpPr>
          <p:cNvPr id="215" name="Google Shape;215;p55"/>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55"/>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55"/>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8" name="Google Shape;218;p55"/>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9" name="Google Shape;219;p55"/>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55"/>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1"/>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 &amp; Text - Purple">
  <p:cSld name="1_Image &amp; Text - Purple">
    <p:spTree>
      <p:nvGrpSpPr>
        <p:cNvPr id="1" name="Shape 50"/>
        <p:cNvGrpSpPr/>
        <p:nvPr/>
      </p:nvGrpSpPr>
      <p:grpSpPr>
        <a:xfrm>
          <a:off x="0" y="0"/>
          <a:ext cx="0" cy="0"/>
          <a:chOff x="0" y="0"/>
          <a:chExt cx="0" cy="0"/>
        </a:xfrm>
      </p:grpSpPr>
      <p:sp>
        <p:nvSpPr>
          <p:cNvPr id="51" name="Google Shape;51;p33"/>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200"/>
              <a:buFont typeface="Helvetica Neue"/>
              <a:buNone/>
              <a:defRPr sz="32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2" name="Google Shape;52;p33"/>
          <p:cNvCxnSpPr/>
          <p:nvPr/>
        </p:nvCxnSpPr>
        <p:spPr>
          <a:xfrm rot="10800000" flipH="1">
            <a:off x="5027117" y="1509236"/>
            <a:ext cx="6806284" cy="17612"/>
          </a:xfrm>
          <a:prstGeom prst="straightConnector1">
            <a:avLst/>
          </a:prstGeom>
          <a:noFill/>
          <a:ln w="9525" cap="flat" cmpd="sng">
            <a:solidFill>
              <a:schemeClr val="accent1"/>
            </a:solidFill>
            <a:prstDash val="solid"/>
            <a:miter lim="800000"/>
            <a:headEnd type="none" w="sm" len="sm"/>
            <a:tailEnd type="none" w="sm" len="sm"/>
          </a:ln>
        </p:spPr>
      </p:cxnSp>
      <p:sp>
        <p:nvSpPr>
          <p:cNvPr id="53" name="Google Shape;53;p33"/>
          <p:cNvSpPr/>
          <p:nvPr/>
        </p:nvSpPr>
        <p:spPr>
          <a:xfrm>
            <a:off x="9351335" y="1467293"/>
            <a:ext cx="2482066" cy="78223"/>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 name="Google Shape;54;p33"/>
          <p:cNvSpPr>
            <a:spLocks noGrp="1"/>
          </p:cNvSpPr>
          <p:nvPr>
            <p:ph type="pic" idx="2"/>
          </p:nvPr>
        </p:nvSpPr>
        <p:spPr>
          <a:xfrm>
            <a:off x="0" y="0"/>
            <a:ext cx="4340225"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33"/>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54005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ex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C1812-9BA9-BD4B-8195-DECB1CFD0236}"/>
              </a:ext>
            </a:extLst>
          </p:cNvPr>
          <p:cNvSpPr>
            <a:spLocks noGrp="1"/>
          </p:cNvSpPr>
          <p:nvPr>
            <p:ph type="title"/>
          </p:nvPr>
        </p:nvSpPr>
        <p:spPr/>
        <p:txBody>
          <a:bodyPr/>
          <a:lstStyle>
            <a:lvl1pPr>
              <a:defRPr b="1">
                <a:solidFill>
                  <a:srgbClr val="415E7C"/>
                </a:solidFill>
              </a:defRPr>
            </a:lvl1pPr>
          </a:lstStyle>
          <a:p>
            <a:r>
              <a:rPr lang="es-MX" dirty="0"/>
              <a:t>Haz clic para modificar el estilo de título del patrón</a:t>
            </a:r>
            <a:endParaRPr lang="en-GB" dirty="0"/>
          </a:p>
        </p:txBody>
      </p:sp>
      <p:grpSp>
        <p:nvGrpSpPr>
          <p:cNvPr id="31" name="Grupo 30">
            <a:extLst>
              <a:ext uri="{FF2B5EF4-FFF2-40B4-BE49-F238E27FC236}">
                <a16:creationId xmlns:a16="http://schemas.microsoft.com/office/drawing/2014/main" id="{1307D63E-9A8E-C240-AF98-6CE992E4DEC4}"/>
              </a:ext>
            </a:extLst>
          </p:cNvPr>
          <p:cNvGrpSpPr/>
          <p:nvPr userDrawn="1"/>
        </p:nvGrpSpPr>
        <p:grpSpPr>
          <a:xfrm>
            <a:off x="114714" y="5834381"/>
            <a:ext cx="11955892" cy="1023226"/>
            <a:chOff x="129463" y="5834381"/>
            <a:chExt cx="11955892" cy="1023226"/>
          </a:xfrm>
        </p:grpSpPr>
        <p:pic>
          <p:nvPicPr>
            <p:cNvPr id="32" name="object 2">
              <a:extLst>
                <a:ext uri="{FF2B5EF4-FFF2-40B4-BE49-F238E27FC236}">
                  <a16:creationId xmlns:a16="http://schemas.microsoft.com/office/drawing/2014/main" id="{C9B5B2C0-D7B8-4C43-8360-A1DACF7FDD7D}"/>
                </a:ext>
              </a:extLst>
            </p:cNvPr>
            <p:cNvPicPr/>
            <p:nvPr/>
          </p:nvPicPr>
          <p:blipFill>
            <a:blip r:embed="rId2" cstate="print"/>
            <a:stretch>
              <a:fillRect/>
            </a:stretch>
          </p:blipFill>
          <p:spPr>
            <a:xfrm>
              <a:off x="2286730" y="6724373"/>
              <a:ext cx="196087" cy="132623"/>
            </a:xfrm>
            <a:prstGeom prst="rect">
              <a:avLst/>
            </a:prstGeom>
          </p:spPr>
        </p:pic>
        <p:sp>
          <p:nvSpPr>
            <p:cNvPr id="33" name="object 3">
              <a:extLst>
                <a:ext uri="{FF2B5EF4-FFF2-40B4-BE49-F238E27FC236}">
                  <a16:creationId xmlns:a16="http://schemas.microsoft.com/office/drawing/2014/main" id="{749A1041-67F9-C94A-A427-F824A7CFEC3E}"/>
                </a:ext>
              </a:extLst>
            </p:cNvPr>
            <p:cNvSpPr/>
            <p:nvPr/>
          </p:nvSpPr>
          <p:spPr>
            <a:xfrm>
              <a:off x="1854177" y="5834381"/>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8"/>
                  </a:lnTo>
                  <a:lnTo>
                    <a:pt x="80599" y="113011"/>
                  </a:lnTo>
                  <a:lnTo>
                    <a:pt x="52938" y="149669"/>
                  </a:lnTo>
                  <a:lnTo>
                    <a:pt x="30540" y="190064"/>
                  </a:lnTo>
                  <a:lnTo>
                    <a:pt x="13912" y="233688"/>
                  </a:lnTo>
                  <a:lnTo>
                    <a:pt x="3562" y="280031"/>
                  </a:lnTo>
                  <a:lnTo>
                    <a:pt x="0" y="328587"/>
                  </a:lnTo>
                  <a:lnTo>
                    <a:pt x="3562" y="377145"/>
                  </a:lnTo>
                  <a:lnTo>
                    <a:pt x="13912" y="423491"/>
                  </a:lnTo>
                  <a:lnTo>
                    <a:pt x="30540" y="467117"/>
                  </a:lnTo>
                  <a:lnTo>
                    <a:pt x="52938" y="507514"/>
                  </a:lnTo>
                  <a:lnTo>
                    <a:pt x="80599" y="544173"/>
                  </a:lnTo>
                  <a:lnTo>
                    <a:pt x="113013" y="576587"/>
                  </a:lnTo>
                  <a:lnTo>
                    <a:pt x="149672" y="604248"/>
                  </a:lnTo>
                  <a:lnTo>
                    <a:pt x="190069" y="626646"/>
                  </a:lnTo>
                  <a:lnTo>
                    <a:pt x="233694" y="643274"/>
                  </a:lnTo>
                  <a:lnTo>
                    <a:pt x="280041" y="653624"/>
                  </a:lnTo>
                  <a:lnTo>
                    <a:pt x="328599" y="657186"/>
                  </a:lnTo>
                  <a:lnTo>
                    <a:pt x="377158" y="653624"/>
                  </a:lnTo>
                  <a:lnTo>
                    <a:pt x="423504" y="643274"/>
                  </a:lnTo>
                  <a:lnTo>
                    <a:pt x="467130" y="626646"/>
                  </a:lnTo>
                  <a:lnTo>
                    <a:pt x="507526" y="604248"/>
                  </a:lnTo>
                  <a:lnTo>
                    <a:pt x="544186" y="576587"/>
                  </a:lnTo>
                  <a:lnTo>
                    <a:pt x="576600" y="544173"/>
                  </a:lnTo>
                  <a:lnTo>
                    <a:pt x="604260" y="507514"/>
                  </a:lnTo>
                  <a:lnTo>
                    <a:pt x="626659" y="467117"/>
                  </a:lnTo>
                  <a:lnTo>
                    <a:pt x="643287" y="423491"/>
                  </a:lnTo>
                  <a:lnTo>
                    <a:pt x="653636" y="377145"/>
                  </a:lnTo>
                  <a:lnTo>
                    <a:pt x="657199" y="328587"/>
                  </a:lnTo>
                  <a:lnTo>
                    <a:pt x="653636" y="280031"/>
                  </a:lnTo>
                  <a:lnTo>
                    <a:pt x="643287" y="233688"/>
                  </a:lnTo>
                  <a:lnTo>
                    <a:pt x="626659" y="190064"/>
                  </a:lnTo>
                  <a:lnTo>
                    <a:pt x="604260" y="149669"/>
                  </a:lnTo>
                  <a:lnTo>
                    <a:pt x="576600" y="113011"/>
                  </a:lnTo>
                  <a:lnTo>
                    <a:pt x="544186" y="80598"/>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34" name="object 4">
              <a:extLst>
                <a:ext uri="{FF2B5EF4-FFF2-40B4-BE49-F238E27FC236}">
                  <a16:creationId xmlns:a16="http://schemas.microsoft.com/office/drawing/2014/main" id="{C3C48AAB-3878-314A-B9CA-0EADB3D681FC}"/>
                </a:ext>
              </a:extLst>
            </p:cNvPr>
            <p:cNvSpPr/>
            <p:nvPr/>
          </p:nvSpPr>
          <p:spPr>
            <a:xfrm>
              <a:off x="3597898" y="6424361"/>
              <a:ext cx="734695" cy="433070"/>
            </a:xfrm>
            <a:custGeom>
              <a:avLst/>
              <a:gdLst/>
              <a:ahLst/>
              <a:cxnLst/>
              <a:rect l="l" t="t" r="r" b="b"/>
              <a:pathLst>
                <a:path w="734695" h="433070">
                  <a:moveTo>
                    <a:pt x="367169" y="0"/>
                  </a:moveTo>
                  <a:lnTo>
                    <a:pt x="321112" y="2860"/>
                  </a:lnTo>
                  <a:lnTo>
                    <a:pt x="276763" y="11213"/>
                  </a:lnTo>
                  <a:lnTo>
                    <a:pt x="234465" y="24714"/>
                  </a:lnTo>
                  <a:lnTo>
                    <a:pt x="194561" y="43019"/>
                  </a:lnTo>
                  <a:lnTo>
                    <a:pt x="157398" y="65784"/>
                  </a:lnTo>
                  <a:lnTo>
                    <a:pt x="123318" y="92665"/>
                  </a:lnTo>
                  <a:lnTo>
                    <a:pt x="92665" y="123318"/>
                  </a:lnTo>
                  <a:lnTo>
                    <a:pt x="65784" y="157398"/>
                  </a:lnTo>
                  <a:lnTo>
                    <a:pt x="43019" y="194561"/>
                  </a:lnTo>
                  <a:lnTo>
                    <a:pt x="24714" y="234465"/>
                  </a:lnTo>
                  <a:lnTo>
                    <a:pt x="11213" y="276763"/>
                  </a:lnTo>
                  <a:lnTo>
                    <a:pt x="2860" y="321112"/>
                  </a:lnTo>
                  <a:lnTo>
                    <a:pt x="0" y="367169"/>
                  </a:lnTo>
                  <a:lnTo>
                    <a:pt x="2860" y="413226"/>
                  </a:lnTo>
                  <a:lnTo>
                    <a:pt x="6516" y="432635"/>
                  </a:lnTo>
                  <a:lnTo>
                    <a:pt x="727822" y="432635"/>
                  </a:lnTo>
                  <a:lnTo>
                    <a:pt x="731478" y="413226"/>
                  </a:lnTo>
                  <a:lnTo>
                    <a:pt x="734339" y="367169"/>
                  </a:lnTo>
                  <a:lnTo>
                    <a:pt x="731478" y="321112"/>
                  </a:lnTo>
                  <a:lnTo>
                    <a:pt x="723125" y="276763"/>
                  </a:lnTo>
                  <a:lnTo>
                    <a:pt x="709624" y="234465"/>
                  </a:lnTo>
                  <a:lnTo>
                    <a:pt x="691319" y="194561"/>
                  </a:lnTo>
                  <a:lnTo>
                    <a:pt x="668554" y="157398"/>
                  </a:lnTo>
                  <a:lnTo>
                    <a:pt x="641673" y="123318"/>
                  </a:lnTo>
                  <a:lnTo>
                    <a:pt x="611021" y="92665"/>
                  </a:lnTo>
                  <a:lnTo>
                    <a:pt x="576941" y="65784"/>
                  </a:lnTo>
                  <a:lnTo>
                    <a:pt x="539777" y="43019"/>
                  </a:lnTo>
                  <a:lnTo>
                    <a:pt x="499874" y="24714"/>
                  </a:lnTo>
                  <a:lnTo>
                    <a:pt x="457576" y="11213"/>
                  </a:lnTo>
                  <a:lnTo>
                    <a:pt x="413226" y="2860"/>
                  </a:lnTo>
                  <a:lnTo>
                    <a:pt x="367169" y="0"/>
                  </a:lnTo>
                  <a:close/>
                </a:path>
              </a:pathLst>
            </a:custGeom>
            <a:solidFill>
              <a:srgbClr val="8AC984"/>
            </a:solidFill>
          </p:spPr>
          <p:txBody>
            <a:bodyPr wrap="square" lIns="0" tIns="0" rIns="0" bIns="0" rtlCol="0"/>
            <a:lstStyle/>
            <a:p>
              <a:endParaRPr/>
            </a:p>
          </p:txBody>
        </p:sp>
        <p:sp>
          <p:nvSpPr>
            <p:cNvPr id="35" name="object 5">
              <a:extLst>
                <a:ext uri="{FF2B5EF4-FFF2-40B4-BE49-F238E27FC236}">
                  <a16:creationId xmlns:a16="http://schemas.microsoft.com/office/drawing/2014/main" id="{A570732F-E585-8D4B-B152-3672C7DD7B43}"/>
                </a:ext>
              </a:extLst>
            </p:cNvPr>
            <p:cNvSpPr/>
            <p:nvPr/>
          </p:nvSpPr>
          <p:spPr>
            <a:xfrm>
              <a:off x="4543957" y="6017589"/>
              <a:ext cx="1167130" cy="839469"/>
            </a:xfrm>
            <a:custGeom>
              <a:avLst/>
              <a:gdLst/>
              <a:ahLst/>
              <a:cxnLst/>
              <a:rect l="l" t="t" r="r" b="b"/>
              <a:pathLst>
                <a:path w="1167129" h="839470">
                  <a:moveTo>
                    <a:pt x="583501" y="0"/>
                  </a:moveTo>
                  <a:lnTo>
                    <a:pt x="535644" y="1934"/>
                  </a:lnTo>
                  <a:lnTo>
                    <a:pt x="488853" y="7636"/>
                  </a:lnTo>
                  <a:lnTo>
                    <a:pt x="443278" y="16957"/>
                  </a:lnTo>
                  <a:lnTo>
                    <a:pt x="399068" y="29746"/>
                  </a:lnTo>
                  <a:lnTo>
                    <a:pt x="356374" y="45853"/>
                  </a:lnTo>
                  <a:lnTo>
                    <a:pt x="315347" y="65128"/>
                  </a:lnTo>
                  <a:lnTo>
                    <a:pt x="276136" y="87420"/>
                  </a:lnTo>
                  <a:lnTo>
                    <a:pt x="238891" y="112580"/>
                  </a:lnTo>
                  <a:lnTo>
                    <a:pt x="203763" y="140456"/>
                  </a:lnTo>
                  <a:lnTo>
                    <a:pt x="170902" y="170900"/>
                  </a:lnTo>
                  <a:lnTo>
                    <a:pt x="140458" y="203761"/>
                  </a:lnTo>
                  <a:lnTo>
                    <a:pt x="112580" y="238888"/>
                  </a:lnTo>
                  <a:lnTo>
                    <a:pt x="87421" y="276132"/>
                  </a:lnTo>
                  <a:lnTo>
                    <a:pt x="65128" y="315343"/>
                  </a:lnTo>
                  <a:lnTo>
                    <a:pt x="45853" y="356369"/>
                  </a:lnTo>
                  <a:lnTo>
                    <a:pt x="29746" y="399062"/>
                  </a:lnTo>
                  <a:lnTo>
                    <a:pt x="16957" y="443270"/>
                  </a:lnTo>
                  <a:lnTo>
                    <a:pt x="7636" y="488844"/>
                  </a:lnTo>
                  <a:lnTo>
                    <a:pt x="1934" y="535633"/>
                  </a:lnTo>
                  <a:lnTo>
                    <a:pt x="0" y="583488"/>
                  </a:lnTo>
                  <a:lnTo>
                    <a:pt x="1934" y="631345"/>
                  </a:lnTo>
                  <a:lnTo>
                    <a:pt x="7636" y="678136"/>
                  </a:lnTo>
                  <a:lnTo>
                    <a:pt x="16957" y="723712"/>
                  </a:lnTo>
                  <a:lnTo>
                    <a:pt x="29746" y="767923"/>
                  </a:lnTo>
                  <a:lnTo>
                    <a:pt x="45853" y="810617"/>
                  </a:lnTo>
                  <a:lnTo>
                    <a:pt x="59379" y="839407"/>
                  </a:lnTo>
                  <a:lnTo>
                    <a:pt x="1107623" y="839407"/>
                  </a:lnTo>
                  <a:lnTo>
                    <a:pt x="1137256" y="767923"/>
                  </a:lnTo>
                  <a:lnTo>
                    <a:pt x="1150045" y="723712"/>
                  </a:lnTo>
                  <a:lnTo>
                    <a:pt x="1159366" y="678136"/>
                  </a:lnTo>
                  <a:lnTo>
                    <a:pt x="1165068" y="631345"/>
                  </a:lnTo>
                  <a:lnTo>
                    <a:pt x="1167002" y="583488"/>
                  </a:lnTo>
                  <a:lnTo>
                    <a:pt x="1165068" y="535633"/>
                  </a:lnTo>
                  <a:lnTo>
                    <a:pt x="1159366" y="488844"/>
                  </a:lnTo>
                  <a:lnTo>
                    <a:pt x="1150045" y="443270"/>
                  </a:lnTo>
                  <a:lnTo>
                    <a:pt x="1137256" y="399062"/>
                  </a:lnTo>
                  <a:lnTo>
                    <a:pt x="1121149" y="356369"/>
                  </a:lnTo>
                  <a:lnTo>
                    <a:pt x="1101874" y="315343"/>
                  </a:lnTo>
                  <a:lnTo>
                    <a:pt x="1079581" y="276132"/>
                  </a:lnTo>
                  <a:lnTo>
                    <a:pt x="1054422" y="238888"/>
                  </a:lnTo>
                  <a:lnTo>
                    <a:pt x="1026544" y="203761"/>
                  </a:lnTo>
                  <a:lnTo>
                    <a:pt x="996100" y="170900"/>
                  </a:lnTo>
                  <a:lnTo>
                    <a:pt x="963239" y="140456"/>
                  </a:lnTo>
                  <a:lnTo>
                    <a:pt x="928111" y="112580"/>
                  </a:lnTo>
                  <a:lnTo>
                    <a:pt x="890866" y="87420"/>
                  </a:lnTo>
                  <a:lnTo>
                    <a:pt x="851655" y="65128"/>
                  </a:lnTo>
                  <a:lnTo>
                    <a:pt x="810628" y="45853"/>
                  </a:lnTo>
                  <a:lnTo>
                    <a:pt x="767934" y="29746"/>
                  </a:lnTo>
                  <a:lnTo>
                    <a:pt x="723724" y="16957"/>
                  </a:lnTo>
                  <a:lnTo>
                    <a:pt x="678149" y="7636"/>
                  </a:lnTo>
                  <a:lnTo>
                    <a:pt x="631358" y="1934"/>
                  </a:lnTo>
                  <a:lnTo>
                    <a:pt x="583501" y="0"/>
                  </a:lnTo>
                  <a:close/>
                </a:path>
              </a:pathLst>
            </a:custGeom>
            <a:solidFill>
              <a:srgbClr val="1EA1A0"/>
            </a:solidFill>
          </p:spPr>
          <p:txBody>
            <a:bodyPr wrap="square" lIns="0" tIns="0" rIns="0" bIns="0" rtlCol="0"/>
            <a:lstStyle/>
            <a:p>
              <a:endParaRPr/>
            </a:p>
          </p:txBody>
        </p:sp>
        <p:sp>
          <p:nvSpPr>
            <p:cNvPr id="36" name="object 6">
              <a:extLst>
                <a:ext uri="{FF2B5EF4-FFF2-40B4-BE49-F238E27FC236}">
                  <a16:creationId xmlns:a16="http://schemas.microsoft.com/office/drawing/2014/main" id="{A196F325-BE8B-7F4E-96DE-7B1652E2CA21}"/>
                </a:ext>
              </a:extLst>
            </p:cNvPr>
            <p:cNvSpPr/>
            <p:nvPr/>
          </p:nvSpPr>
          <p:spPr>
            <a:xfrm>
              <a:off x="5662307" y="5942698"/>
              <a:ext cx="1104265" cy="914400"/>
            </a:xfrm>
            <a:custGeom>
              <a:avLst/>
              <a:gdLst/>
              <a:ahLst/>
              <a:cxnLst/>
              <a:rect l="l" t="t" r="r" b="b"/>
              <a:pathLst>
                <a:path w="1104265" h="914400">
                  <a:moveTo>
                    <a:pt x="343382" y="171691"/>
                  </a:moveTo>
                  <a:lnTo>
                    <a:pt x="337248" y="126047"/>
                  </a:lnTo>
                  <a:lnTo>
                    <a:pt x="319938" y="85039"/>
                  </a:lnTo>
                  <a:lnTo>
                    <a:pt x="293090" y="50292"/>
                  </a:lnTo>
                  <a:lnTo>
                    <a:pt x="258343" y="23444"/>
                  </a:lnTo>
                  <a:lnTo>
                    <a:pt x="217335" y="6134"/>
                  </a:lnTo>
                  <a:lnTo>
                    <a:pt x="171691" y="0"/>
                  </a:lnTo>
                  <a:lnTo>
                    <a:pt x="126047" y="6134"/>
                  </a:lnTo>
                  <a:lnTo>
                    <a:pt x="85039" y="23444"/>
                  </a:lnTo>
                  <a:lnTo>
                    <a:pt x="50292" y="50292"/>
                  </a:lnTo>
                  <a:lnTo>
                    <a:pt x="23444" y="85039"/>
                  </a:lnTo>
                  <a:lnTo>
                    <a:pt x="6134" y="126047"/>
                  </a:lnTo>
                  <a:lnTo>
                    <a:pt x="0" y="171691"/>
                  </a:lnTo>
                  <a:lnTo>
                    <a:pt x="6134" y="217322"/>
                  </a:lnTo>
                  <a:lnTo>
                    <a:pt x="23444" y="258330"/>
                  </a:lnTo>
                  <a:lnTo>
                    <a:pt x="50292" y="293077"/>
                  </a:lnTo>
                  <a:lnTo>
                    <a:pt x="85039" y="319925"/>
                  </a:lnTo>
                  <a:lnTo>
                    <a:pt x="126047" y="337235"/>
                  </a:lnTo>
                  <a:lnTo>
                    <a:pt x="171691" y="343369"/>
                  </a:lnTo>
                  <a:lnTo>
                    <a:pt x="217335" y="337235"/>
                  </a:lnTo>
                  <a:lnTo>
                    <a:pt x="258343" y="319925"/>
                  </a:lnTo>
                  <a:lnTo>
                    <a:pt x="293090" y="293077"/>
                  </a:lnTo>
                  <a:lnTo>
                    <a:pt x="319938" y="258330"/>
                  </a:lnTo>
                  <a:lnTo>
                    <a:pt x="337248" y="217322"/>
                  </a:lnTo>
                  <a:lnTo>
                    <a:pt x="343382" y="171691"/>
                  </a:lnTo>
                  <a:close/>
                </a:path>
                <a:path w="1104265" h="914400">
                  <a:moveTo>
                    <a:pt x="1104074" y="735888"/>
                  </a:moveTo>
                  <a:lnTo>
                    <a:pt x="1101229" y="686650"/>
                  </a:lnTo>
                  <a:lnTo>
                    <a:pt x="1092923" y="639089"/>
                  </a:lnTo>
                  <a:lnTo>
                    <a:pt x="1079461" y="593496"/>
                  </a:lnTo>
                  <a:lnTo>
                    <a:pt x="1061161" y="550214"/>
                  </a:lnTo>
                  <a:lnTo>
                    <a:pt x="1038339" y="509549"/>
                  </a:lnTo>
                  <a:lnTo>
                    <a:pt x="1011313" y="471830"/>
                  </a:lnTo>
                  <a:lnTo>
                    <a:pt x="980414" y="437349"/>
                  </a:lnTo>
                  <a:lnTo>
                    <a:pt x="945934" y="406438"/>
                  </a:lnTo>
                  <a:lnTo>
                    <a:pt x="908202" y="379425"/>
                  </a:lnTo>
                  <a:lnTo>
                    <a:pt x="867537" y="356603"/>
                  </a:lnTo>
                  <a:lnTo>
                    <a:pt x="824255" y="338302"/>
                  </a:lnTo>
                  <a:lnTo>
                    <a:pt x="778675" y="324840"/>
                  </a:lnTo>
                  <a:lnTo>
                    <a:pt x="731113" y="316534"/>
                  </a:lnTo>
                  <a:lnTo>
                    <a:pt x="681875" y="313690"/>
                  </a:lnTo>
                  <a:lnTo>
                    <a:pt x="632637" y="316534"/>
                  </a:lnTo>
                  <a:lnTo>
                    <a:pt x="585063" y="324840"/>
                  </a:lnTo>
                  <a:lnTo>
                    <a:pt x="539483" y="338302"/>
                  </a:lnTo>
                  <a:lnTo>
                    <a:pt x="496201" y="356603"/>
                  </a:lnTo>
                  <a:lnTo>
                    <a:pt x="455536" y="379425"/>
                  </a:lnTo>
                  <a:lnTo>
                    <a:pt x="417804" y="406438"/>
                  </a:lnTo>
                  <a:lnTo>
                    <a:pt x="383336" y="437349"/>
                  </a:lnTo>
                  <a:lnTo>
                    <a:pt x="352425" y="471830"/>
                  </a:lnTo>
                  <a:lnTo>
                    <a:pt x="325399" y="509549"/>
                  </a:lnTo>
                  <a:lnTo>
                    <a:pt x="302590" y="550214"/>
                  </a:lnTo>
                  <a:lnTo>
                    <a:pt x="284289" y="593496"/>
                  </a:lnTo>
                  <a:lnTo>
                    <a:pt x="270827" y="639089"/>
                  </a:lnTo>
                  <a:lnTo>
                    <a:pt x="262509" y="686650"/>
                  </a:lnTo>
                  <a:lnTo>
                    <a:pt x="259676" y="735888"/>
                  </a:lnTo>
                  <a:lnTo>
                    <a:pt x="262509" y="785126"/>
                  </a:lnTo>
                  <a:lnTo>
                    <a:pt x="270827" y="832700"/>
                  </a:lnTo>
                  <a:lnTo>
                    <a:pt x="284289" y="878281"/>
                  </a:lnTo>
                  <a:lnTo>
                    <a:pt x="299516" y="914298"/>
                  </a:lnTo>
                  <a:lnTo>
                    <a:pt x="1064221" y="914298"/>
                  </a:lnTo>
                  <a:lnTo>
                    <a:pt x="1079461" y="878281"/>
                  </a:lnTo>
                  <a:lnTo>
                    <a:pt x="1092923" y="832700"/>
                  </a:lnTo>
                  <a:lnTo>
                    <a:pt x="1101229" y="785126"/>
                  </a:lnTo>
                  <a:lnTo>
                    <a:pt x="1104074" y="735888"/>
                  </a:lnTo>
                  <a:close/>
                </a:path>
              </a:pathLst>
            </a:custGeom>
            <a:solidFill>
              <a:srgbClr val="0C8AC5"/>
            </a:solidFill>
          </p:spPr>
          <p:txBody>
            <a:bodyPr wrap="square" lIns="0" tIns="0" rIns="0" bIns="0" rtlCol="0"/>
            <a:lstStyle/>
            <a:p>
              <a:endParaRPr/>
            </a:p>
          </p:txBody>
        </p:sp>
        <p:sp>
          <p:nvSpPr>
            <p:cNvPr id="37" name="object 7">
              <a:extLst>
                <a:ext uri="{FF2B5EF4-FFF2-40B4-BE49-F238E27FC236}">
                  <a16:creationId xmlns:a16="http://schemas.microsoft.com/office/drawing/2014/main" id="{28E732B8-D369-804A-B6E8-DB2BBEC8369C}"/>
                </a:ext>
              </a:extLst>
            </p:cNvPr>
            <p:cNvSpPr/>
            <p:nvPr/>
          </p:nvSpPr>
          <p:spPr>
            <a:xfrm>
              <a:off x="3402074" y="5876809"/>
              <a:ext cx="524510" cy="524510"/>
            </a:xfrm>
            <a:custGeom>
              <a:avLst/>
              <a:gdLst/>
              <a:ahLst/>
              <a:cxnLst/>
              <a:rect l="l" t="t" r="r" b="b"/>
              <a:pathLst>
                <a:path w="524510" h="524510">
                  <a:moveTo>
                    <a:pt x="262013" y="0"/>
                  </a:moveTo>
                  <a:lnTo>
                    <a:pt x="214917" y="4221"/>
                  </a:lnTo>
                  <a:lnTo>
                    <a:pt x="170589" y="16392"/>
                  </a:lnTo>
                  <a:lnTo>
                    <a:pt x="129771" y="35773"/>
                  </a:lnTo>
                  <a:lnTo>
                    <a:pt x="93202" y="61624"/>
                  </a:lnTo>
                  <a:lnTo>
                    <a:pt x="61623" y="93204"/>
                  </a:lnTo>
                  <a:lnTo>
                    <a:pt x="35773" y="129775"/>
                  </a:lnTo>
                  <a:lnTo>
                    <a:pt x="16392" y="170595"/>
                  </a:lnTo>
                  <a:lnTo>
                    <a:pt x="4221" y="214925"/>
                  </a:lnTo>
                  <a:lnTo>
                    <a:pt x="0" y="262026"/>
                  </a:lnTo>
                  <a:lnTo>
                    <a:pt x="4221" y="309119"/>
                  </a:lnTo>
                  <a:lnTo>
                    <a:pt x="16392" y="353445"/>
                  </a:lnTo>
                  <a:lnTo>
                    <a:pt x="35773" y="394263"/>
                  </a:lnTo>
                  <a:lnTo>
                    <a:pt x="61623" y="430832"/>
                  </a:lnTo>
                  <a:lnTo>
                    <a:pt x="93202" y="462412"/>
                  </a:lnTo>
                  <a:lnTo>
                    <a:pt x="129771" y="488264"/>
                  </a:lnTo>
                  <a:lnTo>
                    <a:pt x="170589" y="507646"/>
                  </a:lnTo>
                  <a:lnTo>
                    <a:pt x="214917" y="519818"/>
                  </a:lnTo>
                  <a:lnTo>
                    <a:pt x="262013" y="524040"/>
                  </a:lnTo>
                  <a:lnTo>
                    <a:pt x="309113" y="519818"/>
                  </a:lnTo>
                  <a:lnTo>
                    <a:pt x="353442" y="507646"/>
                  </a:lnTo>
                  <a:lnTo>
                    <a:pt x="394261" y="488264"/>
                  </a:lnTo>
                  <a:lnTo>
                    <a:pt x="430830" y="462412"/>
                  </a:lnTo>
                  <a:lnTo>
                    <a:pt x="462408" y="430832"/>
                  </a:lnTo>
                  <a:lnTo>
                    <a:pt x="488257" y="394263"/>
                  </a:lnTo>
                  <a:lnTo>
                    <a:pt x="507636" y="353445"/>
                  </a:lnTo>
                  <a:lnTo>
                    <a:pt x="519806" y="309119"/>
                  </a:lnTo>
                  <a:lnTo>
                    <a:pt x="524027" y="262026"/>
                  </a:lnTo>
                  <a:lnTo>
                    <a:pt x="519806" y="214925"/>
                  </a:lnTo>
                  <a:lnTo>
                    <a:pt x="507636" y="170595"/>
                  </a:lnTo>
                  <a:lnTo>
                    <a:pt x="488257" y="129775"/>
                  </a:lnTo>
                  <a:lnTo>
                    <a:pt x="462408" y="93204"/>
                  </a:lnTo>
                  <a:lnTo>
                    <a:pt x="430830" y="61624"/>
                  </a:lnTo>
                  <a:lnTo>
                    <a:pt x="394261" y="35773"/>
                  </a:lnTo>
                  <a:lnTo>
                    <a:pt x="353442" y="16392"/>
                  </a:lnTo>
                  <a:lnTo>
                    <a:pt x="309113" y="4221"/>
                  </a:lnTo>
                  <a:lnTo>
                    <a:pt x="262013" y="0"/>
                  </a:lnTo>
                  <a:close/>
                </a:path>
              </a:pathLst>
            </a:custGeom>
            <a:solidFill>
              <a:srgbClr val="8AC984"/>
            </a:solidFill>
          </p:spPr>
          <p:txBody>
            <a:bodyPr wrap="square" lIns="0" tIns="0" rIns="0" bIns="0" rtlCol="0"/>
            <a:lstStyle/>
            <a:p>
              <a:endParaRPr/>
            </a:p>
          </p:txBody>
        </p:sp>
        <p:sp>
          <p:nvSpPr>
            <p:cNvPr id="38" name="object 8">
              <a:extLst>
                <a:ext uri="{FF2B5EF4-FFF2-40B4-BE49-F238E27FC236}">
                  <a16:creationId xmlns:a16="http://schemas.microsoft.com/office/drawing/2014/main" id="{E2FA586A-88A4-A344-A925-A69F3704B934}"/>
                </a:ext>
              </a:extLst>
            </p:cNvPr>
            <p:cNvSpPr/>
            <p:nvPr/>
          </p:nvSpPr>
          <p:spPr>
            <a:xfrm>
              <a:off x="4132060" y="5873460"/>
              <a:ext cx="343535" cy="343535"/>
            </a:xfrm>
            <a:custGeom>
              <a:avLst/>
              <a:gdLst/>
              <a:ahLst/>
              <a:cxnLst/>
              <a:rect l="l" t="t" r="r" b="b"/>
              <a:pathLst>
                <a:path w="343535" h="343535">
                  <a:moveTo>
                    <a:pt x="171691" y="0"/>
                  </a:moveTo>
                  <a:lnTo>
                    <a:pt x="126050" y="6132"/>
                  </a:lnTo>
                  <a:lnTo>
                    <a:pt x="85037" y="23439"/>
                  </a:lnTo>
                  <a:lnTo>
                    <a:pt x="50288" y="50284"/>
                  </a:lnTo>
                  <a:lnTo>
                    <a:pt x="23441" y="85031"/>
                  </a:lnTo>
                  <a:lnTo>
                    <a:pt x="6133" y="126046"/>
                  </a:lnTo>
                  <a:lnTo>
                    <a:pt x="0" y="171691"/>
                  </a:lnTo>
                  <a:lnTo>
                    <a:pt x="6133" y="217326"/>
                  </a:lnTo>
                  <a:lnTo>
                    <a:pt x="23441" y="258336"/>
                  </a:lnTo>
                  <a:lnTo>
                    <a:pt x="50288" y="293082"/>
                  </a:lnTo>
                  <a:lnTo>
                    <a:pt x="85037" y="319928"/>
                  </a:lnTo>
                  <a:lnTo>
                    <a:pt x="126050" y="337236"/>
                  </a:lnTo>
                  <a:lnTo>
                    <a:pt x="171691" y="343369"/>
                  </a:lnTo>
                  <a:lnTo>
                    <a:pt x="217332" y="337236"/>
                  </a:lnTo>
                  <a:lnTo>
                    <a:pt x="258345" y="319928"/>
                  </a:lnTo>
                  <a:lnTo>
                    <a:pt x="293093" y="293082"/>
                  </a:lnTo>
                  <a:lnTo>
                    <a:pt x="319940" y="258336"/>
                  </a:lnTo>
                  <a:lnTo>
                    <a:pt x="337249" y="217326"/>
                  </a:lnTo>
                  <a:lnTo>
                    <a:pt x="343382" y="171691"/>
                  </a:lnTo>
                  <a:lnTo>
                    <a:pt x="337249" y="126046"/>
                  </a:lnTo>
                  <a:lnTo>
                    <a:pt x="319940" y="85031"/>
                  </a:lnTo>
                  <a:lnTo>
                    <a:pt x="293093" y="50284"/>
                  </a:lnTo>
                  <a:lnTo>
                    <a:pt x="258345" y="23439"/>
                  </a:lnTo>
                  <a:lnTo>
                    <a:pt x="217332" y="6132"/>
                  </a:lnTo>
                  <a:lnTo>
                    <a:pt x="171691" y="0"/>
                  </a:lnTo>
                  <a:close/>
                </a:path>
              </a:pathLst>
            </a:custGeom>
            <a:solidFill>
              <a:srgbClr val="1EA1A0"/>
            </a:solidFill>
          </p:spPr>
          <p:txBody>
            <a:bodyPr wrap="square" lIns="0" tIns="0" rIns="0" bIns="0" rtlCol="0"/>
            <a:lstStyle/>
            <a:p>
              <a:endParaRPr/>
            </a:p>
          </p:txBody>
        </p:sp>
        <p:sp>
          <p:nvSpPr>
            <p:cNvPr id="39" name="object 9">
              <a:extLst>
                <a:ext uri="{FF2B5EF4-FFF2-40B4-BE49-F238E27FC236}">
                  <a16:creationId xmlns:a16="http://schemas.microsoft.com/office/drawing/2014/main" id="{99D3F400-55A4-CB41-A464-8D953E884370}"/>
                </a:ext>
              </a:extLst>
            </p:cNvPr>
            <p:cNvSpPr/>
            <p:nvPr/>
          </p:nvSpPr>
          <p:spPr>
            <a:xfrm>
              <a:off x="2697889" y="6375092"/>
              <a:ext cx="687070" cy="481965"/>
            </a:xfrm>
            <a:custGeom>
              <a:avLst/>
              <a:gdLst/>
              <a:ahLst/>
              <a:cxnLst/>
              <a:rect l="l" t="t" r="r" b="b"/>
              <a:pathLst>
                <a:path w="687070" h="481965">
                  <a:moveTo>
                    <a:pt x="335867" y="0"/>
                  </a:moveTo>
                  <a:lnTo>
                    <a:pt x="291181" y="3910"/>
                  </a:lnTo>
                  <a:lnTo>
                    <a:pt x="246668" y="13864"/>
                  </a:lnTo>
                  <a:lnTo>
                    <a:pt x="202871" y="30070"/>
                  </a:lnTo>
                  <a:lnTo>
                    <a:pt x="161639" y="51992"/>
                  </a:lnTo>
                  <a:lnTo>
                    <a:pt x="124600" y="78608"/>
                  </a:lnTo>
                  <a:lnTo>
                    <a:pt x="91958" y="109375"/>
                  </a:lnTo>
                  <a:lnTo>
                    <a:pt x="63920" y="143753"/>
                  </a:lnTo>
                  <a:lnTo>
                    <a:pt x="40692" y="181201"/>
                  </a:lnTo>
                  <a:lnTo>
                    <a:pt x="22480" y="221179"/>
                  </a:lnTo>
                  <a:lnTo>
                    <a:pt x="9490" y="263146"/>
                  </a:lnTo>
                  <a:lnTo>
                    <a:pt x="1928" y="306560"/>
                  </a:lnTo>
                  <a:lnTo>
                    <a:pt x="0" y="350881"/>
                  </a:lnTo>
                  <a:lnTo>
                    <a:pt x="3910" y="395569"/>
                  </a:lnTo>
                  <a:lnTo>
                    <a:pt x="13867" y="440081"/>
                  </a:lnTo>
                  <a:lnTo>
                    <a:pt x="29344" y="481904"/>
                  </a:lnTo>
                  <a:lnTo>
                    <a:pt x="656819" y="481904"/>
                  </a:lnTo>
                  <a:lnTo>
                    <a:pt x="664264" y="465562"/>
                  </a:lnTo>
                  <a:lnTo>
                    <a:pt x="677255" y="423596"/>
                  </a:lnTo>
                  <a:lnTo>
                    <a:pt x="684818" y="380182"/>
                  </a:lnTo>
                  <a:lnTo>
                    <a:pt x="686749" y="335862"/>
                  </a:lnTo>
                  <a:lnTo>
                    <a:pt x="682840" y="291175"/>
                  </a:lnTo>
                  <a:lnTo>
                    <a:pt x="672886" y="246663"/>
                  </a:lnTo>
                  <a:lnTo>
                    <a:pt x="656680" y="202866"/>
                  </a:lnTo>
                  <a:lnTo>
                    <a:pt x="634755" y="161634"/>
                  </a:lnTo>
                  <a:lnTo>
                    <a:pt x="608138" y="124595"/>
                  </a:lnTo>
                  <a:lnTo>
                    <a:pt x="577370" y="91954"/>
                  </a:lnTo>
                  <a:lnTo>
                    <a:pt x="542991" y="63918"/>
                  </a:lnTo>
                  <a:lnTo>
                    <a:pt x="505543" y="40691"/>
                  </a:lnTo>
                  <a:lnTo>
                    <a:pt x="465566" y="22480"/>
                  </a:lnTo>
                  <a:lnTo>
                    <a:pt x="423600" y="9490"/>
                  </a:lnTo>
                  <a:lnTo>
                    <a:pt x="380187" y="1928"/>
                  </a:lnTo>
                  <a:lnTo>
                    <a:pt x="335867" y="0"/>
                  </a:lnTo>
                  <a:close/>
                </a:path>
              </a:pathLst>
            </a:custGeom>
            <a:solidFill>
              <a:srgbClr val="41607C"/>
            </a:solidFill>
          </p:spPr>
          <p:txBody>
            <a:bodyPr wrap="square" lIns="0" tIns="0" rIns="0" bIns="0" rtlCol="0"/>
            <a:lstStyle/>
            <a:p>
              <a:endParaRPr/>
            </a:p>
          </p:txBody>
        </p:sp>
        <p:sp>
          <p:nvSpPr>
            <p:cNvPr id="40" name="object 10">
              <a:extLst>
                <a:ext uri="{FF2B5EF4-FFF2-40B4-BE49-F238E27FC236}">
                  <a16:creationId xmlns:a16="http://schemas.microsoft.com/office/drawing/2014/main" id="{837DA01E-290E-5545-8118-849AAE864FA1}"/>
                </a:ext>
              </a:extLst>
            </p:cNvPr>
            <p:cNvSpPr/>
            <p:nvPr/>
          </p:nvSpPr>
          <p:spPr>
            <a:xfrm>
              <a:off x="2967334" y="5953587"/>
              <a:ext cx="341630" cy="341630"/>
            </a:xfrm>
            <a:custGeom>
              <a:avLst/>
              <a:gdLst/>
              <a:ahLst/>
              <a:cxnLst/>
              <a:rect l="l" t="t" r="r" b="b"/>
              <a:pathLst>
                <a:path w="341629" h="341629">
                  <a:moveTo>
                    <a:pt x="189124" y="0"/>
                  </a:moveTo>
                  <a:lnTo>
                    <a:pt x="144620" y="989"/>
                  </a:lnTo>
                  <a:lnTo>
                    <a:pt x="100467" y="14068"/>
                  </a:lnTo>
                  <a:lnTo>
                    <a:pt x="61334" y="38345"/>
                  </a:lnTo>
                  <a:lnTo>
                    <a:pt x="30995" y="70921"/>
                  </a:lnTo>
                  <a:lnTo>
                    <a:pt x="10276" y="109636"/>
                  </a:lnTo>
                  <a:lnTo>
                    <a:pt x="0" y="152325"/>
                  </a:lnTo>
                  <a:lnTo>
                    <a:pt x="989" y="196827"/>
                  </a:lnTo>
                  <a:lnTo>
                    <a:pt x="14069" y="240979"/>
                  </a:lnTo>
                  <a:lnTo>
                    <a:pt x="38340" y="280118"/>
                  </a:lnTo>
                  <a:lnTo>
                    <a:pt x="70913" y="310459"/>
                  </a:lnTo>
                  <a:lnTo>
                    <a:pt x="109625" y="331179"/>
                  </a:lnTo>
                  <a:lnTo>
                    <a:pt x="152313" y="341455"/>
                  </a:lnTo>
                  <a:lnTo>
                    <a:pt x="196815" y="340462"/>
                  </a:lnTo>
                  <a:lnTo>
                    <a:pt x="240967" y="327377"/>
                  </a:lnTo>
                  <a:lnTo>
                    <a:pt x="280106" y="303106"/>
                  </a:lnTo>
                  <a:lnTo>
                    <a:pt x="310447" y="270533"/>
                  </a:lnTo>
                  <a:lnTo>
                    <a:pt x="331169" y="231821"/>
                  </a:lnTo>
                  <a:lnTo>
                    <a:pt x="341447" y="189133"/>
                  </a:lnTo>
                  <a:lnTo>
                    <a:pt x="340457" y="144631"/>
                  </a:lnTo>
                  <a:lnTo>
                    <a:pt x="327378" y="100479"/>
                  </a:lnTo>
                  <a:lnTo>
                    <a:pt x="303106" y="61341"/>
                  </a:lnTo>
                  <a:lnTo>
                    <a:pt x="270530" y="30999"/>
                  </a:lnTo>
                  <a:lnTo>
                    <a:pt x="231815" y="10277"/>
                  </a:lnTo>
                  <a:lnTo>
                    <a:pt x="189124" y="0"/>
                  </a:lnTo>
                  <a:close/>
                </a:path>
              </a:pathLst>
            </a:custGeom>
            <a:solidFill>
              <a:srgbClr val="41607C"/>
            </a:solidFill>
          </p:spPr>
          <p:txBody>
            <a:bodyPr wrap="square" lIns="0" tIns="0" rIns="0" bIns="0" rtlCol="0"/>
            <a:lstStyle/>
            <a:p>
              <a:endParaRPr/>
            </a:p>
          </p:txBody>
        </p:sp>
        <p:sp>
          <p:nvSpPr>
            <p:cNvPr id="41" name="object 11">
              <a:extLst>
                <a:ext uri="{FF2B5EF4-FFF2-40B4-BE49-F238E27FC236}">
                  <a16:creationId xmlns:a16="http://schemas.microsoft.com/office/drawing/2014/main" id="{7816CC7A-15A7-214B-94BB-AD14B1EBCC24}"/>
                </a:ext>
              </a:extLst>
            </p:cNvPr>
            <p:cNvSpPr/>
            <p:nvPr/>
          </p:nvSpPr>
          <p:spPr>
            <a:xfrm>
              <a:off x="1562369" y="6544742"/>
              <a:ext cx="520700" cy="312420"/>
            </a:xfrm>
            <a:custGeom>
              <a:avLst/>
              <a:gdLst/>
              <a:ahLst/>
              <a:cxnLst/>
              <a:rect l="l" t="t" r="r" b="b"/>
              <a:pathLst>
                <a:path w="520700" h="312420">
                  <a:moveTo>
                    <a:pt x="274526" y="0"/>
                  </a:moveTo>
                  <a:lnTo>
                    <a:pt x="230004" y="1327"/>
                  </a:lnTo>
                  <a:lnTo>
                    <a:pt x="185974" y="10337"/>
                  </a:lnTo>
                  <a:lnTo>
                    <a:pt x="143468" y="27175"/>
                  </a:lnTo>
                  <a:lnTo>
                    <a:pt x="103515" y="51985"/>
                  </a:lnTo>
                  <a:lnTo>
                    <a:pt x="68611" y="83506"/>
                  </a:lnTo>
                  <a:lnTo>
                    <a:pt x="40661" y="119689"/>
                  </a:lnTo>
                  <a:lnTo>
                    <a:pt x="19813" y="159504"/>
                  </a:lnTo>
                  <a:lnTo>
                    <a:pt x="6210" y="201919"/>
                  </a:lnTo>
                  <a:lnTo>
                    <a:pt x="0" y="245904"/>
                  </a:lnTo>
                  <a:lnTo>
                    <a:pt x="1327" y="290427"/>
                  </a:lnTo>
                  <a:lnTo>
                    <a:pt x="5793" y="312254"/>
                  </a:lnTo>
                  <a:lnTo>
                    <a:pt x="515113" y="312254"/>
                  </a:lnTo>
                  <a:lnTo>
                    <a:pt x="520440" y="274525"/>
                  </a:lnTo>
                  <a:lnTo>
                    <a:pt x="519113" y="230002"/>
                  </a:lnTo>
                  <a:lnTo>
                    <a:pt x="510103" y="185971"/>
                  </a:lnTo>
                  <a:lnTo>
                    <a:pt x="493263" y="143463"/>
                  </a:lnTo>
                  <a:lnTo>
                    <a:pt x="468449" y="103509"/>
                  </a:lnTo>
                  <a:lnTo>
                    <a:pt x="436925" y="68606"/>
                  </a:lnTo>
                  <a:lnTo>
                    <a:pt x="400740" y="40658"/>
                  </a:lnTo>
                  <a:lnTo>
                    <a:pt x="360925" y="19810"/>
                  </a:lnTo>
                  <a:lnTo>
                    <a:pt x="318510" y="6209"/>
                  </a:lnTo>
                  <a:lnTo>
                    <a:pt x="274526" y="0"/>
                  </a:lnTo>
                  <a:close/>
                </a:path>
              </a:pathLst>
            </a:custGeom>
            <a:solidFill>
              <a:srgbClr val="934C83"/>
            </a:solidFill>
          </p:spPr>
          <p:txBody>
            <a:bodyPr wrap="square" lIns="0" tIns="0" rIns="0" bIns="0" rtlCol="0"/>
            <a:lstStyle/>
            <a:p>
              <a:endParaRPr/>
            </a:p>
          </p:txBody>
        </p:sp>
        <p:sp>
          <p:nvSpPr>
            <p:cNvPr id="42" name="object 12">
              <a:extLst>
                <a:ext uri="{FF2B5EF4-FFF2-40B4-BE49-F238E27FC236}">
                  <a16:creationId xmlns:a16="http://schemas.microsoft.com/office/drawing/2014/main" id="{77A5FE3C-C291-9A47-9D0A-1549FB2B155D}"/>
                </a:ext>
              </a:extLst>
            </p:cNvPr>
            <p:cNvSpPr/>
            <p:nvPr/>
          </p:nvSpPr>
          <p:spPr>
            <a:xfrm>
              <a:off x="1165620" y="6273641"/>
              <a:ext cx="351155" cy="351155"/>
            </a:xfrm>
            <a:custGeom>
              <a:avLst/>
              <a:gdLst/>
              <a:ahLst/>
              <a:cxnLst/>
              <a:rect l="l" t="t" r="r" b="b"/>
              <a:pathLst>
                <a:path w="351155" h="351154">
                  <a:moveTo>
                    <a:pt x="155019" y="0"/>
                  </a:moveTo>
                  <a:lnTo>
                    <a:pt x="110591" y="11148"/>
                  </a:lnTo>
                  <a:lnTo>
                    <a:pt x="69270" y="34348"/>
                  </a:lnTo>
                  <a:lnTo>
                    <a:pt x="35542" y="67627"/>
                  </a:lnTo>
                  <a:lnTo>
                    <a:pt x="12531" y="107230"/>
                  </a:lnTo>
                  <a:lnTo>
                    <a:pt x="573" y="150800"/>
                  </a:lnTo>
                  <a:lnTo>
                    <a:pt x="0" y="195979"/>
                  </a:lnTo>
                  <a:lnTo>
                    <a:pt x="11146" y="240409"/>
                  </a:lnTo>
                  <a:lnTo>
                    <a:pt x="34345" y="281731"/>
                  </a:lnTo>
                  <a:lnTo>
                    <a:pt x="67628" y="315454"/>
                  </a:lnTo>
                  <a:lnTo>
                    <a:pt x="107233" y="338462"/>
                  </a:lnTo>
                  <a:lnTo>
                    <a:pt x="150802" y="350419"/>
                  </a:lnTo>
                  <a:lnTo>
                    <a:pt x="195979" y="350993"/>
                  </a:lnTo>
                  <a:lnTo>
                    <a:pt x="240407" y="339850"/>
                  </a:lnTo>
                  <a:lnTo>
                    <a:pt x="281728" y="316656"/>
                  </a:lnTo>
                  <a:lnTo>
                    <a:pt x="315456" y="283372"/>
                  </a:lnTo>
                  <a:lnTo>
                    <a:pt x="338464" y="243765"/>
                  </a:lnTo>
                  <a:lnTo>
                    <a:pt x="350421" y="200194"/>
                  </a:lnTo>
                  <a:lnTo>
                    <a:pt x="350993" y="155016"/>
                  </a:lnTo>
                  <a:lnTo>
                    <a:pt x="339848" y="110590"/>
                  </a:lnTo>
                  <a:lnTo>
                    <a:pt x="316653" y="69273"/>
                  </a:lnTo>
                  <a:lnTo>
                    <a:pt x="283370" y="35540"/>
                  </a:lnTo>
                  <a:lnTo>
                    <a:pt x="243765" y="12528"/>
                  </a:lnTo>
                  <a:lnTo>
                    <a:pt x="200196" y="571"/>
                  </a:lnTo>
                  <a:lnTo>
                    <a:pt x="155019" y="0"/>
                  </a:lnTo>
                  <a:close/>
                </a:path>
              </a:pathLst>
            </a:custGeom>
            <a:solidFill>
              <a:srgbClr val="934C83"/>
            </a:solidFill>
          </p:spPr>
          <p:txBody>
            <a:bodyPr wrap="square" lIns="0" tIns="0" rIns="0" bIns="0" rtlCol="0"/>
            <a:lstStyle/>
            <a:p>
              <a:endParaRPr/>
            </a:p>
          </p:txBody>
        </p:sp>
        <p:sp>
          <p:nvSpPr>
            <p:cNvPr id="43" name="object 13">
              <a:extLst>
                <a:ext uri="{FF2B5EF4-FFF2-40B4-BE49-F238E27FC236}">
                  <a16:creationId xmlns:a16="http://schemas.microsoft.com/office/drawing/2014/main" id="{DDBC7958-8EE4-1A43-90AF-9A3A88515F92}"/>
                </a:ext>
              </a:extLst>
            </p:cNvPr>
            <p:cNvSpPr/>
            <p:nvPr/>
          </p:nvSpPr>
          <p:spPr>
            <a:xfrm>
              <a:off x="129463" y="5971578"/>
              <a:ext cx="1127125" cy="885825"/>
            </a:xfrm>
            <a:custGeom>
              <a:avLst/>
              <a:gdLst/>
              <a:ahLst/>
              <a:cxnLst/>
              <a:rect l="l" t="t" r="r" b="b"/>
              <a:pathLst>
                <a:path w="1127125" h="885825">
                  <a:moveTo>
                    <a:pt x="844397" y="422198"/>
                  </a:moveTo>
                  <a:lnTo>
                    <a:pt x="841552" y="372960"/>
                  </a:lnTo>
                  <a:lnTo>
                    <a:pt x="833247" y="325399"/>
                  </a:lnTo>
                  <a:lnTo>
                    <a:pt x="819785" y="279819"/>
                  </a:lnTo>
                  <a:lnTo>
                    <a:pt x="801484" y="236524"/>
                  </a:lnTo>
                  <a:lnTo>
                    <a:pt x="778662" y="195872"/>
                  </a:lnTo>
                  <a:lnTo>
                    <a:pt x="751636" y="158140"/>
                  </a:lnTo>
                  <a:lnTo>
                    <a:pt x="720737" y="123659"/>
                  </a:lnTo>
                  <a:lnTo>
                    <a:pt x="686257" y="92760"/>
                  </a:lnTo>
                  <a:lnTo>
                    <a:pt x="648525" y="65735"/>
                  </a:lnTo>
                  <a:lnTo>
                    <a:pt x="607860" y="42913"/>
                  </a:lnTo>
                  <a:lnTo>
                    <a:pt x="564578" y="24612"/>
                  </a:lnTo>
                  <a:lnTo>
                    <a:pt x="518998" y="11150"/>
                  </a:lnTo>
                  <a:lnTo>
                    <a:pt x="471436" y="2844"/>
                  </a:lnTo>
                  <a:lnTo>
                    <a:pt x="422198" y="0"/>
                  </a:lnTo>
                  <a:lnTo>
                    <a:pt x="372960" y="2844"/>
                  </a:lnTo>
                  <a:lnTo>
                    <a:pt x="325386" y="11150"/>
                  </a:lnTo>
                  <a:lnTo>
                    <a:pt x="279806" y="24612"/>
                  </a:lnTo>
                  <a:lnTo>
                    <a:pt x="236524" y="42913"/>
                  </a:lnTo>
                  <a:lnTo>
                    <a:pt x="195859" y="65735"/>
                  </a:lnTo>
                  <a:lnTo>
                    <a:pt x="158127" y="92760"/>
                  </a:lnTo>
                  <a:lnTo>
                    <a:pt x="123659" y="123659"/>
                  </a:lnTo>
                  <a:lnTo>
                    <a:pt x="92748" y="158140"/>
                  </a:lnTo>
                  <a:lnTo>
                    <a:pt x="65722" y="195872"/>
                  </a:lnTo>
                  <a:lnTo>
                    <a:pt x="42913" y="236524"/>
                  </a:lnTo>
                  <a:lnTo>
                    <a:pt x="24612" y="279819"/>
                  </a:lnTo>
                  <a:lnTo>
                    <a:pt x="11150" y="325399"/>
                  </a:lnTo>
                  <a:lnTo>
                    <a:pt x="2832" y="372960"/>
                  </a:lnTo>
                  <a:lnTo>
                    <a:pt x="0" y="422198"/>
                  </a:lnTo>
                  <a:lnTo>
                    <a:pt x="2832" y="471436"/>
                  </a:lnTo>
                  <a:lnTo>
                    <a:pt x="11150" y="519010"/>
                  </a:lnTo>
                  <a:lnTo>
                    <a:pt x="24612" y="564591"/>
                  </a:lnTo>
                  <a:lnTo>
                    <a:pt x="42913" y="607872"/>
                  </a:lnTo>
                  <a:lnTo>
                    <a:pt x="65722" y="648538"/>
                  </a:lnTo>
                  <a:lnTo>
                    <a:pt x="92748" y="686269"/>
                  </a:lnTo>
                  <a:lnTo>
                    <a:pt x="123659" y="720737"/>
                  </a:lnTo>
                  <a:lnTo>
                    <a:pt x="158127" y="751649"/>
                  </a:lnTo>
                  <a:lnTo>
                    <a:pt x="195859" y="778675"/>
                  </a:lnTo>
                  <a:lnTo>
                    <a:pt x="236524" y="801484"/>
                  </a:lnTo>
                  <a:lnTo>
                    <a:pt x="279806" y="819785"/>
                  </a:lnTo>
                  <a:lnTo>
                    <a:pt x="325386" y="833247"/>
                  </a:lnTo>
                  <a:lnTo>
                    <a:pt x="372960" y="841565"/>
                  </a:lnTo>
                  <a:lnTo>
                    <a:pt x="422198" y="844397"/>
                  </a:lnTo>
                  <a:lnTo>
                    <a:pt x="471436" y="841565"/>
                  </a:lnTo>
                  <a:lnTo>
                    <a:pt x="518998" y="833247"/>
                  </a:lnTo>
                  <a:lnTo>
                    <a:pt x="564578" y="819785"/>
                  </a:lnTo>
                  <a:lnTo>
                    <a:pt x="607860" y="801484"/>
                  </a:lnTo>
                  <a:lnTo>
                    <a:pt x="648525" y="778675"/>
                  </a:lnTo>
                  <a:lnTo>
                    <a:pt x="686257" y="751649"/>
                  </a:lnTo>
                  <a:lnTo>
                    <a:pt x="720737" y="720737"/>
                  </a:lnTo>
                  <a:lnTo>
                    <a:pt x="751636" y="686269"/>
                  </a:lnTo>
                  <a:lnTo>
                    <a:pt x="778662" y="648538"/>
                  </a:lnTo>
                  <a:lnTo>
                    <a:pt x="801484" y="607872"/>
                  </a:lnTo>
                  <a:lnTo>
                    <a:pt x="819785" y="564591"/>
                  </a:lnTo>
                  <a:lnTo>
                    <a:pt x="833247" y="519010"/>
                  </a:lnTo>
                  <a:lnTo>
                    <a:pt x="841552" y="471436"/>
                  </a:lnTo>
                  <a:lnTo>
                    <a:pt x="844397" y="422198"/>
                  </a:lnTo>
                  <a:close/>
                </a:path>
                <a:path w="1127125" h="885825">
                  <a:moveTo>
                    <a:pt x="1126756" y="885418"/>
                  </a:moveTo>
                  <a:lnTo>
                    <a:pt x="1093774" y="836129"/>
                  </a:lnTo>
                  <a:lnTo>
                    <a:pt x="1059027" y="809282"/>
                  </a:lnTo>
                  <a:lnTo>
                    <a:pt x="1018019" y="791972"/>
                  </a:lnTo>
                  <a:lnTo>
                    <a:pt x="972375" y="785837"/>
                  </a:lnTo>
                  <a:lnTo>
                    <a:pt x="926731" y="791972"/>
                  </a:lnTo>
                  <a:lnTo>
                    <a:pt x="885723" y="809282"/>
                  </a:lnTo>
                  <a:lnTo>
                    <a:pt x="850976" y="836129"/>
                  </a:lnTo>
                  <a:lnTo>
                    <a:pt x="824128" y="870877"/>
                  </a:lnTo>
                  <a:lnTo>
                    <a:pt x="817981" y="885418"/>
                  </a:lnTo>
                  <a:lnTo>
                    <a:pt x="1126756" y="885418"/>
                  </a:lnTo>
                  <a:close/>
                </a:path>
              </a:pathLst>
            </a:custGeom>
            <a:solidFill>
              <a:srgbClr val="0C8AC5"/>
            </a:solidFill>
          </p:spPr>
          <p:txBody>
            <a:bodyPr wrap="square" lIns="0" tIns="0" rIns="0" bIns="0" rtlCol="0"/>
            <a:lstStyle/>
            <a:p>
              <a:endParaRPr/>
            </a:p>
          </p:txBody>
        </p:sp>
        <p:pic>
          <p:nvPicPr>
            <p:cNvPr id="44" name="object 14">
              <a:extLst>
                <a:ext uri="{FF2B5EF4-FFF2-40B4-BE49-F238E27FC236}">
                  <a16:creationId xmlns:a16="http://schemas.microsoft.com/office/drawing/2014/main" id="{DE68AE20-C4F9-3F47-99D1-0D9FC52E5239}"/>
                </a:ext>
              </a:extLst>
            </p:cNvPr>
            <p:cNvPicPr/>
            <p:nvPr/>
          </p:nvPicPr>
          <p:blipFill>
            <a:blip r:embed="rId3" cstate="print"/>
            <a:stretch>
              <a:fillRect/>
            </a:stretch>
          </p:blipFill>
          <p:spPr>
            <a:xfrm>
              <a:off x="7893903" y="6099785"/>
              <a:ext cx="196088" cy="196087"/>
            </a:xfrm>
            <a:prstGeom prst="rect">
              <a:avLst/>
            </a:prstGeom>
          </p:spPr>
        </p:pic>
        <p:sp>
          <p:nvSpPr>
            <p:cNvPr id="45" name="object 15">
              <a:extLst>
                <a:ext uri="{FF2B5EF4-FFF2-40B4-BE49-F238E27FC236}">
                  <a16:creationId xmlns:a16="http://schemas.microsoft.com/office/drawing/2014/main" id="{DBFF78AA-130A-D644-B391-3350B4871DFC}"/>
                </a:ext>
              </a:extLst>
            </p:cNvPr>
            <p:cNvSpPr/>
            <p:nvPr/>
          </p:nvSpPr>
          <p:spPr>
            <a:xfrm>
              <a:off x="7865364" y="6528677"/>
              <a:ext cx="657225" cy="328930"/>
            </a:xfrm>
            <a:custGeom>
              <a:avLst/>
              <a:gdLst/>
              <a:ahLst/>
              <a:cxnLst/>
              <a:rect l="l" t="t" r="r" b="b"/>
              <a:pathLst>
                <a:path w="657225" h="328929">
                  <a:moveTo>
                    <a:pt x="328580" y="0"/>
                  </a:moveTo>
                  <a:lnTo>
                    <a:pt x="280021" y="3562"/>
                  </a:lnTo>
                  <a:lnTo>
                    <a:pt x="233675" y="13912"/>
                  </a:lnTo>
                  <a:lnTo>
                    <a:pt x="190049" y="30540"/>
                  </a:lnTo>
                  <a:lnTo>
                    <a:pt x="149653" y="52938"/>
                  </a:lnTo>
                  <a:lnTo>
                    <a:pt x="112993" y="80598"/>
                  </a:lnTo>
                  <a:lnTo>
                    <a:pt x="80579" y="113011"/>
                  </a:lnTo>
                  <a:lnTo>
                    <a:pt x="52919" y="149669"/>
                  </a:lnTo>
                  <a:lnTo>
                    <a:pt x="30520" y="190064"/>
                  </a:lnTo>
                  <a:lnTo>
                    <a:pt x="13892" y="233688"/>
                  </a:lnTo>
                  <a:lnTo>
                    <a:pt x="3543" y="280031"/>
                  </a:lnTo>
                  <a:lnTo>
                    <a:pt x="0" y="328319"/>
                  </a:lnTo>
                  <a:lnTo>
                    <a:pt x="657160" y="328319"/>
                  </a:lnTo>
                  <a:lnTo>
                    <a:pt x="653616" y="280031"/>
                  </a:lnTo>
                  <a:lnTo>
                    <a:pt x="643266" y="233688"/>
                  </a:lnTo>
                  <a:lnTo>
                    <a:pt x="626637" y="190064"/>
                  </a:lnTo>
                  <a:lnTo>
                    <a:pt x="604237" y="149669"/>
                  </a:lnTo>
                  <a:lnTo>
                    <a:pt x="576576" y="113011"/>
                  </a:lnTo>
                  <a:lnTo>
                    <a:pt x="544161" y="80598"/>
                  </a:lnTo>
                  <a:lnTo>
                    <a:pt x="507501" y="52938"/>
                  </a:lnTo>
                  <a:lnTo>
                    <a:pt x="467105" y="30540"/>
                  </a:lnTo>
                  <a:lnTo>
                    <a:pt x="423480" y="13912"/>
                  </a:lnTo>
                  <a:lnTo>
                    <a:pt x="377135" y="3562"/>
                  </a:lnTo>
                  <a:lnTo>
                    <a:pt x="328580" y="0"/>
                  </a:lnTo>
                  <a:close/>
                </a:path>
              </a:pathLst>
            </a:custGeom>
            <a:solidFill>
              <a:srgbClr val="AD889F"/>
            </a:solidFill>
          </p:spPr>
          <p:txBody>
            <a:bodyPr wrap="square" lIns="0" tIns="0" rIns="0" bIns="0" rtlCol="0"/>
            <a:lstStyle/>
            <a:p>
              <a:endParaRPr/>
            </a:p>
          </p:txBody>
        </p:sp>
        <p:sp>
          <p:nvSpPr>
            <p:cNvPr id="46" name="object 16">
              <a:extLst>
                <a:ext uri="{FF2B5EF4-FFF2-40B4-BE49-F238E27FC236}">
                  <a16:creationId xmlns:a16="http://schemas.microsoft.com/office/drawing/2014/main" id="{2F88C793-B68C-0844-964C-6EFE2E1316C6}"/>
                </a:ext>
              </a:extLst>
            </p:cNvPr>
            <p:cNvSpPr/>
            <p:nvPr/>
          </p:nvSpPr>
          <p:spPr>
            <a:xfrm>
              <a:off x="9217532" y="6461680"/>
              <a:ext cx="734695" cy="395605"/>
            </a:xfrm>
            <a:custGeom>
              <a:avLst/>
              <a:gdLst/>
              <a:ahLst/>
              <a:cxnLst/>
              <a:rect l="l" t="t" r="r" b="b"/>
              <a:pathLst>
                <a:path w="734695" h="395604">
                  <a:moveTo>
                    <a:pt x="379691" y="0"/>
                  </a:moveTo>
                  <a:lnTo>
                    <a:pt x="335804" y="1140"/>
                  </a:lnTo>
                  <a:lnTo>
                    <a:pt x="292682" y="7458"/>
                  </a:lnTo>
                  <a:lnTo>
                    <a:pt x="250778" y="18772"/>
                  </a:lnTo>
                  <a:lnTo>
                    <a:pt x="210542" y="34902"/>
                  </a:lnTo>
                  <a:lnTo>
                    <a:pt x="172426" y="55667"/>
                  </a:lnTo>
                  <a:lnTo>
                    <a:pt x="136882" y="80885"/>
                  </a:lnTo>
                  <a:lnTo>
                    <a:pt x="104362" y="110375"/>
                  </a:lnTo>
                  <a:lnTo>
                    <a:pt x="75317" y="143958"/>
                  </a:lnTo>
                  <a:lnTo>
                    <a:pt x="50199" y="181450"/>
                  </a:lnTo>
                  <a:lnTo>
                    <a:pt x="29460" y="222672"/>
                  </a:lnTo>
                  <a:lnTo>
                    <a:pt x="13979" y="266145"/>
                  </a:lnTo>
                  <a:lnTo>
                    <a:pt x="4219" y="310207"/>
                  </a:lnTo>
                  <a:lnTo>
                    <a:pt x="0" y="354407"/>
                  </a:lnTo>
                  <a:lnTo>
                    <a:pt x="1062" y="395316"/>
                  </a:lnTo>
                  <a:lnTo>
                    <a:pt x="732600" y="395316"/>
                  </a:lnTo>
                  <a:lnTo>
                    <a:pt x="734092" y="379691"/>
                  </a:lnTo>
                  <a:lnTo>
                    <a:pt x="732953" y="335804"/>
                  </a:lnTo>
                  <a:lnTo>
                    <a:pt x="726637" y="292683"/>
                  </a:lnTo>
                  <a:lnTo>
                    <a:pt x="715323" y="250778"/>
                  </a:lnTo>
                  <a:lnTo>
                    <a:pt x="699194" y="210541"/>
                  </a:lnTo>
                  <a:lnTo>
                    <a:pt x="678430" y="172424"/>
                  </a:lnTo>
                  <a:lnTo>
                    <a:pt x="653212" y="136880"/>
                  </a:lnTo>
                  <a:lnTo>
                    <a:pt x="623722" y="104358"/>
                  </a:lnTo>
                  <a:lnTo>
                    <a:pt x="590140" y="75313"/>
                  </a:lnTo>
                  <a:lnTo>
                    <a:pt x="552647" y="50194"/>
                  </a:lnTo>
                  <a:lnTo>
                    <a:pt x="511425" y="29455"/>
                  </a:lnTo>
                  <a:lnTo>
                    <a:pt x="467953" y="13976"/>
                  </a:lnTo>
                  <a:lnTo>
                    <a:pt x="423891" y="4218"/>
                  </a:lnTo>
                  <a:lnTo>
                    <a:pt x="379691" y="0"/>
                  </a:lnTo>
                  <a:close/>
                </a:path>
              </a:pathLst>
            </a:custGeom>
            <a:solidFill>
              <a:srgbClr val="8AC984"/>
            </a:solidFill>
          </p:spPr>
          <p:txBody>
            <a:bodyPr wrap="square" lIns="0" tIns="0" rIns="0" bIns="0" rtlCol="0"/>
            <a:lstStyle/>
            <a:p>
              <a:endParaRPr/>
            </a:p>
          </p:txBody>
        </p:sp>
        <p:sp>
          <p:nvSpPr>
            <p:cNvPr id="47" name="object 17">
              <a:extLst>
                <a:ext uri="{FF2B5EF4-FFF2-40B4-BE49-F238E27FC236}">
                  <a16:creationId xmlns:a16="http://schemas.microsoft.com/office/drawing/2014/main" id="{36869FB7-160E-8643-9D6A-6FEFAEE6A401}"/>
                </a:ext>
              </a:extLst>
            </p:cNvPr>
            <p:cNvSpPr/>
            <p:nvPr/>
          </p:nvSpPr>
          <p:spPr>
            <a:xfrm>
              <a:off x="10212844" y="6200900"/>
              <a:ext cx="986790" cy="656590"/>
            </a:xfrm>
            <a:custGeom>
              <a:avLst/>
              <a:gdLst/>
              <a:ahLst/>
              <a:cxnLst/>
              <a:rect l="l" t="t" r="r" b="b"/>
              <a:pathLst>
                <a:path w="986790" h="656590">
                  <a:moveTo>
                    <a:pt x="493344" y="0"/>
                  </a:moveTo>
                  <a:lnTo>
                    <a:pt x="445831" y="2258"/>
                  </a:lnTo>
                  <a:lnTo>
                    <a:pt x="399597" y="8895"/>
                  </a:lnTo>
                  <a:lnTo>
                    <a:pt x="354847" y="19704"/>
                  </a:lnTo>
                  <a:lnTo>
                    <a:pt x="311788" y="34478"/>
                  </a:lnTo>
                  <a:lnTo>
                    <a:pt x="270628" y="53011"/>
                  </a:lnTo>
                  <a:lnTo>
                    <a:pt x="231572" y="75095"/>
                  </a:lnTo>
                  <a:lnTo>
                    <a:pt x="194827" y="100525"/>
                  </a:lnTo>
                  <a:lnTo>
                    <a:pt x="160601" y="129093"/>
                  </a:lnTo>
                  <a:lnTo>
                    <a:pt x="129100" y="160592"/>
                  </a:lnTo>
                  <a:lnTo>
                    <a:pt x="100530" y="194817"/>
                  </a:lnTo>
                  <a:lnTo>
                    <a:pt x="75099" y="231559"/>
                  </a:lnTo>
                  <a:lnTo>
                    <a:pt x="53014" y="270613"/>
                  </a:lnTo>
                  <a:lnTo>
                    <a:pt x="34480" y="311772"/>
                  </a:lnTo>
                  <a:lnTo>
                    <a:pt x="19705" y="354828"/>
                  </a:lnTo>
                  <a:lnTo>
                    <a:pt x="8895" y="399576"/>
                  </a:lnTo>
                  <a:lnTo>
                    <a:pt x="2258" y="445808"/>
                  </a:lnTo>
                  <a:lnTo>
                    <a:pt x="0" y="493318"/>
                  </a:lnTo>
                  <a:lnTo>
                    <a:pt x="2258" y="540831"/>
                  </a:lnTo>
                  <a:lnTo>
                    <a:pt x="8895" y="587065"/>
                  </a:lnTo>
                  <a:lnTo>
                    <a:pt x="19705" y="631815"/>
                  </a:lnTo>
                  <a:lnTo>
                    <a:pt x="28036" y="656095"/>
                  </a:lnTo>
                  <a:lnTo>
                    <a:pt x="958638" y="656095"/>
                  </a:lnTo>
                  <a:lnTo>
                    <a:pt x="966970" y="631815"/>
                  </a:lnTo>
                  <a:lnTo>
                    <a:pt x="977779" y="587065"/>
                  </a:lnTo>
                  <a:lnTo>
                    <a:pt x="984417" y="540831"/>
                  </a:lnTo>
                  <a:lnTo>
                    <a:pt x="986675" y="493318"/>
                  </a:lnTo>
                  <a:lnTo>
                    <a:pt x="984417" y="445808"/>
                  </a:lnTo>
                  <a:lnTo>
                    <a:pt x="977779" y="399576"/>
                  </a:lnTo>
                  <a:lnTo>
                    <a:pt x="966970" y="354828"/>
                  </a:lnTo>
                  <a:lnTo>
                    <a:pt x="952195" y="311772"/>
                  </a:lnTo>
                  <a:lnTo>
                    <a:pt x="933661" y="270613"/>
                  </a:lnTo>
                  <a:lnTo>
                    <a:pt x="911576" y="231559"/>
                  </a:lnTo>
                  <a:lnTo>
                    <a:pt x="886145" y="194817"/>
                  </a:lnTo>
                  <a:lnTo>
                    <a:pt x="857576" y="160592"/>
                  </a:lnTo>
                  <a:lnTo>
                    <a:pt x="826076" y="129093"/>
                  </a:lnTo>
                  <a:lnTo>
                    <a:pt x="791850" y="100525"/>
                  </a:lnTo>
                  <a:lnTo>
                    <a:pt x="755106" y="75095"/>
                  </a:lnTo>
                  <a:lnTo>
                    <a:pt x="716052" y="53011"/>
                  </a:lnTo>
                  <a:lnTo>
                    <a:pt x="674892" y="34478"/>
                  </a:lnTo>
                  <a:lnTo>
                    <a:pt x="631835" y="19704"/>
                  </a:lnTo>
                  <a:lnTo>
                    <a:pt x="587086" y="8895"/>
                  </a:lnTo>
                  <a:lnTo>
                    <a:pt x="540854" y="2258"/>
                  </a:lnTo>
                  <a:lnTo>
                    <a:pt x="493344" y="0"/>
                  </a:lnTo>
                  <a:close/>
                </a:path>
              </a:pathLst>
            </a:custGeom>
            <a:solidFill>
              <a:srgbClr val="1EA1A0"/>
            </a:solidFill>
          </p:spPr>
          <p:txBody>
            <a:bodyPr wrap="square" lIns="0" tIns="0" rIns="0" bIns="0" rtlCol="0"/>
            <a:lstStyle/>
            <a:p>
              <a:endParaRPr/>
            </a:p>
          </p:txBody>
        </p:sp>
        <p:sp>
          <p:nvSpPr>
            <p:cNvPr id="48" name="object 18">
              <a:extLst>
                <a:ext uri="{FF2B5EF4-FFF2-40B4-BE49-F238E27FC236}">
                  <a16:creationId xmlns:a16="http://schemas.microsoft.com/office/drawing/2014/main" id="{5F7A429A-8F56-E944-9307-5A336D3AD6FE}"/>
                </a:ext>
              </a:extLst>
            </p:cNvPr>
            <p:cNvSpPr/>
            <p:nvPr/>
          </p:nvSpPr>
          <p:spPr>
            <a:xfrm>
              <a:off x="11469405" y="6180409"/>
              <a:ext cx="615950" cy="615950"/>
            </a:xfrm>
            <a:custGeom>
              <a:avLst/>
              <a:gdLst/>
              <a:ahLst/>
              <a:cxnLst/>
              <a:rect l="l" t="t" r="r" b="b"/>
              <a:pathLst>
                <a:path w="615950" h="615950">
                  <a:moveTo>
                    <a:pt x="307911" y="0"/>
                  </a:moveTo>
                  <a:lnTo>
                    <a:pt x="262408" y="3338"/>
                  </a:lnTo>
                  <a:lnTo>
                    <a:pt x="218978" y="13036"/>
                  </a:lnTo>
                  <a:lnTo>
                    <a:pt x="178099" y="28618"/>
                  </a:lnTo>
                  <a:lnTo>
                    <a:pt x="140245" y="49606"/>
                  </a:lnTo>
                  <a:lnTo>
                    <a:pt x="105894" y="75526"/>
                  </a:lnTo>
                  <a:lnTo>
                    <a:pt x="75521" y="105899"/>
                  </a:lnTo>
                  <a:lnTo>
                    <a:pt x="49603" y="140251"/>
                  </a:lnTo>
                  <a:lnTo>
                    <a:pt x="28616" y="178104"/>
                  </a:lnTo>
                  <a:lnTo>
                    <a:pt x="13035" y="218983"/>
                  </a:lnTo>
                  <a:lnTo>
                    <a:pt x="3338" y="262411"/>
                  </a:lnTo>
                  <a:lnTo>
                    <a:pt x="0" y="307911"/>
                  </a:lnTo>
                  <a:lnTo>
                    <a:pt x="3338" y="353415"/>
                  </a:lnTo>
                  <a:lnTo>
                    <a:pt x="13035" y="396845"/>
                  </a:lnTo>
                  <a:lnTo>
                    <a:pt x="28616" y="437726"/>
                  </a:lnTo>
                  <a:lnTo>
                    <a:pt x="49603" y="475581"/>
                  </a:lnTo>
                  <a:lnTo>
                    <a:pt x="75521" y="509933"/>
                  </a:lnTo>
                  <a:lnTo>
                    <a:pt x="105894" y="540308"/>
                  </a:lnTo>
                  <a:lnTo>
                    <a:pt x="140245" y="566228"/>
                  </a:lnTo>
                  <a:lnTo>
                    <a:pt x="178099" y="587217"/>
                  </a:lnTo>
                  <a:lnTo>
                    <a:pt x="218978" y="602798"/>
                  </a:lnTo>
                  <a:lnTo>
                    <a:pt x="262408" y="612497"/>
                  </a:lnTo>
                  <a:lnTo>
                    <a:pt x="307911" y="615835"/>
                  </a:lnTo>
                  <a:lnTo>
                    <a:pt x="353411" y="612497"/>
                  </a:lnTo>
                  <a:lnTo>
                    <a:pt x="396839" y="602798"/>
                  </a:lnTo>
                  <a:lnTo>
                    <a:pt x="437718" y="587217"/>
                  </a:lnTo>
                  <a:lnTo>
                    <a:pt x="475571" y="566228"/>
                  </a:lnTo>
                  <a:lnTo>
                    <a:pt x="509923" y="540308"/>
                  </a:lnTo>
                  <a:lnTo>
                    <a:pt x="540296" y="509933"/>
                  </a:lnTo>
                  <a:lnTo>
                    <a:pt x="566216" y="475581"/>
                  </a:lnTo>
                  <a:lnTo>
                    <a:pt x="587204" y="437726"/>
                  </a:lnTo>
                  <a:lnTo>
                    <a:pt x="602786" y="396845"/>
                  </a:lnTo>
                  <a:lnTo>
                    <a:pt x="612484" y="353415"/>
                  </a:lnTo>
                  <a:lnTo>
                    <a:pt x="615823" y="307911"/>
                  </a:lnTo>
                  <a:lnTo>
                    <a:pt x="612484" y="262411"/>
                  </a:lnTo>
                  <a:lnTo>
                    <a:pt x="602786" y="218983"/>
                  </a:lnTo>
                  <a:lnTo>
                    <a:pt x="587204" y="178104"/>
                  </a:lnTo>
                  <a:lnTo>
                    <a:pt x="566216" y="140251"/>
                  </a:lnTo>
                  <a:lnTo>
                    <a:pt x="540296" y="105899"/>
                  </a:lnTo>
                  <a:lnTo>
                    <a:pt x="509923" y="75526"/>
                  </a:lnTo>
                  <a:lnTo>
                    <a:pt x="475571" y="49606"/>
                  </a:lnTo>
                  <a:lnTo>
                    <a:pt x="437718" y="28618"/>
                  </a:lnTo>
                  <a:lnTo>
                    <a:pt x="396839" y="13036"/>
                  </a:lnTo>
                  <a:lnTo>
                    <a:pt x="353411" y="3338"/>
                  </a:lnTo>
                  <a:lnTo>
                    <a:pt x="307911" y="0"/>
                  </a:lnTo>
                  <a:close/>
                </a:path>
              </a:pathLst>
            </a:custGeom>
            <a:solidFill>
              <a:srgbClr val="0C8AC5"/>
            </a:solidFill>
          </p:spPr>
          <p:txBody>
            <a:bodyPr wrap="square" lIns="0" tIns="0" rIns="0" bIns="0" rtlCol="0"/>
            <a:lstStyle/>
            <a:p>
              <a:endParaRPr/>
            </a:p>
          </p:txBody>
        </p:sp>
        <p:sp>
          <p:nvSpPr>
            <p:cNvPr id="49" name="object 19">
              <a:extLst>
                <a:ext uri="{FF2B5EF4-FFF2-40B4-BE49-F238E27FC236}">
                  <a16:creationId xmlns:a16="http://schemas.microsoft.com/office/drawing/2014/main" id="{44C1DE2B-9AB2-414F-9EDB-383595F48471}"/>
                </a:ext>
              </a:extLst>
            </p:cNvPr>
            <p:cNvSpPr/>
            <p:nvPr/>
          </p:nvSpPr>
          <p:spPr>
            <a:xfrm>
              <a:off x="9216411" y="6041537"/>
              <a:ext cx="297180" cy="297180"/>
            </a:xfrm>
            <a:custGeom>
              <a:avLst/>
              <a:gdLst/>
              <a:ahLst/>
              <a:cxnLst/>
              <a:rect l="l" t="t" r="r" b="b"/>
              <a:pathLst>
                <a:path w="297179" h="297179">
                  <a:moveTo>
                    <a:pt x="160618" y="0"/>
                  </a:moveTo>
                  <a:lnTo>
                    <a:pt x="114756" y="3359"/>
                  </a:lnTo>
                  <a:lnTo>
                    <a:pt x="72474" y="20310"/>
                  </a:lnTo>
                  <a:lnTo>
                    <a:pt x="36987" y="49559"/>
                  </a:lnTo>
                  <a:lnTo>
                    <a:pt x="11515" y="89817"/>
                  </a:lnTo>
                  <a:lnTo>
                    <a:pt x="0" y="136040"/>
                  </a:lnTo>
                  <a:lnTo>
                    <a:pt x="3363" y="181901"/>
                  </a:lnTo>
                  <a:lnTo>
                    <a:pt x="20315" y="224184"/>
                  </a:lnTo>
                  <a:lnTo>
                    <a:pt x="49565" y="259670"/>
                  </a:lnTo>
                  <a:lnTo>
                    <a:pt x="89823" y="285143"/>
                  </a:lnTo>
                  <a:lnTo>
                    <a:pt x="136046" y="296658"/>
                  </a:lnTo>
                  <a:lnTo>
                    <a:pt x="181907" y="293295"/>
                  </a:lnTo>
                  <a:lnTo>
                    <a:pt x="224188" y="276343"/>
                  </a:lnTo>
                  <a:lnTo>
                    <a:pt x="259670" y="247092"/>
                  </a:lnTo>
                  <a:lnTo>
                    <a:pt x="285137" y="206835"/>
                  </a:lnTo>
                  <a:lnTo>
                    <a:pt x="296658" y="160612"/>
                  </a:lnTo>
                  <a:lnTo>
                    <a:pt x="293298" y="114751"/>
                  </a:lnTo>
                  <a:lnTo>
                    <a:pt x="276348" y="72470"/>
                  </a:lnTo>
                  <a:lnTo>
                    <a:pt x="247099" y="36987"/>
                  </a:lnTo>
                  <a:lnTo>
                    <a:pt x="206841" y="11521"/>
                  </a:lnTo>
                  <a:lnTo>
                    <a:pt x="160618" y="0"/>
                  </a:lnTo>
                  <a:close/>
                </a:path>
              </a:pathLst>
            </a:custGeom>
            <a:solidFill>
              <a:srgbClr val="8AC984"/>
            </a:solidFill>
          </p:spPr>
          <p:txBody>
            <a:bodyPr wrap="square" lIns="0" tIns="0" rIns="0" bIns="0" rtlCol="0"/>
            <a:lstStyle/>
            <a:p>
              <a:endParaRPr/>
            </a:p>
          </p:txBody>
        </p:sp>
        <p:sp>
          <p:nvSpPr>
            <p:cNvPr id="50" name="object 20">
              <a:extLst>
                <a:ext uri="{FF2B5EF4-FFF2-40B4-BE49-F238E27FC236}">
                  <a16:creationId xmlns:a16="http://schemas.microsoft.com/office/drawing/2014/main" id="{02F89C28-98F4-0F47-980B-85F416D0F69D}"/>
                </a:ext>
              </a:extLst>
            </p:cNvPr>
            <p:cNvSpPr/>
            <p:nvPr/>
          </p:nvSpPr>
          <p:spPr>
            <a:xfrm>
              <a:off x="9716972" y="6087973"/>
              <a:ext cx="343535" cy="343535"/>
            </a:xfrm>
            <a:custGeom>
              <a:avLst/>
              <a:gdLst/>
              <a:ahLst/>
              <a:cxnLst/>
              <a:rect l="l" t="t" r="r" b="b"/>
              <a:pathLst>
                <a:path w="343534" h="343535">
                  <a:moveTo>
                    <a:pt x="171691" y="0"/>
                  </a:moveTo>
                  <a:lnTo>
                    <a:pt x="126050" y="6133"/>
                  </a:lnTo>
                  <a:lnTo>
                    <a:pt x="85037" y="23441"/>
                  </a:lnTo>
                  <a:lnTo>
                    <a:pt x="50288" y="50287"/>
                  </a:lnTo>
                  <a:lnTo>
                    <a:pt x="23441" y="85033"/>
                  </a:lnTo>
                  <a:lnTo>
                    <a:pt x="6133" y="126043"/>
                  </a:lnTo>
                  <a:lnTo>
                    <a:pt x="0" y="171678"/>
                  </a:lnTo>
                  <a:lnTo>
                    <a:pt x="6133" y="217319"/>
                  </a:lnTo>
                  <a:lnTo>
                    <a:pt x="23441" y="258332"/>
                  </a:lnTo>
                  <a:lnTo>
                    <a:pt x="50288" y="293081"/>
                  </a:lnTo>
                  <a:lnTo>
                    <a:pt x="85037" y="319928"/>
                  </a:lnTo>
                  <a:lnTo>
                    <a:pt x="126050" y="337236"/>
                  </a:lnTo>
                  <a:lnTo>
                    <a:pt x="171691" y="343369"/>
                  </a:lnTo>
                  <a:lnTo>
                    <a:pt x="217332" y="337236"/>
                  </a:lnTo>
                  <a:lnTo>
                    <a:pt x="258345" y="319928"/>
                  </a:lnTo>
                  <a:lnTo>
                    <a:pt x="293093" y="293081"/>
                  </a:lnTo>
                  <a:lnTo>
                    <a:pt x="319940" y="258332"/>
                  </a:lnTo>
                  <a:lnTo>
                    <a:pt x="337249" y="217319"/>
                  </a:lnTo>
                  <a:lnTo>
                    <a:pt x="343382" y="171678"/>
                  </a:lnTo>
                  <a:lnTo>
                    <a:pt x="337249" y="126043"/>
                  </a:lnTo>
                  <a:lnTo>
                    <a:pt x="319940" y="85033"/>
                  </a:lnTo>
                  <a:lnTo>
                    <a:pt x="293093" y="50287"/>
                  </a:lnTo>
                  <a:lnTo>
                    <a:pt x="258345" y="23441"/>
                  </a:lnTo>
                  <a:lnTo>
                    <a:pt x="217332" y="6133"/>
                  </a:lnTo>
                  <a:lnTo>
                    <a:pt x="171691" y="0"/>
                  </a:lnTo>
                  <a:close/>
                </a:path>
              </a:pathLst>
            </a:custGeom>
            <a:solidFill>
              <a:srgbClr val="1EA1A0"/>
            </a:solidFill>
          </p:spPr>
          <p:txBody>
            <a:bodyPr wrap="square" lIns="0" tIns="0" rIns="0" bIns="0" rtlCol="0"/>
            <a:lstStyle/>
            <a:p>
              <a:endParaRPr/>
            </a:p>
          </p:txBody>
        </p:sp>
        <p:sp>
          <p:nvSpPr>
            <p:cNvPr id="51" name="object 21">
              <a:extLst>
                <a:ext uri="{FF2B5EF4-FFF2-40B4-BE49-F238E27FC236}">
                  <a16:creationId xmlns:a16="http://schemas.microsoft.com/office/drawing/2014/main" id="{92ED4054-55AD-8C46-A789-A6ACF08001AF}"/>
                </a:ext>
              </a:extLst>
            </p:cNvPr>
            <p:cNvSpPr/>
            <p:nvPr/>
          </p:nvSpPr>
          <p:spPr>
            <a:xfrm>
              <a:off x="8365637" y="5918779"/>
              <a:ext cx="687070" cy="687070"/>
            </a:xfrm>
            <a:custGeom>
              <a:avLst/>
              <a:gdLst/>
              <a:ahLst/>
              <a:cxnLst/>
              <a:rect l="l" t="t" r="r" b="b"/>
              <a:pathLst>
                <a:path w="687070" h="687070">
                  <a:moveTo>
                    <a:pt x="335867" y="0"/>
                  </a:moveTo>
                  <a:lnTo>
                    <a:pt x="291180" y="3907"/>
                  </a:lnTo>
                  <a:lnTo>
                    <a:pt x="246667" y="13858"/>
                  </a:lnTo>
                  <a:lnTo>
                    <a:pt x="202869" y="30060"/>
                  </a:lnTo>
                  <a:lnTo>
                    <a:pt x="161640" y="51989"/>
                  </a:lnTo>
                  <a:lnTo>
                    <a:pt x="124602" y="78608"/>
                  </a:lnTo>
                  <a:lnTo>
                    <a:pt x="91961" y="109378"/>
                  </a:lnTo>
                  <a:lnTo>
                    <a:pt x="63924" y="143758"/>
                  </a:lnTo>
                  <a:lnTo>
                    <a:pt x="40696" y="181208"/>
                  </a:lnTo>
                  <a:lnTo>
                    <a:pt x="22483" y="221186"/>
                  </a:lnTo>
                  <a:lnTo>
                    <a:pt x="9493" y="263152"/>
                  </a:lnTo>
                  <a:lnTo>
                    <a:pt x="1929" y="306566"/>
                  </a:lnTo>
                  <a:lnTo>
                    <a:pt x="0" y="350886"/>
                  </a:lnTo>
                  <a:lnTo>
                    <a:pt x="3910" y="395573"/>
                  </a:lnTo>
                  <a:lnTo>
                    <a:pt x="13866" y="440085"/>
                  </a:lnTo>
                  <a:lnTo>
                    <a:pt x="30073" y="483882"/>
                  </a:lnTo>
                  <a:lnTo>
                    <a:pt x="51999" y="525114"/>
                  </a:lnTo>
                  <a:lnTo>
                    <a:pt x="78616" y="562153"/>
                  </a:lnTo>
                  <a:lnTo>
                    <a:pt x="109384" y="594794"/>
                  </a:lnTo>
                  <a:lnTo>
                    <a:pt x="143762" y="622831"/>
                  </a:lnTo>
                  <a:lnTo>
                    <a:pt x="181210" y="646057"/>
                  </a:lnTo>
                  <a:lnTo>
                    <a:pt x="221188" y="664268"/>
                  </a:lnTo>
                  <a:lnTo>
                    <a:pt x="263153" y="677258"/>
                  </a:lnTo>
                  <a:lnTo>
                    <a:pt x="306566" y="684820"/>
                  </a:lnTo>
                  <a:lnTo>
                    <a:pt x="350887" y="686749"/>
                  </a:lnTo>
                  <a:lnTo>
                    <a:pt x="395573" y="682839"/>
                  </a:lnTo>
                  <a:lnTo>
                    <a:pt x="440085" y="672884"/>
                  </a:lnTo>
                  <a:lnTo>
                    <a:pt x="483882" y="656678"/>
                  </a:lnTo>
                  <a:lnTo>
                    <a:pt x="525114" y="634756"/>
                  </a:lnTo>
                  <a:lnTo>
                    <a:pt x="562154" y="608140"/>
                  </a:lnTo>
                  <a:lnTo>
                    <a:pt x="594796" y="577373"/>
                  </a:lnTo>
                  <a:lnTo>
                    <a:pt x="622834" y="542996"/>
                  </a:lnTo>
                  <a:lnTo>
                    <a:pt x="646061" y="505548"/>
                  </a:lnTo>
                  <a:lnTo>
                    <a:pt x="664273" y="465570"/>
                  </a:lnTo>
                  <a:lnTo>
                    <a:pt x="677263" y="423605"/>
                  </a:lnTo>
                  <a:lnTo>
                    <a:pt x="684826" y="380192"/>
                  </a:lnTo>
                  <a:lnTo>
                    <a:pt x="686754" y="335872"/>
                  </a:lnTo>
                  <a:lnTo>
                    <a:pt x="682843" y="291187"/>
                  </a:lnTo>
                  <a:lnTo>
                    <a:pt x="672887" y="246676"/>
                  </a:lnTo>
                  <a:lnTo>
                    <a:pt x="656679" y="202882"/>
                  </a:lnTo>
                  <a:lnTo>
                    <a:pt x="634756" y="161650"/>
                  </a:lnTo>
                  <a:lnTo>
                    <a:pt x="608141" y="124610"/>
                  </a:lnTo>
                  <a:lnTo>
                    <a:pt x="577373" y="91968"/>
                  </a:lnTo>
                  <a:lnTo>
                    <a:pt x="542995" y="63930"/>
                  </a:lnTo>
                  <a:lnTo>
                    <a:pt x="505547" y="40701"/>
                  </a:lnTo>
                  <a:lnTo>
                    <a:pt x="465569" y="22488"/>
                  </a:lnTo>
                  <a:lnTo>
                    <a:pt x="423603" y="9496"/>
                  </a:lnTo>
                  <a:lnTo>
                    <a:pt x="380188" y="1931"/>
                  </a:lnTo>
                  <a:lnTo>
                    <a:pt x="335867" y="0"/>
                  </a:lnTo>
                  <a:close/>
                </a:path>
              </a:pathLst>
            </a:custGeom>
            <a:solidFill>
              <a:srgbClr val="41607C"/>
            </a:solidFill>
          </p:spPr>
          <p:txBody>
            <a:bodyPr wrap="square" lIns="0" tIns="0" rIns="0" bIns="0" rtlCol="0"/>
            <a:lstStyle/>
            <a:p>
              <a:endParaRPr/>
            </a:p>
          </p:txBody>
        </p:sp>
        <p:sp>
          <p:nvSpPr>
            <p:cNvPr id="52" name="object 22">
              <a:extLst>
                <a:ext uri="{FF2B5EF4-FFF2-40B4-BE49-F238E27FC236}">
                  <a16:creationId xmlns:a16="http://schemas.microsoft.com/office/drawing/2014/main" id="{FBBAA391-0A61-B844-92A4-32AD01A4FBF6}"/>
                </a:ext>
              </a:extLst>
            </p:cNvPr>
            <p:cNvSpPr/>
            <p:nvPr/>
          </p:nvSpPr>
          <p:spPr>
            <a:xfrm>
              <a:off x="7025197" y="6143323"/>
              <a:ext cx="708660" cy="708660"/>
            </a:xfrm>
            <a:custGeom>
              <a:avLst/>
              <a:gdLst/>
              <a:ahLst/>
              <a:cxnLst/>
              <a:rect l="l" t="t" r="r" b="b"/>
              <a:pathLst>
                <a:path w="708659" h="708659">
                  <a:moveTo>
                    <a:pt x="376331" y="0"/>
                  </a:moveTo>
                  <a:lnTo>
                    <a:pt x="329997" y="121"/>
                  </a:lnTo>
                  <a:lnTo>
                    <a:pt x="283315" y="6480"/>
                  </a:lnTo>
                  <a:lnTo>
                    <a:pt x="236822" y="19334"/>
                  </a:lnTo>
                  <a:lnTo>
                    <a:pt x="192470" y="38301"/>
                  </a:lnTo>
                  <a:lnTo>
                    <a:pt x="152022" y="62461"/>
                  </a:lnTo>
                  <a:lnTo>
                    <a:pt x="115739" y="91278"/>
                  </a:lnTo>
                  <a:lnTo>
                    <a:pt x="83880" y="124212"/>
                  </a:lnTo>
                  <a:lnTo>
                    <a:pt x="56702" y="160726"/>
                  </a:lnTo>
                  <a:lnTo>
                    <a:pt x="34467" y="200281"/>
                  </a:lnTo>
                  <a:lnTo>
                    <a:pt x="17431" y="242338"/>
                  </a:lnTo>
                  <a:lnTo>
                    <a:pt x="5856" y="286359"/>
                  </a:lnTo>
                  <a:lnTo>
                    <a:pt x="0" y="331806"/>
                  </a:lnTo>
                  <a:lnTo>
                    <a:pt x="121" y="378139"/>
                  </a:lnTo>
                  <a:lnTo>
                    <a:pt x="6480" y="424822"/>
                  </a:lnTo>
                  <a:lnTo>
                    <a:pt x="19334" y="471315"/>
                  </a:lnTo>
                  <a:lnTo>
                    <a:pt x="38303" y="515667"/>
                  </a:lnTo>
                  <a:lnTo>
                    <a:pt x="62466" y="556113"/>
                  </a:lnTo>
                  <a:lnTo>
                    <a:pt x="91285" y="592395"/>
                  </a:lnTo>
                  <a:lnTo>
                    <a:pt x="124221" y="624254"/>
                  </a:lnTo>
                  <a:lnTo>
                    <a:pt x="160736" y="651430"/>
                  </a:lnTo>
                  <a:lnTo>
                    <a:pt x="200290" y="673664"/>
                  </a:lnTo>
                  <a:lnTo>
                    <a:pt x="242347" y="690697"/>
                  </a:lnTo>
                  <a:lnTo>
                    <a:pt x="286367" y="702271"/>
                  </a:lnTo>
                  <a:lnTo>
                    <a:pt x="331813" y="708126"/>
                  </a:lnTo>
                  <a:lnTo>
                    <a:pt x="378145" y="708004"/>
                  </a:lnTo>
                  <a:lnTo>
                    <a:pt x="424825" y="701645"/>
                  </a:lnTo>
                  <a:lnTo>
                    <a:pt x="471315" y="688790"/>
                  </a:lnTo>
                  <a:lnTo>
                    <a:pt x="515667" y="669823"/>
                  </a:lnTo>
                  <a:lnTo>
                    <a:pt x="556114" y="645663"/>
                  </a:lnTo>
                  <a:lnTo>
                    <a:pt x="592397" y="616846"/>
                  </a:lnTo>
                  <a:lnTo>
                    <a:pt x="624257" y="583912"/>
                  </a:lnTo>
                  <a:lnTo>
                    <a:pt x="651434" y="547399"/>
                  </a:lnTo>
                  <a:lnTo>
                    <a:pt x="673670" y="507845"/>
                  </a:lnTo>
                  <a:lnTo>
                    <a:pt x="690705" y="465789"/>
                  </a:lnTo>
                  <a:lnTo>
                    <a:pt x="702281" y="421769"/>
                  </a:lnTo>
                  <a:lnTo>
                    <a:pt x="708137" y="376324"/>
                  </a:lnTo>
                  <a:lnTo>
                    <a:pt x="708016" y="329992"/>
                  </a:lnTo>
                  <a:lnTo>
                    <a:pt x="701657" y="283312"/>
                  </a:lnTo>
                  <a:lnTo>
                    <a:pt x="688802" y="236822"/>
                  </a:lnTo>
                  <a:lnTo>
                    <a:pt x="669836" y="192470"/>
                  </a:lnTo>
                  <a:lnTo>
                    <a:pt x="645676" y="152022"/>
                  </a:lnTo>
                  <a:lnTo>
                    <a:pt x="616859" y="115739"/>
                  </a:lnTo>
                  <a:lnTo>
                    <a:pt x="583924" y="83880"/>
                  </a:lnTo>
                  <a:lnTo>
                    <a:pt x="547410" y="56702"/>
                  </a:lnTo>
                  <a:lnTo>
                    <a:pt x="507856" y="34467"/>
                  </a:lnTo>
                  <a:lnTo>
                    <a:pt x="465799" y="17431"/>
                  </a:lnTo>
                  <a:lnTo>
                    <a:pt x="421778" y="5856"/>
                  </a:lnTo>
                  <a:lnTo>
                    <a:pt x="376331" y="0"/>
                  </a:lnTo>
                  <a:close/>
                </a:path>
              </a:pathLst>
            </a:custGeom>
            <a:solidFill>
              <a:srgbClr val="934C83"/>
            </a:solidFill>
          </p:spPr>
          <p:txBody>
            <a:bodyPr wrap="square" lIns="0" tIns="0" rIns="0" bIns="0" rtlCol="0"/>
            <a:lstStyle/>
            <a:p>
              <a:endParaRPr/>
            </a:p>
          </p:txBody>
        </p:sp>
      </p:grpSp>
    </p:spTree>
    <p:extLst>
      <p:ext uri="{BB962C8B-B14F-4D97-AF65-F5344CB8AC3E}">
        <p14:creationId xmlns:p14="http://schemas.microsoft.com/office/powerpoint/2010/main" val="23354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Cover">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AB16CC-00C8-424D-AB6C-C3D951654E01}"/>
              </a:ext>
            </a:extLst>
          </p:cNvPr>
          <p:cNvSpPr>
            <a:spLocks noGrp="1"/>
          </p:cNvSpPr>
          <p:nvPr>
            <p:ph type="ctrTitle"/>
          </p:nvPr>
        </p:nvSpPr>
        <p:spPr>
          <a:xfrm>
            <a:off x="5210339" y="1180054"/>
            <a:ext cx="6631372" cy="2387600"/>
          </a:xfrm>
        </p:spPr>
        <p:txBody>
          <a:bodyPr anchor="b">
            <a:normAutofit/>
          </a:bodyPr>
          <a:lstStyle>
            <a:lvl1pPr algn="r">
              <a:defRPr sz="5000" b="1">
                <a:solidFill>
                  <a:srgbClr val="415E7C"/>
                </a:solidFill>
              </a:defRPr>
            </a:lvl1pPr>
          </a:lstStyle>
          <a:p>
            <a:r>
              <a:rPr lang="es-MX" dirty="0"/>
              <a:t>Haz clic para modificar el estilo de título del patrón</a:t>
            </a:r>
            <a:endParaRPr lang="en-GB" dirty="0"/>
          </a:p>
        </p:txBody>
      </p:sp>
      <p:sp>
        <p:nvSpPr>
          <p:cNvPr id="3" name="Subtítulo 2">
            <a:extLst>
              <a:ext uri="{FF2B5EF4-FFF2-40B4-BE49-F238E27FC236}">
                <a16:creationId xmlns:a16="http://schemas.microsoft.com/office/drawing/2014/main" id="{96B002CB-2C21-644C-A2BB-41C668F5CB41}"/>
              </a:ext>
            </a:extLst>
          </p:cNvPr>
          <p:cNvSpPr>
            <a:spLocks noGrp="1"/>
          </p:cNvSpPr>
          <p:nvPr>
            <p:ph type="subTitle" idx="1"/>
          </p:nvPr>
        </p:nvSpPr>
        <p:spPr>
          <a:xfrm>
            <a:off x="5210338" y="3659729"/>
            <a:ext cx="6631373"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estilo de subtítulo del patrón</a:t>
            </a:r>
            <a:endParaRPr lang="en-GB" dirty="0"/>
          </a:p>
        </p:txBody>
      </p:sp>
      <p:grpSp>
        <p:nvGrpSpPr>
          <p:cNvPr id="12" name="object 3">
            <a:extLst>
              <a:ext uri="{FF2B5EF4-FFF2-40B4-BE49-F238E27FC236}">
                <a16:creationId xmlns:a16="http://schemas.microsoft.com/office/drawing/2014/main" id="{8C1DFDA8-D0A8-814F-8FA5-F087CF7C5115}"/>
              </a:ext>
            </a:extLst>
          </p:cNvPr>
          <p:cNvGrpSpPr/>
          <p:nvPr userDrawn="1"/>
        </p:nvGrpSpPr>
        <p:grpSpPr>
          <a:xfrm>
            <a:off x="0" y="-1"/>
            <a:ext cx="7876674" cy="6873871"/>
            <a:chOff x="0" y="0"/>
            <a:chExt cx="9162415" cy="7995920"/>
          </a:xfrm>
        </p:grpSpPr>
        <p:sp>
          <p:nvSpPr>
            <p:cNvPr id="13" name="object 4">
              <a:extLst>
                <a:ext uri="{FF2B5EF4-FFF2-40B4-BE49-F238E27FC236}">
                  <a16:creationId xmlns:a16="http://schemas.microsoft.com/office/drawing/2014/main" id="{FC19C495-18CA-B149-8F8C-BE852CF4BE7A}"/>
                </a:ext>
              </a:extLst>
            </p:cNvPr>
            <p:cNvSpPr/>
            <p:nvPr/>
          </p:nvSpPr>
          <p:spPr>
            <a:xfrm>
              <a:off x="5155957" y="4728538"/>
              <a:ext cx="682625" cy="682625"/>
            </a:xfrm>
            <a:custGeom>
              <a:avLst/>
              <a:gdLst/>
              <a:ahLst/>
              <a:cxnLst/>
              <a:rect l="l" t="t" r="r" b="b"/>
              <a:pathLst>
                <a:path w="682625" h="682625">
                  <a:moveTo>
                    <a:pt x="341058" y="0"/>
                  </a:moveTo>
                  <a:lnTo>
                    <a:pt x="294777" y="3113"/>
                  </a:lnTo>
                  <a:lnTo>
                    <a:pt x="250389" y="12182"/>
                  </a:lnTo>
                  <a:lnTo>
                    <a:pt x="208301" y="26801"/>
                  </a:lnTo>
                  <a:lnTo>
                    <a:pt x="168917" y="46563"/>
                  </a:lnTo>
                  <a:lnTo>
                    <a:pt x="132645" y="71062"/>
                  </a:lnTo>
                  <a:lnTo>
                    <a:pt x="99891" y="99891"/>
                  </a:lnTo>
                  <a:lnTo>
                    <a:pt x="71062" y="132645"/>
                  </a:lnTo>
                  <a:lnTo>
                    <a:pt x="46563" y="168917"/>
                  </a:lnTo>
                  <a:lnTo>
                    <a:pt x="26801" y="208301"/>
                  </a:lnTo>
                  <a:lnTo>
                    <a:pt x="12182" y="250389"/>
                  </a:lnTo>
                  <a:lnTo>
                    <a:pt x="3113" y="294777"/>
                  </a:lnTo>
                  <a:lnTo>
                    <a:pt x="0" y="341058"/>
                  </a:lnTo>
                  <a:lnTo>
                    <a:pt x="3113" y="387336"/>
                  </a:lnTo>
                  <a:lnTo>
                    <a:pt x="12182" y="431721"/>
                  </a:lnTo>
                  <a:lnTo>
                    <a:pt x="26801" y="473808"/>
                  </a:lnTo>
                  <a:lnTo>
                    <a:pt x="46563" y="513190"/>
                  </a:lnTo>
                  <a:lnTo>
                    <a:pt x="71062" y="549461"/>
                  </a:lnTo>
                  <a:lnTo>
                    <a:pt x="99891" y="582214"/>
                  </a:lnTo>
                  <a:lnTo>
                    <a:pt x="132645" y="611042"/>
                  </a:lnTo>
                  <a:lnTo>
                    <a:pt x="168917" y="635541"/>
                  </a:lnTo>
                  <a:lnTo>
                    <a:pt x="208301" y="655303"/>
                  </a:lnTo>
                  <a:lnTo>
                    <a:pt x="250389" y="669921"/>
                  </a:lnTo>
                  <a:lnTo>
                    <a:pt x="294777" y="678990"/>
                  </a:lnTo>
                  <a:lnTo>
                    <a:pt x="341058" y="682104"/>
                  </a:lnTo>
                  <a:lnTo>
                    <a:pt x="387336" y="678990"/>
                  </a:lnTo>
                  <a:lnTo>
                    <a:pt x="431721" y="669921"/>
                  </a:lnTo>
                  <a:lnTo>
                    <a:pt x="473808" y="655303"/>
                  </a:lnTo>
                  <a:lnTo>
                    <a:pt x="513190" y="635541"/>
                  </a:lnTo>
                  <a:lnTo>
                    <a:pt x="549461" y="611042"/>
                  </a:lnTo>
                  <a:lnTo>
                    <a:pt x="582214" y="582214"/>
                  </a:lnTo>
                  <a:lnTo>
                    <a:pt x="611042" y="549461"/>
                  </a:lnTo>
                  <a:lnTo>
                    <a:pt x="635541" y="513190"/>
                  </a:lnTo>
                  <a:lnTo>
                    <a:pt x="655303" y="473808"/>
                  </a:lnTo>
                  <a:lnTo>
                    <a:pt x="669921" y="431721"/>
                  </a:lnTo>
                  <a:lnTo>
                    <a:pt x="678990" y="387336"/>
                  </a:lnTo>
                  <a:lnTo>
                    <a:pt x="682104" y="341058"/>
                  </a:lnTo>
                  <a:lnTo>
                    <a:pt x="678990" y="294777"/>
                  </a:lnTo>
                  <a:lnTo>
                    <a:pt x="669921" y="250389"/>
                  </a:lnTo>
                  <a:lnTo>
                    <a:pt x="655303" y="208301"/>
                  </a:lnTo>
                  <a:lnTo>
                    <a:pt x="635541" y="168917"/>
                  </a:lnTo>
                  <a:lnTo>
                    <a:pt x="611042" y="132645"/>
                  </a:lnTo>
                  <a:lnTo>
                    <a:pt x="582214" y="99891"/>
                  </a:lnTo>
                  <a:lnTo>
                    <a:pt x="549461" y="71062"/>
                  </a:lnTo>
                  <a:lnTo>
                    <a:pt x="513190" y="46563"/>
                  </a:lnTo>
                  <a:lnTo>
                    <a:pt x="473808" y="26801"/>
                  </a:lnTo>
                  <a:lnTo>
                    <a:pt x="431721" y="12182"/>
                  </a:lnTo>
                  <a:lnTo>
                    <a:pt x="387336" y="3113"/>
                  </a:lnTo>
                  <a:lnTo>
                    <a:pt x="341058" y="0"/>
                  </a:lnTo>
                  <a:close/>
                </a:path>
              </a:pathLst>
            </a:custGeom>
            <a:solidFill>
              <a:srgbClr val="94C579"/>
            </a:solidFill>
          </p:spPr>
          <p:txBody>
            <a:bodyPr wrap="square" lIns="0" tIns="0" rIns="0" bIns="0" rtlCol="0"/>
            <a:lstStyle/>
            <a:p>
              <a:endParaRPr/>
            </a:p>
          </p:txBody>
        </p:sp>
        <p:pic>
          <p:nvPicPr>
            <p:cNvPr id="14" name="object 5">
              <a:extLst>
                <a:ext uri="{FF2B5EF4-FFF2-40B4-BE49-F238E27FC236}">
                  <a16:creationId xmlns:a16="http://schemas.microsoft.com/office/drawing/2014/main" id="{D74CE1EE-3DFB-A248-9BC9-0C3B1B44F29D}"/>
                </a:ext>
              </a:extLst>
            </p:cNvPr>
            <p:cNvPicPr/>
            <p:nvPr/>
          </p:nvPicPr>
          <p:blipFill>
            <a:blip r:embed="rId2" cstate="print"/>
            <a:stretch>
              <a:fillRect/>
            </a:stretch>
          </p:blipFill>
          <p:spPr>
            <a:xfrm>
              <a:off x="0" y="0"/>
              <a:ext cx="9161786" cy="7995450"/>
            </a:xfrm>
            <a:prstGeom prst="rect">
              <a:avLst/>
            </a:prstGeom>
          </p:spPr>
        </p:pic>
        <p:sp>
          <p:nvSpPr>
            <p:cNvPr id="15" name="object 6">
              <a:extLst>
                <a:ext uri="{FF2B5EF4-FFF2-40B4-BE49-F238E27FC236}">
                  <a16:creationId xmlns:a16="http://schemas.microsoft.com/office/drawing/2014/main" id="{CF39CE85-157B-EF4F-950E-98E08DD8AD0D}"/>
                </a:ext>
              </a:extLst>
            </p:cNvPr>
            <p:cNvSpPr/>
            <p:nvPr/>
          </p:nvSpPr>
          <p:spPr>
            <a:xfrm>
              <a:off x="6989405" y="6285375"/>
              <a:ext cx="319405" cy="319405"/>
            </a:xfrm>
            <a:custGeom>
              <a:avLst/>
              <a:gdLst/>
              <a:ahLst/>
              <a:cxnLst/>
              <a:rect l="l" t="t" r="r" b="b"/>
              <a:pathLst>
                <a:path w="319404" h="319404">
                  <a:moveTo>
                    <a:pt x="159473" y="0"/>
                  </a:moveTo>
                  <a:lnTo>
                    <a:pt x="109068" y="8128"/>
                  </a:lnTo>
                  <a:lnTo>
                    <a:pt x="65290" y="30765"/>
                  </a:lnTo>
                  <a:lnTo>
                    <a:pt x="30769" y="65285"/>
                  </a:lnTo>
                  <a:lnTo>
                    <a:pt x="8130" y="109063"/>
                  </a:lnTo>
                  <a:lnTo>
                    <a:pt x="0" y="159473"/>
                  </a:lnTo>
                  <a:lnTo>
                    <a:pt x="8130" y="209879"/>
                  </a:lnTo>
                  <a:lnTo>
                    <a:pt x="30769" y="253656"/>
                  </a:lnTo>
                  <a:lnTo>
                    <a:pt x="65290" y="288178"/>
                  </a:lnTo>
                  <a:lnTo>
                    <a:pt x="109068" y="310817"/>
                  </a:lnTo>
                  <a:lnTo>
                    <a:pt x="159473" y="318947"/>
                  </a:lnTo>
                  <a:lnTo>
                    <a:pt x="209879" y="310817"/>
                  </a:lnTo>
                  <a:lnTo>
                    <a:pt x="253656" y="288178"/>
                  </a:lnTo>
                  <a:lnTo>
                    <a:pt x="288178" y="253656"/>
                  </a:lnTo>
                  <a:lnTo>
                    <a:pt x="310817" y="209879"/>
                  </a:lnTo>
                  <a:lnTo>
                    <a:pt x="318947" y="159473"/>
                  </a:lnTo>
                  <a:lnTo>
                    <a:pt x="310817" y="109063"/>
                  </a:lnTo>
                  <a:lnTo>
                    <a:pt x="288178" y="65285"/>
                  </a:lnTo>
                  <a:lnTo>
                    <a:pt x="253656" y="30765"/>
                  </a:lnTo>
                  <a:lnTo>
                    <a:pt x="209879" y="8128"/>
                  </a:lnTo>
                  <a:lnTo>
                    <a:pt x="159473" y="0"/>
                  </a:lnTo>
                  <a:close/>
                </a:path>
              </a:pathLst>
            </a:custGeom>
            <a:solidFill>
              <a:srgbClr val="119D9F"/>
            </a:solidFill>
          </p:spPr>
          <p:txBody>
            <a:bodyPr wrap="square" lIns="0" tIns="0" rIns="0" bIns="0" rtlCol="0"/>
            <a:lstStyle/>
            <a:p>
              <a:endParaRPr/>
            </a:p>
          </p:txBody>
        </p:sp>
      </p:grpSp>
      <p:pic>
        <p:nvPicPr>
          <p:cNvPr id="5" name="Imagen 4">
            <a:extLst>
              <a:ext uri="{FF2B5EF4-FFF2-40B4-BE49-F238E27FC236}">
                <a16:creationId xmlns:a16="http://schemas.microsoft.com/office/drawing/2014/main" id="{5EB459C4-7284-1847-ACF4-469337629B3D}"/>
              </a:ext>
            </a:extLst>
          </p:cNvPr>
          <p:cNvPicPr>
            <a:picLocks noChangeAspect="1"/>
          </p:cNvPicPr>
          <p:nvPr userDrawn="1"/>
        </p:nvPicPr>
        <p:blipFill>
          <a:blip r:embed="rId3"/>
          <a:stretch>
            <a:fillRect/>
          </a:stretch>
        </p:blipFill>
        <p:spPr>
          <a:xfrm>
            <a:off x="7985248" y="5540654"/>
            <a:ext cx="3856463" cy="1103472"/>
          </a:xfrm>
          <a:prstGeom prst="rect">
            <a:avLst/>
          </a:prstGeom>
        </p:spPr>
      </p:pic>
    </p:spTree>
    <p:extLst>
      <p:ext uri="{BB962C8B-B14F-4D97-AF65-F5344CB8AC3E}">
        <p14:creationId xmlns:p14="http://schemas.microsoft.com/office/powerpoint/2010/main" val="1148706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ext and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D6EC6-8674-AA45-B575-1A94E7672FBF}"/>
              </a:ext>
            </a:extLst>
          </p:cNvPr>
          <p:cNvSpPr>
            <a:spLocks noGrp="1"/>
          </p:cNvSpPr>
          <p:nvPr>
            <p:ph type="title"/>
          </p:nvPr>
        </p:nvSpPr>
        <p:spPr>
          <a:xfrm>
            <a:off x="1787856" y="365125"/>
            <a:ext cx="9565943"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3" name="Marcador de contenido 2">
            <a:extLst>
              <a:ext uri="{FF2B5EF4-FFF2-40B4-BE49-F238E27FC236}">
                <a16:creationId xmlns:a16="http://schemas.microsoft.com/office/drawing/2014/main" id="{B1F6877E-2A62-9940-81D0-447564C5592B}"/>
              </a:ext>
            </a:extLst>
          </p:cNvPr>
          <p:cNvSpPr>
            <a:spLocks noGrp="1"/>
          </p:cNvSpPr>
          <p:nvPr>
            <p:ph idx="1"/>
          </p:nvPr>
        </p:nvSpPr>
        <p:spPr>
          <a:xfrm>
            <a:off x="1787856" y="1825625"/>
            <a:ext cx="9565943"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grpSp>
        <p:nvGrpSpPr>
          <p:cNvPr id="21" name="Grupo 20">
            <a:extLst>
              <a:ext uri="{FF2B5EF4-FFF2-40B4-BE49-F238E27FC236}">
                <a16:creationId xmlns:a16="http://schemas.microsoft.com/office/drawing/2014/main" id="{105E4767-BD13-3D47-AFCB-7FE38103F401}"/>
              </a:ext>
            </a:extLst>
          </p:cNvPr>
          <p:cNvGrpSpPr/>
          <p:nvPr userDrawn="1"/>
        </p:nvGrpSpPr>
        <p:grpSpPr>
          <a:xfrm>
            <a:off x="0" y="118224"/>
            <a:ext cx="1313073" cy="6650279"/>
            <a:chOff x="0" y="118224"/>
            <a:chExt cx="1313073" cy="6650279"/>
          </a:xfrm>
        </p:grpSpPr>
        <p:pic>
          <p:nvPicPr>
            <p:cNvPr id="23" name="object 2">
              <a:extLst>
                <a:ext uri="{FF2B5EF4-FFF2-40B4-BE49-F238E27FC236}">
                  <a16:creationId xmlns:a16="http://schemas.microsoft.com/office/drawing/2014/main" id="{F04126EA-D86B-B543-B500-840EB7E401C9}"/>
                </a:ext>
              </a:extLst>
            </p:cNvPr>
            <p:cNvPicPr/>
            <p:nvPr/>
          </p:nvPicPr>
          <p:blipFill>
            <a:blip r:embed="rId2" cstate="print"/>
            <a:stretch>
              <a:fillRect/>
            </a:stretch>
          </p:blipFill>
          <p:spPr>
            <a:xfrm>
              <a:off x="6940" y="2275488"/>
              <a:ext cx="196075" cy="196088"/>
            </a:xfrm>
            <a:prstGeom prst="rect">
              <a:avLst/>
            </a:prstGeom>
          </p:spPr>
        </p:pic>
        <p:sp>
          <p:nvSpPr>
            <p:cNvPr id="24" name="object 3">
              <a:extLst>
                <a:ext uri="{FF2B5EF4-FFF2-40B4-BE49-F238E27FC236}">
                  <a16:creationId xmlns:a16="http://schemas.microsoft.com/office/drawing/2014/main" id="{61EECB41-6C07-0E44-82FD-71AFF867C423}"/>
                </a:ext>
              </a:extLst>
            </p:cNvPr>
            <p:cNvSpPr/>
            <p:nvPr/>
          </p:nvSpPr>
          <p:spPr>
            <a:xfrm>
              <a:off x="435820" y="1842935"/>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25" name="object 4">
              <a:extLst>
                <a:ext uri="{FF2B5EF4-FFF2-40B4-BE49-F238E27FC236}">
                  <a16:creationId xmlns:a16="http://schemas.microsoft.com/office/drawing/2014/main" id="{6617C696-4F82-FD4D-96A0-ABF57B07AFC3}"/>
                </a:ext>
              </a:extLst>
            </p:cNvPr>
            <p:cNvSpPr/>
            <p:nvPr/>
          </p:nvSpPr>
          <p:spPr>
            <a:xfrm>
              <a:off x="0" y="3507418"/>
              <a:ext cx="675005" cy="734695"/>
            </a:xfrm>
            <a:custGeom>
              <a:avLst/>
              <a:gdLst/>
              <a:ahLst/>
              <a:cxnLst/>
              <a:rect l="l" t="t" r="r" b="b"/>
              <a:pathLst>
                <a:path w="675005" h="734695">
                  <a:moveTo>
                    <a:pt x="307557" y="0"/>
                  </a:moveTo>
                  <a:lnTo>
                    <a:pt x="261503" y="2860"/>
                  </a:lnTo>
                  <a:lnTo>
                    <a:pt x="217155" y="11212"/>
                  </a:lnTo>
                  <a:lnTo>
                    <a:pt x="174859" y="24713"/>
                  </a:lnTo>
                  <a:lnTo>
                    <a:pt x="134957" y="43017"/>
                  </a:lnTo>
                  <a:lnTo>
                    <a:pt x="97795" y="65780"/>
                  </a:lnTo>
                  <a:lnTo>
                    <a:pt x="63716" y="92660"/>
                  </a:lnTo>
                  <a:lnTo>
                    <a:pt x="33064" y="123311"/>
                  </a:lnTo>
                  <a:lnTo>
                    <a:pt x="6184" y="157389"/>
                  </a:lnTo>
                  <a:lnTo>
                    <a:pt x="0" y="167485"/>
                  </a:lnTo>
                  <a:lnTo>
                    <a:pt x="0" y="566832"/>
                  </a:lnTo>
                  <a:lnTo>
                    <a:pt x="33064" y="611008"/>
                  </a:lnTo>
                  <a:lnTo>
                    <a:pt x="63716" y="641660"/>
                  </a:lnTo>
                  <a:lnTo>
                    <a:pt x="97795" y="668541"/>
                  </a:lnTo>
                  <a:lnTo>
                    <a:pt x="134957" y="691306"/>
                  </a:lnTo>
                  <a:lnTo>
                    <a:pt x="174859" y="709611"/>
                  </a:lnTo>
                  <a:lnTo>
                    <a:pt x="217155" y="723112"/>
                  </a:lnTo>
                  <a:lnTo>
                    <a:pt x="261503" y="731465"/>
                  </a:lnTo>
                  <a:lnTo>
                    <a:pt x="307557" y="734326"/>
                  </a:lnTo>
                  <a:lnTo>
                    <a:pt x="353613" y="731465"/>
                  </a:lnTo>
                  <a:lnTo>
                    <a:pt x="397963" y="723112"/>
                  </a:lnTo>
                  <a:lnTo>
                    <a:pt x="440261" y="709611"/>
                  </a:lnTo>
                  <a:lnTo>
                    <a:pt x="480164" y="691306"/>
                  </a:lnTo>
                  <a:lnTo>
                    <a:pt x="517328" y="668541"/>
                  </a:lnTo>
                  <a:lnTo>
                    <a:pt x="551408" y="641660"/>
                  </a:lnTo>
                  <a:lnTo>
                    <a:pt x="582061" y="611008"/>
                  </a:lnTo>
                  <a:lnTo>
                    <a:pt x="608941" y="576928"/>
                  </a:lnTo>
                  <a:lnTo>
                    <a:pt x="631706" y="539764"/>
                  </a:lnTo>
                  <a:lnTo>
                    <a:pt x="650012" y="499861"/>
                  </a:lnTo>
                  <a:lnTo>
                    <a:pt x="663513" y="457563"/>
                  </a:lnTo>
                  <a:lnTo>
                    <a:pt x="671866" y="413213"/>
                  </a:lnTo>
                  <a:lnTo>
                    <a:pt x="674726" y="367157"/>
                  </a:lnTo>
                  <a:lnTo>
                    <a:pt x="671866" y="321100"/>
                  </a:lnTo>
                  <a:lnTo>
                    <a:pt x="663513" y="276751"/>
                  </a:lnTo>
                  <a:lnTo>
                    <a:pt x="650012" y="234454"/>
                  </a:lnTo>
                  <a:lnTo>
                    <a:pt x="631706" y="194552"/>
                  </a:lnTo>
                  <a:lnTo>
                    <a:pt x="608941" y="157389"/>
                  </a:lnTo>
                  <a:lnTo>
                    <a:pt x="582061" y="123311"/>
                  </a:lnTo>
                  <a:lnTo>
                    <a:pt x="551408" y="92660"/>
                  </a:lnTo>
                  <a:lnTo>
                    <a:pt x="517328" y="65780"/>
                  </a:lnTo>
                  <a:lnTo>
                    <a:pt x="480164" y="43017"/>
                  </a:lnTo>
                  <a:lnTo>
                    <a:pt x="440261" y="24713"/>
                  </a:lnTo>
                  <a:lnTo>
                    <a:pt x="397963" y="11212"/>
                  </a:lnTo>
                  <a:lnTo>
                    <a:pt x="353613" y="2860"/>
                  </a:lnTo>
                  <a:lnTo>
                    <a:pt x="307557" y="0"/>
                  </a:lnTo>
                  <a:close/>
                </a:path>
              </a:pathLst>
            </a:custGeom>
            <a:solidFill>
              <a:srgbClr val="8AC984"/>
            </a:solidFill>
          </p:spPr>
          <p:txBody>
            <a:bodyPr wrap="square" lIns="0" tIns="0" rIns="0" bIns="0" rtlCol="0"/>
            <a:lstStyle/>
            <a:p>
              <a:endParaRPr/>
            </a:p>
          </p:txBody>
        </p:sp>
        <p:sp>
          <p:nvSpPr>
            <p:cNvPr id="26" name="object 5">
              <a:extLst>
                <a:ext uri="{FF2B5EF4-FFF2-40B4-BE49-F238E27FC236}">
                  <a16:creationId xmlns:a16="http://schemas.microsoft.com/office/drawing/2014/main" id="{9DB2AB06-D17B-6C46-91EC-071A4E3FD329}"/>
                </a:ext>
              </a:extLst>
            </p:cNvPr>
            <p:cNvSpPr/>
            <p:nvPr/>
          </p:nvSpPr>
          <p:spPr>
            <a:xfrm>
              <a:off x="0" y="4506305"/>
              <a:ext cx="1028700" cy="1167130"/>
            </a:xfrm>
            <a:custGeom>
              <a:avLst/>
              <a:gdLst/>
              <a:ahLst/>
              <a:cxnLst/>
              <a:rect l="l" t="t" r="r" b="b"/>
              <a:pathLst>
                <a:path w="1028700" h="1167129">
                  <a:moveTo>
                    <a:pt x="445175" y="0"/>
                  </a:moveTo>
                  <a:lnTo>
                    <a:pt x="397318" y="1934"/>
                  </a:lnTo>
                  <a:lnTo>
                    <a:pt x="350527" y="7636"/>
                  </a:lnTo>
                  <a:lnTo>
                    <a:pt x="304952" y="16957"/>
                  </a:lnTo>
                  <a:lnTo>
                    <a:pt x="260742" y="29746"/>
                  </a:lnTo>
                  <a:lnTo>
                    <a:pt x="218049" y="45853"/>
                  </a:lnTo>
                  <a:lnTo>
                    <a:pt x="177021" y="65128"/>
                  </a:lnTo>
                  <a:lnTo>
                    <a:pt x="137810" y="87420"/>
                  </a:lnTo>
                  <a:lnTo>
                    <a:pt x="100565" y="112580"/>
                  </a:lnTo>
                  <a:lnTo>
                    <a:pt x="65437" y="140456"/>
                  </a:lnTo>
                  <a:lnTo>
                    <a:pt x="32576" y="170900"/>
                  </a:lnTo>
                  <a:lnTo>
                    <a:pt x="2132" y="203761"/>
                  </a:lnTo>
                  <a:lnTo>
                    <a:pt x="0" y="206448"/>
                  </a:lnTo>
                  <a:lnTo>
                    <a:pt x="0" y="960539"/>
                  </a:lnTo>
                  <a:lnTo>
                    <a:pt x="32576" y="996087"/>
                  </a:lnTo>
                  <a:lnTo>
                    <a:pt x="65437" y="1026532"/>
                  </a:lnTo>
                  <a:lnTo>
                    <a:pt x="100565" y="1054409"/>
                  </a:lnTo>
                  <a:lnTo>
                    <a:pt x="137810" y="1079569"/>
                  </a:lnTo>
                  <a:lnTo>
                    <a:pt x="177021" y="1101861"/>
                  </a:lnTo>
                  <a:lnTo>
                    <a:pt x="218049" y="1121136"/>
                  </a:lnTo>
                  <a:lnTo>
                    <a:pt x="260742" y="1137243"/>
                  </a:lnTo>
                  <a:lnTo>
                    <a:pt x="304952" y="1150032"/>
                  </a:lnTo>
                  <a:lnTo>
                    <a:pt x="350527" y="1159353"/>
                  </a:lnTo>
                  <a:lnTo>
                    <a:pt x="397318" y="1165056"/>
                  </a:lnTo>
                  <a:lnTo>
                    <a:pt x="445175" y="1166990"/>
                  </a:lnTo>
                  <a:lnTo>
                    <a:pt x="493032" y="1165056"/>
                  </a:lnTo>
                  <a:lnTo>
                    <a:pt x="539823" y="1159353"/>
                  </a:lnTo>
                  <a:lnTo>
                    <a:pt x="585398" y="1150032"/>
                  </a:lnTo>
                  <a:lnTo>
                    <a:pt x="629608" y="1137243"/>
                  </a:lnTo>
                  <a:lnTo>
                    <a:pt x="672302" y="1121136"/>
                  </a:lnTo>
                  <a:lnTo>
                    <a:pt x="713329" y="1101861"/>
                  </a:lnTo>
                  <a:lnTo>
                    <a:pt x="752540" y="1079569"/>
                  </a:lnTo>
                  <a:lnTo>
                    <a:pt x="789785" y="1054409"/>
                  </a:lnTo>
                  <a:lnTo>
                    <a:pt x="824913" y="1026532"/>
                  </a:lnTo>
                  <a:lnTo>
                    <a:pt x="857774" y="996087"/>
                  </a:lnTo>
                  <a:lnTo>
                    <a:pt x="888219" y="963226"/>
                  </a:lnTo>
                  <a:lnTo>
                    <a:pt x="916096" y="928098"/>
                  </a:lnTo>
                  <a:lnTo>
                    <a:pt x="941256" y="890854"/>
                  </a:lnTo>
                  <a:lnTo>
                    <a:pt x="963548" y="851642"/>
                  </a:lnTo>
                  <a:lnTo>
                    <a:pt x="982823" y="810615"/>
                  </a:lnTo>
                  <a:lnTo>
                    <a:pt x="998930" y="767921"/>
                  </a:lnTo>
                  <a:lnTo>
                    <a:pt x="1011719" y="723712"/>
                  </a:lnTo>
                  <a:lnTo>
                    <a:pt x="1021040" y="678136"/>
                  </a:lnTo>
                  <a:lnTo>
                    <a:pt x="1026742" y="631345"/>
                  </a:lnTo>
                  <a:lnTo>
                    <a:pt x="1028677" y="583488"/>
                  </a:lnTo>
                  <a:lnTo>
                    <a:pt x="1026742" y="535633"/>
                  </a:lnTo>
                  <a:lnTo>
                    <a:pt x="1021040" y="488844"/>
                  </a:lnTo>
                  <a:lnTo>
                    <a:pt x="1011719" y="443270"/>
                  </a:lnTo>
                  <a:lnTo>
                    <a:pt x="998930" y="399062"/>
                  </a:lnTo>
                  <a:lnTo>
                    <a:pt x="982823" y="356369"/>
                  </a:lnTo>
                  <a:lnTo>
                    <a:pt x="963548" y="315343"/>
                  </a:lnTo>
                  <a:lnTo>
                    <a:pt x="941256" y="276132"/>
                  </a:lnTo>
                  <a:lnTo>
                    <a:pt x="916096" y="238888"/>
                  </a:lnTo>
                  <a:lnTo>
                    <a:pt x="888219" y="203761"/>
                  </a:lnTo>
                  <a:lnTo>
                    <a:pt x="857774" y="170900"/>
                  </a:lnTo>
                  <a:lnTo>
                    <a:pt x="824913" y="140456"/>
                  </a:lnTo>
                  <a:lnTo>
                    <a:pt x="789785" y="112580"/>
                  </a:lnTo>
                  <a:lnTo>
                    <a:pt x="752540" y="87420"/>
                  </a:lnTo>
                  <a:lnTo>
                    <a:pt x="713329" y="65128"/>
                  </a:lnTo>
                  <a:lnTo>
                    <a:pt x="672302" y="45853"/>
                  </a:lnTo>
                  <a:lnTo>
                    <a:pt x="629608" y="29746"/>
                  </a:lnTo>
                  <a:lnTo>
                    <a:pt x="585398" y="16957"/>
                  </a:lnTo>
                  <a:lnTo>
                    <a:pt x="539823" y="7636"/>
                  </a:lnTo>
                  <a:lnTo>
                    <a:pt x="493032" y="1934"/>
                  </a:lnTo>
                  <a:lnTo>
                    <a:pt x="445175" y="0"/>
                  </a:lnTo>
                  <a:close/>
                </a:path>
              </a:pathLst>
            </a:custGeom>
            <a:solidFill>
              <a:srgbClr val="1EA1A0"/>
            </a:solidFill>
          </p:spPr>
          <p:txBody>
            <a:bodyPr wrap="square" lIns="0" tIns="0" rIns="0" bIns="0" rtlCol="0"/>
            <a:lstStyle/>
            <a:p>
              <a:endParaRPr/>
            </a:p>
          </p:txBody>
        </p:sp>
        <p:sp>
          <p:nvSpPr>
            <p:cNvPr id="27" name="object 6">
              <a:extLst>
                <a:ext uri="{FF2B5EF4-FFF2-40B4-BE49-F238E27FC236}">
                  <a16:creationId xmlns:a16="http://schemas.microsoft.com/office/drawing/2014/main" id="{20539240-E78E-4F41-ACAD-72CF4BE4DA18}"/>
                </a:ext>
              </a:extLst>
            </p:cNvPr>
            <p:cNvSpPr/>
            <p:nvPr/>
          </p:nvSpPr>
          <p:spPr>
            <a:xfrm>
              <a:off x="0" y="5923953"/>
              <a:ext cx="816610" cy="844550"/>
            </a:xfrm>
            <a:custGeom>
              <a:avLst/>
              <a:gdLst/>
              <a:ahLst/>
              <a:cxnLst/>
              <a:rect l="l" t="t" r="r" b="b"/>
              <a:pathLst>
                <a:path w="816610" h="844550">
                  <a:moveTo>
                    <a:pt x="394093" y="0"/>
                  </a:moveTo>
                  <a:lnTo>
                    <a:pt x="344856" y="2840"/>
                  </a:lnTo>
                  <a:lnTo>
                    <a:pt x="297288" y="11150"/>
                  </a:lnTo>
                  <a:lnTo>
                    <a:pt x="251704" y="24613"/>
                  </a:lnTo>
                  <a:lnTo>
                    <a:pt x="208422" y="42913"/>
                  </a:lnTo>
                  <a:lnTo>
                    <a:pt x="167758" y="65731"/>
                  </a:lnTo>
                  <a:lnTo>
                    <a:pt x="130030" y="92752"/>
                  </a:lnTo>
                  <a:lnTo>
                    <a:pt x="95554" y="123659"/>
                  </a:lnTo>
                  <a:lnTo>
                    <a:pt x="64647" y="158135"/>
                  </a:lnTo>
                  <a:lnTo>
                    <a:pt x="37626" y="195863"/>
                  </a:lnTo>
                  <a:lnTo>
                    <a:pt x="14808" y="236527"/>
                  </a:lnTo>
                  <a:lnTo>
                    <a:pt x="0" y="271551"/>
                  </a:lnTo>
                  <a:lnTo>
                    <a:pt x="0" y="572845"/>
                  </a:lnTo>
                  <a:lnTo>
                    <a:pt x="37626" y="648533"/>
                  </a:lnTo>
                  <a:lnTo>
                    <a:pt x="64647" y="686261"/>
                  </a:lnTo>
                  <a:lnTo>
                    <a:pt x="95554" y="720737"/>
                  </a:lnTo>
                  <a:lnTo>
                    <a:pt x="130030" y="751644"/>
                  </a:lnTo>
                  <a:lnTo>
                    <a:pt x="167758" y="778665"/>
                  </a:lnTo>
                  <a:lnTo>
                    <a:pt x="208422" y="801484"/>
                  </a:lnTo>
                  <a:lnTo>
                    <a:pt x="251704" y="819783"/>
                  </a:lnTo>
                  <a:lnTo>
                    <a:pt x="297288" y="833246"/>
                  </a:lnTo>
                  <a:lnTo>
                    <a:pt x="344856" y="841557"/>
                  </a:lnTo>
                  <a:lnTo>
                    <a:pt x="394093" y="844397"/>
                  </a:lnTo>
                  <a:lnTo>
                    <a:pt x="443330" y="841557"/>
                  </a:lnTo>
                  <a:lnTo>
                    <a:pt x="490899" y="833246"/>
                  </a:lnTo>
                  <a:lnTo>
                    <a:pt x="536483" y="819783"/>
                  </a:lnTo>
                  <a:lnTo>
                    <a:pt x="579765" y="801484"/>
                  </a:lnTo>
                  <a:lnTo>
                    <a:pt x="620428" y="778665"/>
                  </a:lnTo>
                  <a:lnTo>
                    <a:pt x="658156" y="751644"/>
                  </a:lnTo>
                  <a:lnTo>
                    <a:pt x="692632" y="720737"/>
                  </a:lnTo>
                  <a:lnTo>
                    <a:pt x="723539" y="686261"/>
                  </a:lnTo>
                  <a:lnTo>
                    <a:pt x="750560" y="648533"/>
                  </a:lnTo>
                  <a:lnTo>
                    <a:pt x="773379" y="607870"/>
                  </a:lnTo>
                  <a:lnTo>
                    <a:pt x="791678" y="564588"/>
                  </a:lnTo>
                  <a:lnTo>
                    <a:pt x="805141" y="519004"/>
                  </a:lnTo>
                  <a:lnTo>
                    <a:pt x="813452" y="471435"/>
                  </a:lnTo>
                  <a:lnTo>
                    <a:pt x="816292" y="422198"/>
                  </a:lnTo>
                  <a:lnTo>
                    <a:pt x="813452" y="372961"/>
                  </a:lnTo>
                  <a:lnTo>
                    <a:pt x="805141" y="325393"/>
                  </a:lnTo>
                  <a:lnTo>
                    <a:pt x="791678" y="279809"/>
                  </a:lnTo>
                  <a:lnTo>
                    <a:pt x="773379" y="236527"/>
                  </a:lnTo>
                  <a:lnTo>
                    <a:pt x="750560" y="195863"/>
                  </a:lnTo>
                  <a:lnTo>
                    <a:pt x="723539" y="158135"/>
                  </a:lnTo>
                  <a:lnTo>
                    <a:pt x="692632" y="123659"/>
                  </a:lnTo>
                  <a:lnTo>
                    <a:pt x="658156" y="92752"/>
                  </a:lnTo>
                  <a:lnTo>
                    <a:pt x="620428" y="65731"/>
                  </a:lnTo>
                  <a:lnTo>
                    <a:pt x="579765" y="42913"/>
                  </a:lnTo>
                  <a:lnTo>
                    <a:pt x="536483" y="24613"/>
                  </a:lnTo>
                  <a:lnTo>
                    <a:pt x="490899" y="11150"/>
                  </a:lnTo>
                  <a:lnTo>
                    <a:pt x="443330" y="2840"/>
                  </a:lnTo>
                  <a:lnTo>
                    <a:pt x="394093" y="0"/>
                  </a:lnTo>
                  <a:close/>
                </a:path>
              </a:pathLst>
            </a:custGeom>
            <a:solidFill>
              <a:srgbClr val="0C8AC5"/>
            </a:solidFill>
          </p:spPr>
          <p:txBody>
            <a:bodyPr wrap="square" lIns="0" tIns="0" rIns="0" bIns="0" rtlCol="0"/>
            <a:lstStyle/>
            <a:p>
              <a:endParaRPr/>
            </a:p>
          </p:txBody>
        </p:sp>
        <p:sp>
          <p:nvSpPr>
            <p:cNvPr id="28" name="object 7">
              <a:extLst>
                <a:ext uri="{FF2B5EF4-FFF2-40B4-BE49-F238E27FC236}">
                  <a16:creationId xmlns:a16="http://schemas.microsoft.com/office/drawing/2014/main" id="{7CEA53A2-08E6-4949-9A49-D65C67D77C69}"/>
                </a:ext>
              </a:extLst>
            </p:cNvPr>
            <p:cNvSpPr/>
            <p:nvPr/>
          </p:nvSpPr>
          <p:spPr>
            <a:xfrm>
              <a:off x="895737" y="5666113"/>
              <a:ext cx="343535" cy="343535"/>
            </a:xfrm>
            <a:custGeom>
              <a:avLst/>
              <a:gdLst/>
              <a:ahLst/>
              <a:cxnLst/>
              <a:rect l="l" t="t" r="r" b="b"/>
              <a:pathLst>
                <a:path w="343534" h="343535">
                  <a:moveTo>
                    <a:pt x="171678" y="0"/>
                  </a:moveTo>
                  <a:lnTo>
                    <a:pt x="126038" y="6132"/>
                  </a:lnTo>
                  <a:lnTo>
                    <a:pt x="85027" y="23439"/>
                  </a:lnTo>
                  <a:lnTo>
                    <a:pt x="50282" y="50284"/>
                  </a:lnTo>
                  <a:lnTo>
                    <a:pt x="23438" y="85031"/>
                  </a:lnTo>
                  <a:lnTo>
                    <a:pt x="6132" y="126046"/>
                  </a:lnTo>
                  <a:lnTo>
                    <a:pt x="0" y="171691"/>
                  </a:lnTo>
                  <a:lnTo>
                    <a:pt x="6132" y="217332"/>
                  </a:lnTo>
                  <a:lnTo>
                    <a:pt x="23438" y="258345"/>
                  </a:lnTo>
                  <a:lnTo>
                    <a:pt x="50282" y="293093"/>
                  </a:lnTo>
                  <a:lnTo>
                    <a:pt x="85027" y="319940"/>
                  </a:lnTo>
                  <a:lnTo>
                    <a:pt x="126038" y="337249"/>
                  </a:lnTo>
                  <a:lnTo>
                    <a:pt x="171678" y="343382"/>
                  </a:lnTo>
                  <a:lnTo>
                    <a:pt x="217319" y="337249"/>
                  </a:lnTo>
                  <a:lnTo>
                    <a:pt x="258332" y="319940"/>
                  </a:lnTo>
                  <a:lnTo>
                    <a:pt x="293081" y="293093"/>
                  </a:lnTo>
                  <a:lnTo>
                    <a:pt x="319928" y="258345"/>
                  </a:lnTo>
                  <a:lnTo>
                    <a:pt x="337236" y="217332"/>
                  </a:lnTo>
                  <a:lnTo>
                    <a:pt x="343369" y="171691"/>
                  </a:lnTo>
                  <a:lnTo>
                    <a:pt x="337236" y="126046"/>
                  </a:lnTo>
                  <a:lnTo>
                    <a:pt x="319928" y="85031"/>
                  </a:lnTo>
                  <a:lnTo>
                    <a:pt x="293081" y="50284"/>
                  </a:lnTo>
                  <a:lnTo>
                    <a:pt x="258332" y="23439"/>
                  </a:lnTo>
                  <a:lnTo>
                    <a:pt x="217319" y="6132"/>
                  </a:lnTo>
                  <a:lnTo>
                    <a:pt x="171678" y="0"/>
                  </a:lnTo>
                  <a:close/>
                </a:path>
              </a:pathLst>
            </a:custGeom>
            <a:solidFill>
              <a:srgbClr val="0C8AC5"/>
            </a:solidFill>
          </p:spPr>
          <p:txBody>
            <a:bodyPr wrap="square" lIns="0" tIns="0" rIns="0" bIns="0" rtlCol="0"/>
            <a:lstStyle/>
            <a:p>
              <a:endParaRPr/>
            </a:p>
          </p:txBody>
        </p:sp>
        <p:sp>
          <p:nvSpPr>
            <p:cNvPr id="29" name="object 8">
              <a:extLst>
                <a:ext uri="{FF2B5EF4-FFF2-40B4-BE49-F238E27FC236}">
                  <a16:creationId xmlns:a16="http://schemas.microsoft.com/office/drawing/2014/main" id="{669DD8B9-1481-AA4D-B9D6-085C8A0052B9}"/>
                </a:ext>
              </a:extLst>
            </p:cNvPr>
            <p:cNvSpPr/>
            <p:nvPr/>
          </p:nvSpPr>
          <p:spPr>
            <a:xfrm>
              <a:off x="788563" y="3390832"/>
              <a:ext cx="524510" cy="524510"/>
            </a:xfrm>
            <a:custGeom>
              <a:avLst/>
              <a:gdLst/>
              <a:ahLst/>
              <a:cxnLst/>
              <a:rect l="l" t="t" r="r" b="b"/>
              <a:pathLst>
                <a:path w="524510" h="524510">
                  <a:moveTo>
                    <a:pt x="262026" y="0"/>
                  </a:moveTo>
                  <a:lnTo>
                    <a:pt x="214925" y="4221"/>
                  </a:lnTo>
                  <a:lnTo>
                    <a:pt x="170595" y="16391"/>
                  </a:lnTo>
                  <a:lnTo>
                    <a:pt x="129775" y="35770"/>
                  </a:lnTo>
                  <a:lnTo>
                    <a:pt x="93204" y="61618"/>
                  </a:lnTo>
                  <a:lnTo>
                    <a:pt x="61624" y="93197"/>
                  </a:lnTo>
                  <a:lnTo>
                    <a:pt x="35773" y="129765"/>
                  </a:lnTo>
                  <a:lnTo>
                    <a:pt x="16392" y="170584"/>
                  </a:lnTo>
                  <a:lnTo>
                    <a:pt x="4221" y="214913"/>
                  </a:lnTo>
                  <a:lnTo>
                    <a:pt x="0" y="262013"/>
                  </a:lnTo>
                  <a:lnTo>
                    <a:pt x="4221" y="309114"/>
                  </a:lnTo>
                  <a:lnTo>
                    <a:pt x="16392" y="353444"/>
                  </a:lnTo>
                  <a:lnTo>
                    <a:pt x="35773" y="394264"/>
                  </a:lnTo>
                  <a:lnTo>
                    <a:pt x="61624" y="430835"/>
                  </a:lnTo>
                  <a:lnTo>
                    <a:pt x="93204" y="462415"/>
                  </a:lnTo>
                  <a:lnTo>
                    <a:pt x="129775" y="488266"/>
                  </a:lnTo>
                  <a:lnTo>
                    <a:pt x="170595" y="507647"/>
                  </a:lnTo>
                  <a:lnTo>
                    <a:pt x="214925" y="519818"/>
                  </a:lnTo>
                  <a:lnTo>
                    <a:pt x="262026" y="524040"/>
                  </a:lnTo>
                  <a:lnTo>
                    <a:pt x="309123" y="519818"/>
                  </a:lnTo>
                  <a:lnTo>
                    <a:pt x="353450" y="507647"/>
                  </a:lnTo>
                  <a:lnTo>
                    <a:pt x="394268" y="488266"/>
                  </a:lnTo>
                  <a:lnTo>
                    <a:pt x="430837" y="462415"/>
                  </a:lnTo>
                  <a:lnTo>
                    <a:pt x="462416" y="430835"/>
                  </a:lnTo>
                  <a:lnTo>
                    <a:pt x="488267" y="394264"/>
                  </a:lnTo>
                  <a:lnTo>
                    <a:pt x="507647" y="353444"/>
                  </a:lnTo>
                  <a:lnTo>
                    <a:pt x="519818" y="309114"/>
                  </a:lnTo>
                  <a:lnTo>
                    <a:pt x="524040" y="262013"/>
                  </a:lnTo>
                  <a:lnTo>
                    <a:pt x="519818" y="214913"/>
                  </a:lnTo>
                  <a:lnTo>
                    <a:pt x="507647" y="170584"/>
                  </a:lnTo>
                  <a:lnTo>
                    <a:pt x="488267" y="129765"/>
                  </a:lnTo>
                  <a:lnTo>
                    <a:pt x="462416" y="93197"/>
                  </a:lnTo>
                  <a:lnTo>
                    <a:pt x="430837" y="61618"/>
                  </a:lnTo>
                  <a:lnTo>
                    <a:pt x="394268" y="35770"/>
                  </a:lnTo>
                  <a:lnTo>
                    <a:pt x="353450" y="16391"/>
                  </a:lnTo>
                  <a:lnTo>
                    <a:pt x="309123" y="4221"/>
                  </a:lnTo>
                  <a:lnTo>
                    <a:pt x="262026" y="0"/>
                  </a:lnTo>
                  <a:close/>
                </a:path>
              </a:pathLst>
            </a:custGeom>
            <a:solidFill>
              <a:srgbClr val="8AC984"/>
            </a:solidFill>
          </p:spPr>
          <p:txBody>
            <a:bodyPr wrap="square" lIns="0" tIns="0" rIns="0" bIns="0" rtlCol="0"/>
            <a:lstStyle/>
            <a:p>
              <a:endParaRPr/>
            </a:p>
          </p:txBody>
        </p:sp>
        <p:sp>
          <p:nvSpPr>
            <p:cNvPr id="30" name="object 9">
              <a:extLst>
                <a:ext uri="{FF2B5EF4-FFF2-40B4-BE49-F238E27FC236}">
                  <a16:creationId xmlns:a16="http://schemas.microsoft.com/office/drawing/2014/main" id="{C48AFCDB-E59F-9941-BFA9-4CE64E6EE045}"/>
                </a:ext>
              </a:extLst>
            </p:cNvPr>
            <p:cNvSpPr/>
            <p:nvPr/>
          </p:nvSpPr>
          <p:spPr>
            <a:xfrm>
              <a:off x="710570" y="4120818"/>
              <a:ext cx="343535" cy="343535"/>
            </a:xfrm>
            <a:custGeom>
              <a:avLst/>
              <a:gdLst/>
              <a:ahLst/>
              <a:cxnLst/>
              <a:rect l="l" t="t" r="r" b="b"/>
              <a:pathLst>
                <a:path w="343534" h="343535">
                  <a:moveTo>
                    <a:pt x="171678" y="0"/>
                  </a:moveTo>
                  <a:lnTo>
                    <a:pt x="126038" y="6133"/>
                  </a:lnTo>
                  <a:lnTo>
                    <a:pt x="85027" y="23441"/>
                  </a:lnTo>
                  <a:lnTo>
                    <a:pt x="50282" y="50288"/>
                  </a:lnTo>
                  <a:lnTo>
                    <a:pt x="23438" y="85037"/>
                  </a:lnTo>
                  <a:lnTo>
                    <a:pt x="6132" y="126050"/>
                  </a:lnTo>
                  <a:lnTo>
                    <a:pt x="0" y="171691"/>
                  </a:lnTo>
                  <a:lnTo>
                    <a:pt x="6132" y="217332"/>
                  </a:lnTo>
                  <a:lnTo>
                    <a:pt x="23438" y="258345"/>
                  </a:lnTo>
                  <a:lnTo>
                    <a:pt x="50282" y="293093"/>
                  </a:lnTo>
                  <a:lnTo>
                    <a:pt x="85027" y="319940"/>
                  </a:lnTo>
                  <a:lnTo>
                    <a:pt x="126038" y="337249"/>
                  </a:lnTo>
                  <a:lnTo>
                    <a:pt x="171678" y="343382"/>
                  </a:lnTo>
                  <a:lnTo>
                    <a:pt x="217323" y="337249"/>
                  </a:lnTo>
                  <a:lnTo>
                    <a:pt x="258338" y="319940"/>
                  </a:lnTo>
                  <a:lnTo>
                    <a:pt x="293085" y="293093"/>
                  </a:lnTo>
                  <a:lnTo>
                    <a:pt x="319930" y="258345"/>
                  </a:lnTo>
                  <a:lnTo>
                    <a:pt x="337237" y="217332"/>
                  </a:lnTo>
                  <a:lnTo>
                    <a:pt x="343369" y="171691"/>
                  </a:lnTo>
                  <a:lnTo>
                    <a:pt x="337237" y="126050"/>
                  </a:lnTo>
                  <a:lnTo>
                    <a:pt x="319930" y="85037"/>
                  </a:lnTo>
                  <a:lnTo>
                    <a:pt x="293085" y="50288"/>
                  </a:lnTo>
                  <a:lnTo>
                    <a:pt x="258338" y="23441"/>
                  </a:lnTo>
                  <a:lnTo>
                    <a:pt x="217323" y="6133"/>
                  </a:lnTo>
                  <a:lnTo>
                    <a:pt x="171678" y="0"/>
                  </a:lnTo>
                  <a:close/>
                </a:path>
              </a:pathLst>
            </a:custGeom>
            <a:solidFill>
              <a:srgbClr val="1EA1A0"/>
            </a:solidFill>
          </p:spPr>
          <p:txBody>
            <a:bodyPr wrap="square" lIns="0" tIns="0" rIns="0" bIns="0" rtlCol="0"/>
            <a:lstStyle/>
            <a:p>
              <a:endParaRPr/>
            </a:p>
          </p:txBody>
        </p:sp>
        <p:sp>
          <p:nvSpPr>
            <p:cNvPr id="31" name="object 10">
              <a:extLst>
                <a:ext uri="{FF2B5EF4-FFF2-40B4-BE49-F238E27FC236}">
                  <a16:creationId xmlns:a16="http://schemas.microsoft.com/office/drawing/2014/main" id="{6D3CD581-F9D5-CA4A-84A8-571E8BD3DC27}"/>
                </a:ext>
              </a:extLst>
            </p:cNvPr>
            <p:cNvSpPr/>
            <p:nvPr/>
          </p:nvSpPr>
          <p:spPr>
            <a:xfrm>
              <a:off x="0" y="2686642"/>
              <a:ext cx="552450" cy="687070"/>
            </a:xfrm>
            <a:custGeom>
              <a:avLst/>
              <a:gdLst/>
              <a:ahLst/>
              <a:cxnLst/>
              <a:rect l="l" t="t" r="r" b="b"/>
              <a:pathLst>
                <a:path w="552450" h="687070">
                  <a:moveTo>
                    <a:pt x="201425" y="0"/>
                  </a:moveTo>
                  <a:lnTo>
                    <a:pt x="156739" y="3909"/>
                  </a:lnTo>
                  <a:lnTo>
                    <a:pt x="112227" y="13863"/>
                  </a:lnTo>
                  <a:lnTo>
                    <a:pt x="68430" y="30068"/>
                  </a:lnTo>
                  <a:lnTo>
                    <a:pt x="27198" y="51993"/>
                  </a:lnTo>
                  <a:lnTo>
                    <a:pt x="0" y="71538"/>
                  </a:lnTo>
                  <a:lnTo>
                    <a:pt x="0" y="615233"/>
                  </a:lnTo>
                  <a:lnTo>
                    <a:pt x="46762" y="646057"/>
                  </a:lnTo>
                  <a:lnTo>
                    <a:pt x="86740" y="664269"/>
                  </a:lnTo>
                  <a:lnTo>
                    <a:pt x="128706" y="677260"/>
                  </a:lnTo>
                  <a:lnTo>
                    <a:pt x="172120" y="684824"/>
                  </a:lnTo>
                  <a:lnTo>
                    <a:pt x="216439" y="686754"/>
                  </a:lnTo>
                  <a:lnTo>
                    <a:pt x="261125" y="682845"/>
                  </a:lnTo>
                  <a:lnTo>
                    <a:pt x="305635" y="672891"/>
                  </a:lnTo>
                  <a:lnTo>
                    <a:pt x="349430" y="656686"/>
                  </a:lnTo>
                  <a:lnTo>
                    <a:pt x="390662" y="634760"/>
                  </a:lnTo>
                  <a:lnTo>
                    <a:pt x="427702" y="608143"/>
                  </a:lnTo>
                  <a:lnTo>
                    <a:pt x="460344" y="577375"/>
                  </a:lnTo>
                  <a:lnTo>
                    <a:pt x="488381" y="542997"/>
                  </a:lnTo>
                  <a:lnTo>
                    <a:pt x="511610" y="505549"/>
                  </a:lnTo>
                  <a:lnTo>
                    <a:pt x="529822" y="465571"/>
                  </a:lnTo>
                  <a:lnTo>
                    <a:pt x="542813" y="423606"/>
                  </a:lnTo>
                  <a:lnTo>
                    <a:pt x="550377" y="380193"/>
                  </a:lnTo>
                  <a:lnTo>
                    <a:pt x="552307" y="335872"/>
                  </a:lnTo>
                  <a:lnTo>
                    <a:pt x="548398" y="291186"/>
                  </a:lnTo>
                  <a:lnTo>
                    <a:pt x="538444" y="246674"/>
                  </a:lnTo>
                  <a:lnTo>
                    <a:pt x="522239" y="202877"/>
                  </a:lnTo>
                  <a:lnTo>
                    <a:pt x="500313" y="161645"/>
                  </a:lnTo>
                  <a:lnTo>
                    <a:pt x="473696" y="124605"/>
                  </a:lnTo>
                  <a:lnTo>
                    <a:pt x="442928" y="91963"/>
                  </a:lnTo>
                  <a:lnTo>
                    <a:pt x="408550" y="63925"/>
                  </a:lnTo>
                  <a:lnTo>
                    <a:pt x="371102" y="40697"/>
                  </a:lnTo>
                  <a:lnTo>
                    <a:pt x="331124" y="22484"/>
                  </a:lnTo>
                  <a:lnTo>
                    <a:pt x="289159" y="9493"/>
                  </a:lnTo>
                  <a:lnTo>
                    <a:pt x="245746" y="1930"/>
                  </a:lnTo>
                  <a:lnTo>
                    <a:pt x="201425" y="0"/>
                  </a:lnTo>
                  <a:close/>
                </a:path>
              </a:pathLst>
            </a:custGeom>
            <a:solidFill>
              <a:srgbClr val="41607C"/>
            </a:solidFill>
          </p:spPr>
          <p:txBody>
            <a:bodyPr wrap="square" lIns="0" tIns="0" rIns="0" bIns="0" rtlCol="0"/>
            <a:lstStyle/>
            <a:p>
              <a:endParaRPr/>
            </a:p>
          </p:txBody>
        </p:sp>
        <p:sp>
          <p:nvSpPr>
            <p:cNvPr id="32" name="object 11">
              <a:extLst>
                <a:ext uri="{FF2B5EF4-FFF2-40B4-BE49-F238E27FC236}">
                  <a16:creationId xmlns:a16="http://schemas.microsoft.com/office/drawing/2014/main" id="{02380E97-2639-BA46-B9B4-DDCAF13F27F9}"/>
                </a:ext>
              </a:extLst>
            </p:cNvPr>
            <p:cNvSpPr/>
            <p:nvPr/>
          </p:nvSpPr>
          <p:spPr>
            <a:xfrm>
              <a:off x="632360" y="2956092"/>
              <a:ext cx="341630" cy="341630"/>
            </a:xfrm>
            <a:custGeom>
              <a:avLst/>
              <a:gdLst/>
              <a:ahLst/>
              <a:cxnLst/>
              <a:rect l="l" t="t" r="r" b="b"/>
              <a:pathLst>
                <a:path w="341630" h="341629">
                  <a:moveTo>
                    <a:pt x="189129" y="0"/>
                  </a:moveTo>
                  <a:lnTo>
                    <a:pt x="144624" y="989"/>
                  </a:lnTo>
                  <a:lnTo>
                    <a:pt x="100467" y="14069"/>
                  </a:lnTo>
                  <a:lnTo>
                    <a:pt x="61334" y="38336"/>
                  </a:lnTo>
                  <a:lnTo>
                    <a:pt x="30995" y="70907"/>
                  </a:lnTo>
                  <a:lnTo>
                    <a:pt x="10276" y="109620"/>
                  </a:lnTo>
                  <a:lnTo>
                    <a:pt x="0" y="152311"/>
                  </a:lnTo>
                  <a:lnTo>
                    <a:pt x="989" y="196814"/>
                  </a:lnTo>
                  <a:lnTo>
                    <a:pt x="14069" y="240967"/>
                  </a:lnTo>
                  <a:lnTo>
                    <a:pt x="38340" y="280101"/>
                  </a:lnTo>
                  <a:lnTo>
                    <a:pt x="70913" y="310442"/>
                  </a:lnTo>
                  <a:lnTo>
                    <a:pt x="109627" y="331164"/>
                  </a:lnTo>
                  <a:lnTo>
                    <a:pt x="152317" y="341444"/>
                  </a:lnTo>
                  <a:lnTo>
                    <a:pt x="196822" y="340456"/>
                  </a:lnTo>
                  <a:lnTo>
                    <a:pt x="240980" y="327378"/>
                  </a:lnTo>
                  <a:lnTo>
                    <a:pt x="280113" y="303106"/>
                  </a:lnTo>
                  <a:lnTo>
                    <a:pt x="310451" y="270530"/>
                  </a:lnTo>
                  <a:lnTo>
                    <a:pt x="331170" y="231815"/>
                  </a:lnTo>
                  <a:lnTo>
                    <a:pt x="341447" y="189124"/>
                  </a:lnTo>
                  <a:lnTo>
                    <a:pt x="340457" y="144620"/>
                  </a:lnTo>
                  <a:lnTo>
                    <a:pt x="327378" y="100467"/>
                  </a:lnTo>
                  <a:lnTo>
                    <a:pt x="303107" y="61334"/>
                  </a:lnTo>
                  <a:lnTo>
                    <a:pt x="270533" y="30995"/>
                  </a:lnTo>
                  <a:lnTo>
                    <a:pt x="231820" y="10276"/>
                  </a:lnTo>
                  <a:lnTo>
                    <a:pt x="189129" y="0"/>
                  </a:lnTo>
                  <a:close/>
                </a:path>
              </a:pathLst>
            </a:custGeom>
            <a:solidFill>
              <a:srgbClr val="41607C"/>
            </a:solidFill>
          </p:spPr>
          <p:txBody>
            <a:bodyPr wrap="square" lIns="0" tIns="0" rIns="0" bIns="0" rtlCol="0"/>
            <a:lstStyle/>
            <a:p>
              <a:endParaRPr/>
            </a:p>
          </p:txBody>
        </p:sp>
        <p:sp>
          <p:nvSpPr>
            <p:cNvPr id="33" name="object 12">
              <a:extLst>
                <a:ext uri="{FF2B5EF4-FFF2-40B4-BE49-F238E27FC236}">
                  <a16:creationId xmlns:a16="http://schemas.microsoft.com/office/drawing/2014/main" id="{3660FDAB-77EB-E743-96F8-154C89E21428}"/>
                </a:ext>
              </a:extLst>
            </p:cNvPr>
            <p:cNvSpPr/>
            <p:nvPr/>
          </p:nvSpPr>
          <p:spPr>
            <a:xfrm>
              <a:off x="0" y="1551123"/>
              <a:ext cx="382905" cy="520700"/>
            </a:xfrm>
            <a:custGeom>
              <a:avLst/>
              <a:gdLst/>
              <a:ahLst/>
              <a:cxnLst/>
              <a:rect l="l" t="t" r="r" b="b"/>
              <a:pathLst>
                <a:path w="382905" h="520700">
                  <a:moveTo>
                    <a:pt x="136749" y="0"/>
                  </a:moveTo>
                  <a:lnTo>
                    <a:pt x="92227" y="1328"/>
                  </a:lnTo>
                  <a:lnTo>
                    <a:pt x="48197" y="10340"/>
                  </a:lnTo>
                  <a:lnTo>
                    <a:pt x="5691" y="27180"/>
                  </a:lnTo>
                  <a:lnTo>
                    <a:pt x="0" y="30715"/>
                  </a:lnTo>
                  <a:lnTo>
                    <a:pt x="0" y="489252"/>
                  </a:lnTo>
                  <a:lnTo>
                    <a:pt x="21729" y="500631"/>
                  </a:lnTo>
                  <a:lnTo>
                    <a:pt x="64143" y="514234"/>
                  </a:lnTo>
                  <a:lnTo>
                    <a:pt x="108127" y="520444"/>
                  </a:lnTo>
                  <a:lnTo>
                    <a:pt x="152650" y="519117"/>
                  </a:lnTo>
                  <a:lnTo>
                    <a:pt x="196682" y="510107"/>
                  </a:lnTo>
                  <a:lnTo>
                    <a:pt x="239191" y="493267"/>
                  </a:lnTo>
                  <a:lnTo>
                    <a:pt x="279148" y="468453"/>
                  </a:lnTo>
                  <a:lnTo>
                    <a:pt x="314052" y="436929"/>
                  </a:lnTo>
                  <a:lnTo>
                    <a:pt x="342000" y="400744"/>
                  </a:lnTo>
                  <a:lnTo>
                    <a:pt x="362847" y="360929"/>
                  </a:lnTo>
                  <a:lnTo>
                    <a:pt x="376448" y="318514"/>
                  </a:lnTo>
                  <a:lnTo>
                    <a:pt x="382658" y="274530"/>
                  </a:lnTo>
                  <a:lnTo>
                    <a:pt x="381330" y="230008"/>
                  </a:lnTo>
                  <a:lnTo>
                    <a:pt x="372320" y="185979"/>
                  </a:lnTo>
                  <a:lnTo>
                    <a:pt x="355483" y="143472"/>
                  </a:lnTo>
                  <a:lnTo>
                    <a:pt x="330672" y="103519"/>
                  </a:lnTo>
                  <a:lnTo>
                    <a:pt x="299148" y="68611"/>
                  </a:lnTo>
                  <a:lnTo>
                    <a:pt x="262963" y="40660"/>
                  </a:lnTo>
                  <a:lnTo>
                    <a:pt x="223148" y="19811"/>
                  </a:lnTo>
                  <a:lnTo>
                    <a:pt x="180733" y="6209"/>
                  </a:lnTo>
                  <a:lnTo>
                    <a:pt x="136749" y="0"/>
                  </a:lnTo>
                  <a:close/>
                </a:path>
              </a:pathLst>
            </a:custGeom>
            <a:solidFill>
              <a:srgbClr val="934C83"/>
            </a:solidFill>
          </p:spPr>
          <p:txBody>
            <a:bodyPr wrap="square" lIns="0" tIns="0" rIns="0" bIns="0" rtlCol="0"/>
            <a:lstStyle/>
            <a:p>
              <a:endParaRPr/>
            </a:p>
          </p:txBody>
        </p:sp>
        <p:sp>
          <p:nvSpPr>
            <p:cNvPr id="34" name="object 13">
              <a:extLst>
                <a:ext uri="{FF2B5EF4-FFF2-40B4-BE49-F238E27FC236}">
                  <a16:creationId xmlns:a16="http://schemas.microsoft.com/office/drawing/2014/main" id="{802C9638-BF31-7F4C-B3FC-A9DEB87A5163}"/>
                </a:ext>
              </a:extLst>
            </p:cNvPr>
            <p:cNvSpPr/>
            <p:nvPr/>
          </p:nvSpPr>
          <p:spPr>
            <a:xfrm>
              <a:off x="302763" y="1154378"/>
              <a:ext cx="351155" cy="351155"/>
            </a:xfrm>
            <a:custGeom>
              <a:avLst/>
              <a:gdLst/>
              <a:ahLst/>
              <a:cxnLst/>
              <a:rect l="l" t="t" r="r" b="b"/>
              <a:pathLst>
                <a:path w="351155" h="351155">
                  <a:moveTo>
                    <a:pt x="155013" y="0"/>
                  </a:moveTo>
                  <a:lnTo>
                    <a:pt x="110586" y="11146"/>
                  </a:lnTo>
                  <a:lnTo>
                    <a:pt x="69264" y="34345"/>
                  </a:lnTo>
                  <a:lnTo>
                    <a:pt x="35537" y="67624"/>
                  </a:lnTo>
                  <a:lnTo>
                    <a:pt x="12528" y="107227"/>
                  </a:lnTo>
                  <a:lnTo>
                    <a:pt x="572" y="150798"/>
                  </a:lnTo>
                  <a:lnTo>
                    <a:pt x="0" y="195976"/>
                  </a:lnTo>
                  <a:lnTo>
                    <a:pt x="11145" y="240406"/>
                  </a:lnTo>
                  <a:lnTo>
                    <a:pt x="34339" y="281728"/>
                  </a:lnTo>
                  <a:lnTo>
                    <a:pt x="67623" y="315456"/>
                  </a:lnTo>
                  <a:lnTo>
                    <a:pt x="107227" y="338464"/>
                  </a:lnTo>
                  <a:lnTo>
                    <a:pt x="150797" y="350421"/>
                  </a:lnTo>
                  <a:lnTo>
                    <a:pt x="195974" y="350993"/>
                  </a:lnTo>
                  <a:lnTo>
                    <a:pt x="240401" y="339848"/>
                  </a:lnTo>
                  <a:lnTo>
                    <a:pt x="281723" y="316653"/>
                  </a:lnTo>
                  <a:lnTo>
                    <a:pt x="315451" y="283369"/>
                  </a:lnTo>
                  <a:lnTo>
                    <a:pt x="338462" y="243762"/>
                  </a:lnTo>
                  <a:lnTo>
                    <a:pt x="350420" y="200191"/>
                  </a:lnTo>
                  <a:lnTo>
                    <a:pt x="350993" y="155013"/>
                  </a:lnTo>
                  <a:lnTo>
                    <a:pt x="339847" y="110587"/>
                  </a:lnTo>
                  <a:lnTo>
                    <a:pt x="316648" y="69270"/>
                  </a:lnTo>
                  <a:lnTo>
                    <a:pt x="283364" y="35542"/>
                  </a:lnTo>
                  <a:lnTo>
                    <a:pt x="243760" y="12531"/>
                  </a:lnTo>
                  <a:lnTo>
                    <a:pt x="200190" y="573"/>
                  </a:lnTo>
                  <a:lnTo>
                    <a:pt x="155013" y="0"/>
                  </a:lnTo>
                  <a:close/>
                </a:path>
              </a:pathLst>
            </a:custGeom>
            <a:solidFill>
              <a:srgbClr val="934C83"/>
            </a:solidFill>
          </p:spPr>
          <p:txBody>
            <a:bodyPr wrap="square" lIns="0" tIns="0" rIns="0" bIns="0" rtlCol="0"/>
            <a:lstStyle/>
            <a:p>
              <a:endParaRPr/>
            </a:p>
          </p:txBody>
        </p:sp>
        <p:sp>
          <p:nvSpPr>
            <p:cNvPr id="35" name="object 14">
              <a:extLst>
                <a:ext uri="{FF2B5EF4-FFF2-40B4-BE49-F238E27FC236}">
                  <a16:creationId xmlns:a16="http://schemas.microsoft.com/office/drawing/2014/main" id="{C4076A1D-B0F6-5249-9F52-748C0D5F527A}"/>
                </a:ext>
              </a:extLst>
            </p:cNvPr>
            <p:cNvSpPr/>
            <p:nvPr/>
          </p:nvSpPr>
          <p:spPr>
            <a:xfrm>
              <a:off x="0" y="118224"/>
              <a:ext cx="956310" cy="1144270"/>
            </a:xfrm>
            <a:custGeom>
              <a:avLst/>
              <a:gdLst/>
              <a:ahLst/>
              <a:cxnLst/>
              <a:rect l="l" t="t" r="r" b="b"/>
              <a:pathLst>
                <a:path w="956310" h="1144270">
                  <a:moveTo>
                    <a:pt x="169964" y="972388"/>
                  </a:moveTo>
                  <a:lnTo>
                    <a:pt x="163842" y="926744"/>
                  </a:lnTo>
                  <a:lnTo>
                    <a:pt x="146532" y="885736"/>
                  </a:lnTo>
                  <a:lnTo>
                    <a:pt x="119684" y="850976"/>
                  </a:lnTo>
                  <a:lnTo>
                    <a:pt x="84937" y="824141"/>
                  </a:lnTo>
                  <a:lnTo>
                    <a:pt x="43929" y="806831"/>
                  </a:lnTo>
                  <a:lnTo>
                    <a:pt x="0" y="800925"/>
                  </a:lnTo>
                  <a:lnTo>
                    <a:pt x="0" y="1143850"/>
                  </a:lnTo>
                  <a:lnTo>
                    <a:pt x="43929" y="1137945"/>
                  </a:lnTo>
                  <a:lnTo>
                    <a:pt x="84937" y="1120635"/>
                  </a:lnTo>
                  <a:lnTo>
                    <a:pt x="119684" y="1093787"/>
                  </a:lnTo>
                  <a:lnTo>
                    <a:pt x="146532" y="1059040"/>
                  </a:lnTo>
                  <a:lnTo>
                    <a:pt x="163842" y="1018019"/>
                  </a:lnTo>
                  <a:lnTo>
                    <a:pt x="169964" y="972388"/>
                  </a:lnTo>
                  <a:close/>
                </a:path>
                <a:path w="956310" h="1144270">
                  <a:moveTo>
                    <a:pt x="955814" y="422198"/>
                  </a:moveTo>
                  <a:lnTo>
                    <a:pt x="952982" y="372960"/>
                  </a:lnTo>
                  <a:lnTo>
                    <a:pt x="944664" y="325386"/>
                  </a:lnTo>
                  <a:lnTo>
                    <a:pt x="931202" y="279806"/>
                  </a:lnTo>
                  <a:lnTo>
                    <a:pt x="912901" y="236524"/>
                  </a:lnTo>
                  <a:lnTo>
                    <a:pt x="890092" y="195859"/>
                  </a:lnTo>
                  <a:lnTo>
                    <a:pt x="863066" y="158140"/>
                  </a:lnTo>
                  <a:lnTo>
                    <a:pt x="832154" y="123659"/>
                  </a:lnTo>
                  <a:lnTo>
                    <a:pt x="797687" y="92748"/>
                  </a:lnTo>
                  <a:lnTo>
                    <a:pt x="759955" y="65735"/>
                  </a:lnTo>
                  <a:lnTo>
                    <a:pt x="719289" y="42913"/>
                  </a:lnTo>
                  <a:lnTo>
                    <a:pt x="676008" y="24612"/>
                  </a:lnTo>
                  <a:lnTo>
                    <a:pt x="630428" y="11150"/>
                  </a:lnTo>
                  <a:lnTo>
                    <a:pt x="582853" y="2844"/>
                  </a:lnTo>
                  <a:lnTo>
                    <a:pt x="533615" y="0"/>
                  </a:lnTo>
                  <a:lnTo>
                    <a:pt x="484378" y="2844"/>
                  </a:lnTo>
                  <a:lnTo>
                    <a:pt x="436816" y="11150"/>
                  </a:lnTo>
                  <a:lnTo>
                    <a:pt x="391236" y="24612"/>
                  </a:lnTo>
                  <a:lnTo>
                    <a:pt x="347954" y="42913"/>
                  </a:lnTo>
                  <a:lnTo>
                    <a:pt x="307289" y="65735"/>
                  </a:lnTo>
                  <a:lnTo>
                    <a:pt x="269557" y="92748"/>
                  </a:lnTo>
                  <a:lnTo>
                    <a:pt x="235077" y="123659"/>
                  </a:lnTo>
                  <a:lnTo>
                    <a:pt x="204177" y="158140"/>
                  </a:lnTo>
                  <a:lnTo>
                    <a:pt x="177152" y="195859"/>
                  </a:lnTo>
                  <a:lnTo>
                    <a:pt x="154330" y="236524"/>
                  </a:lnTo>
                  <a:lnTo>
                    <a:pt x="136029" y="279806"/>
                  </a:lnTo>
                  <a:lnTo>
                    <a:pt x="122567" y="325386"/>
                  </a:lnTo>
                  <a:lnTo>
                    <a:pt x="114261" y="372960"/>
                  </a:lnTo>
                  <a:lnTo>
                    <a:pt x="111417" y="422198"/>
                  </a:lnTo>
                  <a:lnTo>
                    <a:pt x="114261" y="471436"/>
                  </a:lnTo>
                  <a:lnTo>
                    <a:pt x="122567" y="518998"/>
                  </a:lnTo>
                  <a:lnTo>
                    <a:pt x="136029" y="564591"/>
                  </a:lnTo>
                  <a:lnTo>
                    <a:pt x="154330" y="607872"/>
                  </a:lnTo>
                  <a:lnTo>
                    <a:pt x="177152" y="648538"/>
                  </a:lnTo>
                  <a:lnTo>
                    <a:pt x="204177" y="686257"/>
                  </a:lnTo>
                  <a:lnTo>
                    <a:pt x="235077" y="720737"/>
                  </a:lnTo>
                  <a:lnTo>
                    <a:pt x="269557" y="751649"/>
                  </a:lnTo>
                  <a:lnTo>
                    <a:pt x="307289" y="778662"/>
                  </a:lnTo>
                  <a:lnTo>
                    <a:pt x="347954" y="801484"/>
                  </a:lnTo>
                  <a:lnTo>
                    <a:pt x="391236" y="819785"/>
                  </a:lnTo>
                  <a:lnTo>
                    <a:pt x="436816" y="833247"/>
                  </a:lnTo>
                  <a:lnTo>
                    <a:pt x="484378" y="841552"/>
                  </a:lnTo>
                  <a:lnTo>
                    <a:pt x="533615" y="844397"/>
                  </a:lnTo>
                  <a:lnTo>
                    <a:pt x="582853" y="841552"/>
                  </a:lnTo>
                  <a:lnTo>
                    <a:pt x="630428" y="833247"/>
                  </a:lnTo>
                  <a:lnTo>
                    <a:pt x="676008" y="819785"/>
                  </a:lnTo>
                  <a:lnTo>
                    <a:pt x="719289" y="801484"/>
                  </a:lnTo>
                  <a:lnTo>
                    <a:pt x="759955" y="778662"/>
                  </a:lnTo>
                  <a:lnTo>
                    <a:pt x="797687" y="751649"/>
                  </a:lnTo>
                  <a:lnTo>
                    <a:pt x="832154" y="720737"/>
                  </a:lnTo>
                  <a:lnTo>
                    <a:pt x="863066" y="686257"/>
                  </a:lnTo>
                  <a:lnTo>
                    <a:pt x="890092" y="648538"/>
                  </a:lnTo>
                  <a:lnTo>
                    <a:pt x="912901" y="607872"/>
                  </a:lnTo>
                  <a:lnTo>
                    <a:pt x="931202" y="564591"/>
                  </a:lnTo>
                  <a:lnTo>
                    <a:pt x="944664" y="518998"/>
                  </a:lnTo>
                  <a:lnTo>
                    <a:pt x="952982" y="471436"/>
                  </a:lnTo>
                  <a:lnTo>
                    <a:pt x="955814" y="422198"/>
                  </a:lnTo>
                  <a:close/>
                </a:path>
              </a:pathLst>
            </a:custGeom>
            <a:solidFill>
              <a:srgbClr val="0C8AC5"/>
            </a:solidFill>
          </p:spPr>
          <p:txBody>
            <a:bodyPr wrap="square" lIns="0" tIns="0" rIns="0" bIns="0" rtlCol="0"/>
            <a:lstStyle/>
            <a:p>
              <a:endParaRPr/>
            </a:p>
          </p:txBody>
        </p:sp>
      </p:grpSp>
    </p:spTree>
    <p:extLst>
      <p:ext uri="{BB962C8B-B14F-4D97-AF65-F5344CB8AC3E}">
        <p14:creationId xmlns:p14="http://schemas.microsoft.com/office/powerpoint/2010/main" val="701573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ext and objects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C1817-8768-224F-8644-3FA98EBE4C2B}"/>
              </a:ext>
            </a:extLst>
          </p:cNvPr>
          <p:cNvSpPr>
            <a:spLocks noGrp="1"/>
          </p:cNvSpPr>
          <p:nvPr>
            <p:ph type="title"/>
          </p:nvPr>
        </p:nvSpPr>
        <p:spPr>
          <a:xfrm>
            <a:off x="838200" y="365125"/>
            <a:ext cx="9356678"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3" name="Marcador de contenido 2">
            <a:extLst>
              <a:ext uri="{FF2B5EF4-FFF2-40B4-BE49-F238E27FC236}">
                <a16:creationId xmlns:a16="http://schemas.microsoft.com/office/drawing/2014/main" id="{DC6A9515-CE38-764D-BCD1-20159F72FB3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4" name="Marcador de contenido 3">
            <a:extLst>
              <a:ext uri="{FF2B5EF4-FFF2-40B4-BE49-F238E27FC236}">
                <a16:creationId xmlns:a16="http://schemas.microsoft.com/office/drawing/2014/main" id="{A881C407-C2B0-C347-A7E6-ACD7340670C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grpSp>
        <p:nvGrpSpPr>
          <p:cNvPr id="8" name="Grupo 7">
            <a:extLst>
              <a:ext uri="{FF2B5EF4-FFF2-40B4-BE49-F238E27FC236}">
                <a16:creationId xmlns:a16="http://schemas.microsoft.com/office/drawing/2014/main" id="{CC072D38-9579-5A4C-A57B-450D7661F854}"/>
              </a:ext>
            </a:extLst>
          </p:cNvPr>
          <p:cNvGrpSpPr/>
          <p:nvPr userDrawn="1"/>
        </p:nvGrpSpPr>
        <p:grpSpPr>
          <a:xfrm rot="15886334">
            <a:off x="10623557" y="78627"/>
            <a:ext cx="1765287" cy="1591083"/>
            <a:chOff x="65562" y="75628"/>
            <a:chExt cx="1385843" cy="1249083"/>
          </a:xfrm>
        </p:grpSpPr>
        <p:sp>
          <p:nvSpPr>
            <p:cNvPr id="9" name="object 2">
              <a:extLst>
                <a:ext uri="{FF2B5EF4-FFF2-40B4-BE49-F238E27FC236}">
                  <a16:creationId xmlns:a16="http://schemas.microsoft.com/office/drawing/2014/main" id="{D808D56D-1008-B946-A43F-118C91E8BB1A}"/>
                </a:ext>
              </a:extLst>
            </p:cNvPr>
            <p:cNvSpPr/>
            <p:nvPr/>
          </p:nvSpPr>
          <p:spPr>
            <a:xfrm>
              <a:off x="214786" y="235907"/>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10" name="object 3">
              <a:extLst>
                <a:ext uri="{FF2B5EF4-FFF2-40B4-BE49-F238E27FC236}">
                  <a16:creationId xmlns:a16="http://schemas.microsoft.com/office/drawing/2014/main" id="{D5425948-7062-0C44-B6EC-32638FC216F6}"/>
                </a:ext>
              </a:extLst>
            </p:cNvPr>
            <p:cNvSpPr/>
            <p:nvPr/>
          </p:nvSpPr>
          <p:spPr>
            <a:xfrm>
              <a:off x="922324" y="191725"/>
              <a:ext cx="341630" cy="341630"/>
            </a:xfrm>
            <a:custGeom>
              <a:avLst/>
              <a:gdLst/>
              <a:ahLst/>
              <a:cxnLst/>
              <a:rect l="l" t="t" r="r" b="b"/>
              <a:pathLst>
                <a:path w="341630" h="341630">
                  <a:moveTo>
                    <a:pt x="189124" y="0"/>
                  </a:moveTo>
                  <a:lnTo>
                    <a:pt x="144620" y="989"/>
                  </a:lnTo>
                  <a:lnTo>
                    <a:pt x="100467" y="14069"/>
                  </a:lnTo>
                  <a:lnTo>
                    <a:pt x="61334" y="38340"/>
                  </a:lnTo>
                  <a:lnTo>
                    <a:pt x="30995" y="70913"/>
                  </a:lnTo>
                  <a:lnTo>
                    <a:pt x="10276" y="109627"/>
                  </a:lnTo>
                  <a:lnTo>
                    <a:pt x="0" y="152317"/>
                  </a:lnTo>
                  <a:lnTo>
                    <a:pt x="989" y="196822"/>
                  </a:lnTo>
                  <a:lnTo>
                    <a:pt x="14069" y="240980"/>
                  </a:lnTo>
                  <a:lnTo>
                    <a:pt x="38340" y="280113"/>
                  </a:lnTo>
                  <a:lnTo>
                    <a:pt x="70913" y="310451"/>
                  </a:lnTo>
                  <a:lnTo>
                    <a:pt x="109625" y="331170"/>
                  </a:lnTo>
                  <a:lnTo>
                    <a:pt x="152313" y="341447"/>
                  </a:lnTo>
                  <a:lnTo>
                    <a:pt x="196815" y="340457"/>
                  </a:lnTo>
                  <a:lnTo>
                    <a:pt x="240967" y="327378"/>
                  </a:lnTo>
                  <a:lnTo>
                    <a:pt x="280106" y="303107"/>
                  </a:lnTo>
                  <a:lnTo>
                    <a:pt x="310447" y="270533"/>
                  </a:lnTo>
                  <a:lnTo>
                    <a:pt x="331169" y="231820"/>
                  </a:lnTo>
                  <a:lnTo>
                    <a:pt x="341447" y="189129"/>
                  </a:lnTo>
                  <a:lnTo>
                    <a:pt x="340457" y="144624"/>
                  </a:lnTo>
                  <a:lnTo>
                    <a:pt x="327378" y="100467"/>
                  </a:lnTo>
                  <a:lnTo>
                    <a:pt x="303106" y="61334"/>
                  </a:lnTo>
                  <a:lnTo>
                    <a:pt x="270530" y="30995"/>
                  </a:lnTo>
                  <a:lnTo>
                    <a:pt x="231815" y="10276"/>
                  </a:lnTo>
                  <a:lnTo>
                    <a:pt x="189124" y="0"/>
                  </a:lnTo>
                  <a:close/>
                </a:path>
              </a:pathLst>
            </a:custGeom>
            <a:solidFill>
              <a:srgbClr val="41607C"/>
            </a:solidFill>
          </p:spPr>
          <p:txBody>
            <a:bodyPr wrap="square" lIns="0" tIns="0" rIns="0" bIns="0" rtlCol="0"/>
            <a:lstStyle/>
            <a:p>
              <a:endParaRPr/>
            </a:p>
          </p:txBody>
        </p:sp>
        <p:sp>
          <p:nvSpPr>
            <p:cNvPr id="11" name="object 4">
              <a:extLst>
                <a:ext uri="{FF2B5EF4-FFF2-40B4-BE49-F238E27FC236}">
                  <a16:creationId xmlns:a16="http://schemas.microsoft.com/office/drawing/2014/main" id="{9312FB03-F1D3-0E4C-91F6-7A226F2CE8F7}"/>
                </a:ext>
              </a:extLst>
            </p:cNvPr>
            <p:cNvSpPr/>
            <p:nvPr/>
          </p:nvSpPr>
          <p:spPr>
            <a:xfrm>
              <a:off x="835455" y="708761"/>
              <a:ext cx="615950" cy="615950"/>
            </a:xfrm>
            <a:custGeom>
              <a:avLst/>
              <a:gdLst/>
              <a:ahLst/>
              <a:cxnLst/>
              <a:rect l="l" t="t" r="r" b="b"/>
              <a:pathLst>
                <a:path w="615950" h="615950">
                  <a:moveTo>
                    <a:pt x="307911" y="0"/>
                  </a:moveTo>
                  <a:lnTo>
                    <a:pt x="262411" y="3338"/>
                  </a:lnTo>
                  <a:lnTo>
                    <a:pt x="218983" y="13036"/>
                  </a:lnTo>
                  <a:lnTo>
                    <a:pt x="178104" y="28618"/>
                  </a:lnTo>
                  <a:lnTo>
                    <a:pt x="140251" y="49606"/>
                  </a:lnTo>
                  <a:lnTo>
                    <a:pt x="105899" y="75526"/>
                  </a:lnTo>
                  <a:lnTo>
                    <a:pt x="75526" y="105899"/>
                  </a:lnTo>
                  <a:lnTo>
                    <a:pt x="49606" y="140251"/>
                  </a:lnTo>
                  <a:lnTo>
                    <a:pt x="28618" y="178104"/>
                  </a:lnTo>
                  <a:lnTo>
                    <a:pt x="13036" y="218983"/>
                  </a:lnTo>
                  <a:lnTo>
                    <a:pt x="3338" y="262411"/>
                  </a:lnTo>
                  <a:lnTo>
                    <a:pt x="0" y="307911"/>
                  </a:lnTo>
                  <a:lnTo>
                    <a:pt x="3338" y="353411"/>
                  </a:lnTo>
                  <a:lnTo>
                    <a:pt x="13036" y="396839"/>
                  </a:lnTo>
                  <a:lnTo>
                    <a:pt x="28618" y="437718"/>
                  </a:lnTo>
                  <a:lnTo>
                    <a:pt x="49606" y="475571"/>
                  </a:lnTo>
                  <a:lnTo>
                    <a:pt x="75526" y="509923"/>
                  </a:lnTo>
                  <a:lnTo>
                    <a:pt x="105899" y="540296"/>
                  </a:lnTo>
                  <a:lnTo>
                    <a:pt x="140251" y="566216"/>
                  </a:lnTo>
                  <a:lnTo>
                    <a:pt x="178104" y="587204"/>
                  </a:lnTo>
                  <a:lnTo>
                    <a:pt x="218983" y="602786"/>
                  </a:lnTo>
                  <a:lnTo>
                    <a:pt x="262411" y="612484"/>
                  </a:lnTo>
                  <a:lnTo>
                    <a:pt x="307911" y="615823"/>
                  </a:lnTo>
                  <a:lnTo>
                    <a:pt x="353415" y="612484"/>
                  </a:lnTo>
                  <a:lnTo>
                    <a:pt x="396845" y="602786"/>
                  </a:lnTo>
                  <a:lnTo>
                    <a:pt x="437726" y="587204"/>
                  </a:lnTo>
                  <a:lnTo>
                    <a:pt x="475581" y="566216"/>
                  </a:lnTo>
                  <a:lnTo>
                    <a:pt x="509933" y="540296"/>
                  </a:lnTo>
                  <a:lnTo>
                    <a:pt x="540308" y="509923"/>
                  </a:lnTo>
                  <a:lnTo>
                    <a:pt x="566228" y="475571"/>
                  </a:lnTo>
                  <a:lnTo>
                    <a:pt x="587217" y="437718"/>
                  </a:lnTo>
                  <a:lnTo>
                    <a:pt x="602798" y="396839"/>
                  </a:lnTo>
                  <a:lnTo>
                    <a:pt x="612497" y="353411"/>
                  </a:lnTo>
                  <a:lnTo>
                    <a:pt x="615835" y="307911"/>
                  </a:lnTo>
                  <a:lnTo>
                    <a:pt x="612497" y="262411"/>
                  </a:lnTo>
                  <a:lnTo>
                    <a:pt x="602798" y="218983"/>
                  </a:lnTo>
                  <a:lnTo>
                    <a:pt x="587217" y="178104"/>
                  </a:lnTo>
                  <a:lnTo>
                    <a:pt x="566228" y="140251"/>
                  </a:lnTo>
                  <a:lnTo>
                    <a:pt x="540308" y="105899"/>
                  </a:lnTo>
                  <a:lnTo>
                    <a:pt x="509933" y="75526"/>
                  </a:lnTo>
                  <a:lnTo>
                    <a:pt x="475581" y="49606"/>
                  </a:lnTo>
                  <a:lnTo>
                    <a:pt x="437726" y="28618"/>
                  </a:lnTo>
                  <a:lnTo>
                    <a:pt x="396845" y="13036"/>
                  </a:lnTo>
                  <a:lnTo>
                    <a:pt x="353415" y="3338"/>
                  </a:lnTo>
                  <a:lnTo>
                    <a:pt x="307911" y="0"/>
                  </a:lnTo>
                  <a:close/>
                </a:path>
              </a:pathLst>
            </a:custGeom>
            <a:solidFill>
              <a:srgbClr val="0C8AC5"/>
            </a:solidFill>
          </p:spPr>
          <p:txBody>
            <a:bodyPr wrap="square" lIns="0" tIns="0" rIns="0" bIns="0" rtlCol="0"/>
            <a:lstStyle/>
            <a:p>
              <a:endParaRPr/>
            </a:p>
          </p:txBody>
        </p:sp>
        <p:pic>
          <p:nvPicPr>
            <p:cNvPr id="12" name="object 5">
              <a:extLst>
                <a:ext uri="{FF2B5EF4-FFF2-40B4-BE49-F238E27FC236}">
                  <a16:creationId xmlns:a16="http://schemas.microsoft.com/office/drawing/2014/main" id="{C34033A5-55BC-2749-8CAD-16F414EED76B}"/>
                </a:ext>
              </a:extLst>
            </p:cNvPr>
            <p:cNvPicPr/>
            <p:nvPr/>
          </p:nvPicPr>
          <p:blipFill>
            <a:blip r:embed="rId2" cstate="print"/>
            <a:stretch>
              <a:fillRect/>
            </a:stretch>
          </p:blipFill>
          <p:spPr>
            <a:xfrm>
              <a:off x="65562" y="688900"/>
              <a:ext cx="152260" cy="152260"/>
            </a:xfrm>
            <a:prstGeom prst="rect">
              <a:avLst/>
            </a:prstGeom>
          </p:spPr>
        </p:pic>
        <p:sp>
          <p:nvSpPr>
            <p:cNvPr id="13" name="object 6">
              <a:extLst>
                <a:ext uri="{FF2B5EF4-FFF2-40B4-BE49-F238E27FC236}">
                  <a16:creationId xmlns:a16="http://schemas.microsoft.com/office/drawing/2014/main" id="{AD3A3A48-F955-674E-8FA8-7832B3239025}"/>
                </a:ext>
              </a:extLst>
            </p:cNvPr>
            <p:cNvSpPr/>
            <p:nvPr/>
          </p:nvSpPr>
          <p:spPr>
            <a:xfrm>
              <a:off x="416514" y="1005155"/>
              <a:ext cx="297180" cy="297180"/>
            </a:xfrm>
            <a:custGeom>
              <a:avLst/>
              <a:gdLst/>
              <a:ahLst/>
              <a:cxnLst/>
              <a:rect l="l" t="t" r="r" b="b"/>
              <a:pathLst>
                <a:path w="297180" h="297180">
                  <a:moveTo>
                    <a:pt x="160608" y="0"/>
                  </a:moveTo>
                  <a:lnTo>
                    <a:pt x="114746" y="3361"/>
                  </a:lnTo>
                  <a:lnTo>
                    <a:pt x="72467" y="20311"/>
                  </a:lnTo>
                  <a:lnTo>
                    <a:pt x="36987" y="49562"/>
                  </a:lnTo>
                  <a:lnTo>
                    <a:pt x="11522" y="89824"/>
                  </a:lnTo>
                  <a:lnTo>
                    <a:pt x="0" y="136046"/>
                  </a:lnTo>
                  <a:lnTo>
                    <a:pt x="3357" y="181905"/>
                  </a:lnTo>
                  <a:lnTo>
                    <a:pt x="20305" y="224184"/>
                  </a:lnTo>
                  <a:lnTo>
                    <a:pt x="49555" y="259667"/>
                  </a:lnTo>
                  <a:lnTo>
                    <a:pt x="89818" y="285138"/>
                  </a:lnTo>
                  <a:lnTo>
                    <a:pt x="136041" y="296655"/>
                  </a:lnTo>
                  <a:lnTo>
                    <a:pt x="181903" y="293293"/>
                  </a:lnTo>
                  <a:lnTo>
                    <a:pt x="224185" y="276343"/>
                  </a:lnTo>
                  <a:lnTo>
                    <a:pt x="259672" y="247092"/>
                  </a:lnTo>
                  <a:lnTo>
                    <a:pt x="285144" y="206830"/>
                  </a:lnTo>
                  <a:lnTo>
                    <a:pt x="296655" y="160607"/>
                  </a:lnTo>
                  <a:lnTo>
                    <a:pt x="293290" y="114746"/>
                  </a:lnTo>
                  <a:lnTo>
                    <a:pt x="276340" y="72465"/>
                  </a:lnTo>
                  <a:lnTo>
                    <a:pt x="247092" y="36982"/>
                  </a:lnTo>
                  <a:lnTo>
                    <a:pt x="206836" y="11516"/>
                  </a:lnTo>
                  <a:lnTo>
                    <a:pt x="160608" y="0"/>
                  </a:lnTo>
                  <a:close/>
                </a:path>
              </a:pathLst>
            </a:custGeom>
            <a:solidFill>
              <a:srgbClr val="8AC984"/>
            </a:solidFill>
          </p:spPr>
          <p:txBody>
            <a:bodyPr wrap="square" lIns="0" tIns="0" rIns="0" bIns="0" rtlCol="0"/>
            <a:lstStyle/>
            <a:p>
              <a:endParaRPr/>
            </a:p>
          </p:txBody>
        </p:sp>
        <p:pic>
          <p:nvPicPr>
            <p:cNvPr id="14" name="object 7">
              <a:extLst>
                <a:ext uri="{FF2B5EF4-FFF2-40B4-BE49-F238E27FC236}">
                  <a16:creationId xmlns:a16="http://schemas.microsoft.com/office/drawing/2014/main" id="{FF48C7D1-9188-0644-8425-AD28288D2A8D}"/>
                </a:ext>
              </a:extLst>
            </p:cNvPr>
            <p:cNvPicPr/>
            <p:nvPr/>
          </p:nvPicPr>
          <p:blipFill>
            <a:blip r:embed="rId3" cstate="print"/>
            <a:stretch>
              <a:fillRect/>
            </a:stretch>
          </p:blipFill>
          <p:spPr>
            <a:xfrm>
              <a:off x="118451" y="75628"/>
              <a:ext cx="238142" cy="238142"/>
            </a:xfrm>
            <a:prstGeom prst="rect">
              <a:avLst/>
            </a:prstGeom>
          </p:spPr>
        </p:pic>
      </p:grpSp>
    </p:spTree>
    <p:extLst>
      <p:ext uri="{BB962C8B-B14F-4D97-AF65-F5344CB8AC3E}">
        <p14:creationId xmlns:p14="http://schemas.microsoft.com/office/powerpoint/2010/main" val="150830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39"/>
          <p:cNvSpPr/>
          <p:nvPr/>
        </p:nvSpPr>
        <p:spPr>
          <a:xfrm>
            <a:off x="0" y="0"/>
            <a:ext cx="12192000" cy="6858000"/>
          </a:xfrm>
          <a:prstGeom prst="rect">
            <a:avLst/>
          </a:prstGeom>
          <a:solidFill>
            <a:srgbClr val="97467D">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3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9"/>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0"/>
          <p:cNvSpPr/>
          <p:nvPr/>
        </p:nvSpPr>
        <p:spPr>
          <a:xfrm>
            <a:off x="0" y="0"/>
            <a:ext cx="12192000" cy="6858000"/>
          </a:xfrm>
          <a:prstGeom prst="rect">
            <a:avLst/>
          </a:prstGeom>
          <a:solidFill>
            <a:srgbClr val="35B2B4">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4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0"/>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41"/>
          <p:cNvSpPr/>
          <p:nvPr/>
        </p:nvSpPr>
        <p:spPr>
          <a:xfrm>
            <a:off x="0" y="0"/>
            <a:ext cx="12192000" cy="6858000"/>
          </a:xfrm>
          <a:prstGeom prst="rect">
            <a:avLst/>
          </a:prstGeom>
          <a:solidFill>
            <a:srgbClr val="95CD7A">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1"/>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103"/>
        <p:cNvGrpSpPr/>
        <p:nvPr/>
      </p:nvGrpSpPr>
      <p:grpSpPr>
        <a:xfrm>
          <a:off x="0" y="0"/>
          <a:ext cx="0" cy="0"/>
          <a:chOff x="0" y="0"/>
          <a:chExt cx="0" cy="0"/>
        </a:xfrm>
      </p:grpSpPr>
      <p:sp>
        <p:nvSpPr>
          <p:cNvPr id="104" name="Google Shape;104;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05" name="Google Shape;105;p4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06" name="Google Shape;106;p4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4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09"/>
        <p:cNvGrpSpPr/>
        <p:nvPr/>
      </p:nvGrpSpPr>
      <p:grpSpPr>
        <a:xfrm>
          <a:off x="0" y="0"/>
          <a:ext cx="0" cy="0"/>
          <a:chOff x="0" y="0"/>
          <a:chExt cx="0" cy="0"/>
        </a:xfrm>
      </p:grpSpPr>
      <p:sp>
        <p:nvSpPr>
          <p:cNvPr id="110" name="Google Shape;110;p4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1" name="Google Shape;111;p4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12" name="Google Shape;112;p4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4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115"/>
        <p:cNvGrpSpPr/>
        <p:nvPr/>
      </p:nvGrpSpPr>
      <p:grpSpPr>
        <a:xfrm>
          <a:off x="0" y="0"/>
          <a:ext cx="0" cy="0"/>
          <a:chOff x="0" y="0"/>
          <a:chExt cx="0" cy="0"/>
        </a:xfrm>
      </p:grpSpPr>
      <p:sp>
        <p:nvSpPr>
          <p:cNvPr id="116" name="Google Shape;116;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7" name="Google Shape;117;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118" name="Google Shape;118;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23" name="Google Shape;123;p45"/>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24" name="Google Shape;124;p45"/>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45"/>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45"/>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7" r:id="rId1"/>
    <p:sldLayoutId id="2147483682"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3" r:id="rId12"/>
    <p:sldLayoutId id="2147483674" r:id="rId13"/>
    <p:sldLayoutId id="2147483675" r:id="rId14"/>
    <p:sldLayoutId id="2147483676" r:id="rId15"/>
    <p:sldLayoutId id="2147483677" r:id="rId16"/>
    <p:sldLayoutId id="2147483678" r:id="rId17"/>
    <p:sldLayoutId id="2147483681" r:id="rId18"/>
    <p:sldLayoutId id="2147483683" r:id="rId19"/>
    <p:sldLayoutId id="2147483684" r:id="rId20"/>
    <p:sldLayoutId id="2147483686"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4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hyperlink" Target="http://www.alliancecpha.or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14.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ítulo 19">
            <a:extLst>
              <a:ext uri="{FF2B5EF4-FFF2-40B4-BE49-F238E27FC236}">
                <a16:creationId xmlns:a16="http://schemas.microsoft.com/office/drawing/2014/main" id="{A188B990-E9BF-3B4A-B6C2-7FB16833BD54}"/>
              </a:ext>
            </a:extLst>
          </p:cNvPr>
          <p:cNvSpPr>
            <a:spLocks noGrp="1"/>
          </p:cNvSpPr>
          <p:nvPr>
            <p:ph type="subTitle" idx="1"/>
          </p:nvPr>
        </p:nvSpPr>
        <p:spPr>
          <a:xfrm>
            <a:off x="5210175" y="4698206"/>
            <a:ext cx="6631373" cy="1655762"/>
          </a:xfrm>
        </p:spPr>
        <p:txBody>
          <a:bodyPr>
            <a:normAutofit/>
          </a:bodyPr>
          <a:lstStyle/>
          <a:p>
            <a:pPr algn="ctr"/>
            <a:r>
              <a:rPr lang="en-GB" sz="3200" dirty="0">
                <a:effectLst>
                  <a:outerShdw blurRad="38100" dist="38100" dir="2700000" algn="tl">
                    <a:srgbClr val="000000">
                      <a:alpha val="43137"/>
                    </a:srgbClr>
                  </a:outerShdw>
                </a:effectLst>
              </a:rPr>
              <a:t>INTRODUCTION</a:t>
            </a:r>
          </a:p>
        </p:txBody>
      </p:sp>
      <p:sp>
        <p:nvSpPr>
          <p:cNvPr id="4" name="Google Shape;230;p1">
            <a:extLst>
              <a:ext uri="{FF2B5EF4-FFF2-40B4-BE49-F238E27FC236}">
                <a16:creationId xmlns:a16="http://schemas.microsoft.com/office/drawing/2014/main" id="{F6961068-5177-4C48-8715-A0F85A2C6652}"/>
              </a:ext>
            </a:extLst>
          </p:cNvPr>
          <p:cNvSpPr txBox="1">
            <a:spLocks noGrp="1"/>
          </p:cNvSpPr>
          <p:nvPr>
            <p:ph type="ctrTitle"/>
          </p:nvPr>
        </p:nvSpPr>
        <p:spPr>
          <a:xfrm>
            <a:off x="5210175" y="1208343"/>
            <a:ext cx="6630988" cy="3416279"/>
          </a:xfrm>
          <a:prstGeom prst="rect">
            <a:avLst/>
          </a:prstGeom>
          <a:noFill/>
          <a:ln>
            <a:noFill/>
          </a:ln>
        </p:spPr>
        <p:txBody>
          <a:bodyPr spcFirstLastPara="1" wrap="square" lIns="91425" tIns="45700" rIns="91425" bIns="45700" anchor="t" anchorCtr="0">
            <a:spAutoFit/>
          </a:bodyPr>
          <a:lstStyle/>
          <a:p>
            <a:pPr algn="ctr"/>
            <a:r>
              <a:rPr lang="fr-FR" sz="4800" b="0" dirty="0">
                <a:solidFill>
                  <a:schemeClr val="bg1">
                    <a:lumMod val="65000"/>
                  </a:schemeClr>
                </a:solidFill>
                <a:latin typeface="Calibri"/>
                <a:cs typeface="Calibri"/>
              </a:rPr>
              <a:t>Standards Minimums pour la Protection de l’Enfance dans l’Action</a:t>
            </a:r>
            <a:br>
              <a:rPr lang="fr-FR" sz="4800" b="0" dirty="0">
                <a:solidFill>
                  <a:schemeClr val="bg1">
                    <a:lumMod val="65000"/>
                  </a:schemeClr>
                </a:solidFill>
                <a:latin typeface="Calibri"/>
                <a:cs typeface="Calibri"/>
              </a:rPr>
            </a:br>
            <a:r>
              <a:rPr lang="es-ES" sz="4800" b="0" dirty="0" err="1">
                <a:solidFill>
                  <a:schemeClr val="bg1">
                    <a:lumMod val="65000"/>
                  </a:schemeClr>
                </a:solidFill>
                <a:latin typeface="Calibri"/>
                <a:cs typeface="Calibri"/>
              </a:rPr>
              <a:t>Humanitaire</a:t>
            </a:r>
            <a:r>
              <a:rPr lang="es-ES" sz="4800" b="0" dirty="0">
                <a:solidFill>
                  <a:schemeClr val="bg1">
                    <a:lumMod val="65000"/>
                  </a:schemeClr>
                </a:solidFill>
                <a:latin typeface="Calibri"/>
                <a:cs typeface="Calibri"/>
              </a:rPr>
              <a:t>.</a:t>
            </a:r>
            <a:br>
              <a:rPr lang="es-ES" sz="4800" b="0" dirty="0">
                <a:solidFill>
                  <a:schemeClr val="bg1">
                    <a:lumMod val="65000"/>
                  </a:schemeClr>
                </a:solidFill>
                <a:latin typeface="Calibri"/>
                <a:cs typeface="Calibri"/>
              </a:rPr>
            </a:br>
            <a:r>
              <a:rPr lang="es-ES" sz="4800" b="0" dirty="0">
                <a:solidFill>
                  <a:schemeClr val="bg1">
                    <a:lumMod val="65000"/>
                  </a:schemeClr>
                </a:solidFill>
                <a:latin typeface="Calibri"/>
                <a:cs typeface="Calibri"/>
              </a:rPr>
              <a:t>- SMPE -</a:t>
            </a:r>
            <a:endParaRPr sz="4800" b="0" dirty="0">
              <a:solidFill>
                <a:schemeClr val="bg1">
                  <a:lumMod val="65000"/>
                </a:schemeClr>
              </a:solidFill>
              <a:latin typeface="Calibri"/>
              <a:cs typeface="Calibri"/>
              <a:sym typeface="Arial"/>
            </a:endParaRPr>
          </a:p>
        </p:txBody>
      </p:sp>
      <p:pic>
        <p:nvPicPr>
          <p:cNvPr id="5" name="Image 4">
            <a:extLst>
              <a:ext uri="{FF2B5EF4-FFF2-40B4-BE49-F238E27FC236}">
                <a16:creationId xmlns:a16="http://schemas.microsoft.com/office/drawing/2014/main" id="{10FE2A77-7B6B-4F93-8896-CFC1B1D5A706}"/>
              </a:ext>
            </a:extLst>
          </p:cNvPr>
          <p:cNvPicPr>
            <a:picLocks noChangeAspect="1"/>
          </p:cNvPicPr>
          <p:nvPr/>
        </p:nvPicPr>
        <p:blipFill>
          <a:blip r:embed="rId3"/>
          <a:stretch>
            <a:fillRect/>
          </a:stretch>
        </p:blipFill>
        <p:spPr>
          <a:xfrm>
            <a:off x="7913654" y="5649657"/>
            <a:ext cx="3927894" cy="946034"/>
          </a:xfrm>
          <a:prstGeom prst="rect">
            <a:avLst/>
          </a:prstGeom>
        </p:spPr>
      </p:pic>
    </p:spTree>
    <p:extLst>
      <p:ext uri="{BB962C8B-B14F-4D97-AF65-F5344CB8AC3E}">
        <p14:creationId xmlns:p14="http://schemas.microsoft.com/office/powerpoint/2010/main" val="3829725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5"/>
          <p:cNvSpPr txBox="1">
            <a:spLocks noGrp="1"/>
          </p:cNvSpPr>
          <p:nvPr>
            <p:ph type="title"/>
          </p:nvPr>
        </p:nvSpPr>
        <p:spPr>
          <a:xfrm>
            <a:off x="2395656" y="206425"/>
            <a:ext cx="93566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fr-FR" dirty="0"/>
              <a:t>Pilier 4</a:t>
            </a:r>
            <a:r>
              <a:rPr lang="en-US" kern="1200" dirty="0">
                <a:latin typeface="Calibri Light" panose="020F0302020204030204" pitchFamily="34" charset="0"/>
                <a:ea typeface="+mj-ea"/>
                <a:cs typeface="Calibri Light" panose="020F0302020204030204" pitchFamily="34" charset="0"/>
                <a:sym typeface="Arial"/>
              </a:rPr>
              <a:t>– description des Standards</a:t>
            </a:r>
            <a:endParaRPr dirty="0"/>
          </a:p>
        </p:txBody>
      </p:sp>
      <p:sp>
        <p:nvSpPr>
          <p:cNvPr id="330" name="Google Shape;330;p15"/>
          <p:cNvSpPr txBox="1">
            <a:spLocks noGrp="1"/>
          </p:cNvSpPr>
          <p:nvPr>
            <p:ph sz="half" idx="1"/>
          </p:nvPr>
        </p:nvSpPr>
        <p:spPr>
          <a:xfrm>
            <a:off x="2745633" y="1467618"/>
            <a:ext cx="4502958" cy="23671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3"/>
              </a:buClr>
              <a:buSzPct val="100000"/>
              <a:buNone/>
            </a:pPr>
            <a:r>
              <a:rPr lang="en-US" sz="2400" b="1" dirty="0">
                <a:solidFill>
                  <a:schemeClr val="bg2"/>
                </a:solidFill>
              </a:rPr>
              <a:t>St. 26: EAH &amp; PE</a:t>
            </a:r>
            <a:endParaRPr lang="en-US" sz="2400" dirty="0">
              <a:solidFill>
                <a:schemeClr val="bg2"/>
              </a:solidFill>
            </a:endParaRPr>
          </a:p>
          <a:p>
            <a:pPr marL="0" lvl="0" indent="0" algn="l" rtl="0">
              <a:lnSpc>
                <a:spcPct val="90000"/>
              </a:lnSpc>
              <a:spcBef>
                <a:spcPts val="0"/>
              </a:spcBef>
              <a:spcAft>
                <a:spcPts val="0"/>
              </a:spcAft>
              <a:buClr>
                <a:schemeClr val="accent3"/>
              </a:buClr>
              <a:buSzPct val="100000"/>
              <a:buNone/>
            </a:pPr>
            <a:endParaRPr lang="en-US" sz="2400" dirty="0">
              <a:solidFill>
                <a:schemeClr val="bg2"/>
              </a:solidFill>
            </a:endParaRPr>
          </a:p>
          <a:p>
            <a:pPr marL="342900" indent="-342900">
              <a:spcBef>
                <a:spcPts val="0"/>
              </a:spcBef>
              <a:buClr>
                <a:schemeClr val="accent3"/>
              </a:buClr>
              <a:buSzPct val="100000"/>
            </a:pPr>
            <a:r>
              <a:rPr lang="fr-FR" sz="2400" dirty="0">
                <a:solidFill>
                  <a:schemeClr val="bg2"/>
                </a:solidFill>
              </a:rPr>
              <a:t>Pratiques, services, installations et interventions d’EAH / </a:t>
            </a:r>
            <a:r>
              <a:rPr lang="en-US" sz="2400" dirty="0">
                <a:solidFill>
                  <a:schemeClr val="bg2"/>
                </a:solidFill>
              </a:rPr>
              <a:t>WASH </a:t>
            </a:r>
            <a:r>
              <a:rPr lang="en-US" sz="2400" dirty="0" err="1">
                <a:solidFill>
                  <a:schemeClr val="bg2"/>
                </a:solidFill>
              </a:rPr>
              <a:t>adaptées</a:t>
            </a:r>
            <a:r>
              <a:rPr lang="en-US" sz="2400" dirty="0">
                <a:solidFill>
                  <a:schemeClr val="bg2"/>
                </a:solidFill>
              </a:rPr>
              <a:t> aux </a:t>
            </a:r>
            <a:r>
              <a:rPr lang="en-US" sz="2400" dirty="0" err="1">
                <a:solidFill>
                  <a:schemeClr val="bg2"/>
                </a:solidFill>
              </a:rPr>
              <a:t>besoins</a:t>
            </a:r>
            <a:r>
              <a:rPr lang="en-US" sz="2400" dirty="0">
                <a:solidFill>
                  <a:schemeClr val="bg2"/>
                </a:solidFill>
              </a:rPr>
              <a:t> des enfants</a:t>
            </a:r>
          </a:p>
          <a:p>
            <a:pPr marL="0" indent="0">
              <a:spcBef>
                <a:spcPts val="0"/>
              </a:spcBef>
              <a:buClr>
                <a:schemeClr val="accent3"/>
              </a:buClr>
              <a:buSzPct val="100000"/>
              <a:buNone/>
            </a:pPr>
            <a:endParaRPr lang="en-US" sz="2400" dirty="0">
              <a:solidFill>
                <a:schemeClr val="bg2"/>
              </a:solidFill>
            </a:endParaRPr>
          </a:p>
        </p:txBody>
      </p:sp>
      <p:sp>
        <p:nvSpPr>
          <p:cNvPr id="6" name="Google Shape;330;p15">
            <a:extLst>
              <a:ext uri="{FF2B5EF4-FFF2-40B4-BE49-F238E27FC236}">
                <a16:creationId xmlns:a16="http://schemas.microsoft.com/office/drawing/2014/main" id="{8FDC7F8F-B94C-4ECE-8184-84812495DC5D}"/>
              </a:ext>
            </a:extLst>
          </p:cNvPr>
          <p:cNvSpPr txBox="1">
            <a:spLocks/>
          </p:cNvSpPr>
          <p:nvPr/>
        </p:nvSpPr>
        <p:spPr>
          <a:xfrm>
            <a:off x="7538427" y="1830036"/>
            <a:ext cx="4213907" cy="287815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Clr>
                <a:schemeClr val="accent3"/>
              </a:buClr>
              <a:buSzPct val="100000"/>
              <a:buNone/>
            </a:pPr>
            <a:r>
              <a:rPr lang="en-US" sz="2400" b="1" dirty="0">
                <a:solidFill>
                  <a:schemeClr val="bg2"/>
                </a:solidFill>
              </a:rPr>
              <a:t>St. 27</a:t>
            </a:r>
            <a:r>
              <a:rPr lang="en-US" sz="2400" dirty="0">
                <a:solidFill>
                  <a:schemeClr val="bg2"/>
                </a:solidFill>
              </a:rPr>
              <a:t> </a:t>
            </a:r>
            <a:r>
              <a:rPr lang="en-US" sz="2400" b="1" dirty="0">
                <a:solidFill>
                  <a:schemeClr val="bg2"/>
                </a:solidFill>
              </a:rPr>
              <a:t>: Abris, habitat &amp; PE</a:t>
            </a:r>
          </a:p>
          <a:p>
            <a:pPr marL="0" indent="0">
              <a:spcBef>
                <a:spcPts val="0"/>
              </a:spcBef>
              <a:buClr>
                <a:schemeClr val="accent3"/>
              </a:buClr>
              <a:buSzPct val="100000"/>
              <a:buNone/>
            </a:pPr>
            <a:endParaRPr lang="en-US" sz="2400" dirty="0">
              <a:solidFill>
                <a:schemeClr val="bg2"/>
              </a:solidFill>
            </a:endParaRPr>
          </a:p>
          <a:p>
            <a:pPr indent="-457200">
              <a:buClr>
                <a:schemeClr val="accent3"/>
              </a:buClr>
              <a:buSzPct val="100000"/>
            </a:pPr>
            <a:r>
              <a:rPr lang="fr-FR" sz="2400" dirty="0">
                <a:solidFill>
                  <a:schemeClr val="bg2"/>
                </a:solidFill>
              </a:rPr>
              <a:t>Critères de sécurité, de bien-être et de privacité dans les interventions d’abri et d’habitat</a:t>
            </a:r>
          </a:p>
          <a:p>
            <a:pPr indent="-457200">
              <a:buClr>
                <a:schemeClr val="accent3"/>
              </a:buClr>
              <a:buSzPct val="100000"/>
            </a:pPr>
            <a:endParaRPr lang="fr-FR" sz="2400" dirty="0">
              <a:solidFill>
                <a:schemeClr val="bg2"/>
              </a:solidFill>
            </a:endParaRPr>
          </a:p>
          <a:p>
            <a:pPr indent="-457200">
              <a:buClr>
                <a:schemeClr val="accent3"/>
              </a:buClr>
              <a:buSzPct val="100000"/>
            </a:pPr>
            <a:endParaRPr lang="en-US" sz="2400" dirty="0">
              <a:solidFill>
                <a:schemeClr val="bg2"/>
              </a:solidFill>
            </a:endParaRPr>
          </a:p>
        </p:txBody>
      </p:sp>
      <p:sp>
        <p:nvSpPr>
          <p:cNvPr id="11" name="Google Shape;330;p15">
            <a:extLst>
              <a:ext uri="{FF2B5EF4-FFF2-40B4-BE49-F238E27FC236}">
                <a16:creationId xmlns:a16="http://schemas.microsoft.com/office/drawing/2014/main" id="{477E5F83-B358-480A-8C19-1F8101F22F3F}"/>
              </a:ext>
            </a:extLst>
          </p:cNvPr>
          <p:cNvSpPr txBox="1">
            <a:spLocks/>
          </p:cNvSpPr>
          <p:nvPr/>
        </p:nvSpPr>
        <p:spPr>
          <a:xfrm>
            <a:off x="2870841" y="4033906"/>
            <a:ext cx="4963549" cy="236719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Clr>
                <a:schemeClr val="accent3"/>
              </a:buClr>
              <a:buSzPct val="100000"/>
              <a:buFont typeface="Arial"/>
              <a:buNone/>
            </a:pPr>
            <a:r>
              <a:rPr lang="en-US" sz="2400" b="1" dirty="0">
                <a:solidFill>
                  <a:schemeClr val="bg2"/>
                </a:solidFill>
              </a:rPr>
              <a:t>St. 28 : Gestion des camps &amp; PE</a:t>
            </a:r>
          </a:p>
          <a:p>
            <a:pPr marL="342900" indent="-342900">
              <a:spcBef>
                <a:spcPts val="0"/>
              </a:spcBef>
              <a:buClr>
                <a:schemeClr val="accent3"/>
              </a:buClr>
              <a:buSzPct val="100000"/>
            </a:pPr>
            <a:r>
              <a:rPr lang="fr-FR" sz="2400" dirty="0">
                <a:solidFill>
                  <a:srgbClr val="000000"/>
                </a:solidFill>
                <a:latin typeface="HelveticaNeue-Light-Identity-H"/>
              </a:rPr>
              <a:t>Accès aux services d’assistance vitale et de protection</a:t>
            </a:r>
          </a:p>
          <a:p>
            <a:pPr marL="342900" indent="-342900">
              <a:spcBef>
                <a:spcPts val="0"/>
              </a:spcBef>
              <a:buClr>
                <a:schemeClr val="accent3"/>
              </a:buClr>
              <a:buSzPct val="100000"/>
            </a:pPr>
            <a:r>
              <a:rPr lang="fr-FR" sz="2400" dirty="0">
                <a:solidFill>
                  <a:srgbClr val="000000"/>
                </a:solidFill>
                <a:latin typeface="HelveticaNeue-Light-Identity-H"/>
              </a:rPr>
              <a:t>Participation significative </a:t>
            </a:r>
          </a:p>
          <a:p>
            <a:pPr marL="342900" indent="-342900">
              <a:spcBef>
                <a:spcPts val="0"/>
              </a:spcBef>
              <a:buClr>
                <a:schemeClr val="accent3"/>
              </a:buClr>
              <a:buSzPct val="100000"/>
            </a:pPr>
            <a:r>
              <a:rPr lang="fr-FR" sz="2400" dirty="0">
                <a:solidFill>
                  <a:srgbClr val="000000"/>
                </a:solidFill>
                <a:latin typeface="HelveticaNeue-Light-Identity-H"/>
              </a:rPr>
              <a:t>Surveiller &amp; rapporter les problèmes de sécurité </a:t>
            </a:r>
            <a:endParaRPr lang="en-US" sz="2400" dirty="0">
              <a:solidFill>
                <a:srgbClr val="000000"/>
              </a:solidFill>
              <a:latin typeface="HelveticaNeue-Light-Identity-H"/>
            </a:endParaRPr>
          </a:p>
          <a:p>
            <a:pPr marL="0" indent="0">
              <a:spcBef>
                <a:spcPts val="0"/>
              </a:spcBef>
              <a:buClr>
                <a:schemeClr val="accent3"/>
              </a:buClr>
              <a:buSzPct val="100000"/>
              <a:buNone/>
            </a:pPr>
            <a:endParaRPr lang="en-US" sz="2400" dirty="0">
              <a:solidFill>
                <a:schemeClr val="bg2"/>
              </a:solidFill>
            </a:endParaRPr>
          </a:p>
          <a:p>
            <a:pPr marL="342900" indent="-342900">
              <a:spcBef>
                <a:spcPts val="0"/>
              </a:spcBef>
              <a:buClr>
                <a:schemeClr val="accent3"/>
              </a:buClr>
              <a:buSzPct val="100000"/>
            </a:pPr>
            <a:endParaRPr lang="en-US" sz="2400" dirty="0">
              <a:solidFill>
                <a:schemeClr val="bg2"/>
              </a:solidFill>
            </a:endParaRPr>
          </a:p>
        </p:txBody>
      </p:sp>
      <p:sp>
        <p:nvSpPr>
          <p:cNvPr id="12" name="ZoneTexte 11">
            <a:extLst>
              <a:ext uri="{FF2B5EF4-FFF2-40B4-BE49-F238E27FC236}">
                <a16:creationId xmlns:a16="http://schemas.microsoft.com/office/drawing/2014/main" id="{D1F04340-E02D-4FAB-B777-20DDB3B1F3F6}"/>
              </a:ext>
            </a:extLst>
          </p:cNvPr>
          <p:cNvSpPr txBox="1"/>
          <p:nvPr/>
        </p:nvSpPr>
        <p:spPr>
          <a:xfrm>
            <a:off x="8279204" y="4563665"/>
            <a:ext cx="3473130"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indent="0">
              <a:buClr>
                <a:schemeClr val="accent3"/>
              </a:buClr>
              <a:buSzPct val="100000"/>
              <a:buNone/>
            </a:pPr>
            <a:r>
              <a:rPr lang="fr-FR" sz="1800" dirty="0">
                <a:solidFill>
                  <a:schemeClr val="bg2"/>
                </a:solidFill>
              </a:rPr>
              <a:t>Habitat sécurisé </a:t>
            </a:r>
            <a:r>
              <a:rPr lang="en-US" sz="1800" dirty="0">
                <a:solidFill>
                  <a:schemeClr val="bg2"/>
                </a:solidFill>
              </a:rPr>
              <a:t>= </a:t>
            </a:r>
            <a:r>
              <a:rPr lang="fr-FR" sz="1800" dirty="0">
                <a:solidFill>
                  <a:schemeClr val="bg2"/>
                </a:solidFill>
              </a:rPr>
              <a:t>dignité, sécurité et moyens d’existence</a:t>
            </a:r>
          </a:p>
          <a:p>
            <a:pPr marL="0" indent="0">
              <a:buClr>
                <a:schemeClr val="accent3"/>
              </a:buClr>
              <a:buSzPct val="100000"/>
              <a:buNone/>
            </a:pPr>
            <a:r>
              <a:rPr lang="fr-FR" sz="1800" dirty="0">
                <a:solidFill>
                  <a:schemeClr val="bg2"/>
                </a:solidFill>
              </a:rPr>
              <a:t>Abris appropriés </a:t>
            </a:r>
            <a:r>
              <a:rPr lang="en-US" sz="1800" dirty="0">
                <a:solidFill>
                  <a:schemeClr val="bg2"/>
                </a:solidFill>
              </a:rPr>
              <a:t>= </a:t>
            </a:r>
            <a:r>
              <a:rPr lang="fr-FR" sz="1800" dirty="0">
                <a:solidFill>
                  <a:schemeClr val="bg2"/>
                </a:solidFill>
              </a:rPr>
              <a:t>sécurité, protection et accessibilité</a:t>
            </a:r>
            <a:endParaRPr lang="en-US" sz="1800" dirty="0">
              <a:solidFill>
                <a:schemeClr val="bg2"/>
              </a:solidFill>
            </a:endParaRPr>
          </a:p>
        </p:txBody>
      </p:sp>
      <p:pic>
        <p:nvPicPr>
          <p:cNvPr id="3" name="Image 2">
            <a:extLst>
              <a:ext uri="{FF2B5EF4-FFF2-40B4-BE49-F238E27FC236}">
                <a16:creationId xmlns:a16="http://schemas.microsoft.com/office/drawing/2014/main" id="{5DB84546-0CDB-46BF-8ED4-6BD5D7861C15}"/>
              </a:ext>
            </a:extLst>
          </p:cNvPr>
          <p:cNvPicPr>
            <a:picLocks noChangeAspect="1"/>
          </p:cNvPicPr>
          <p:nvPr/>
        </p:nvPicPr>
        <p:blipFill>
          <a:blip r:embed="rId3"/>
          <a:stretch>
            <a:fillRect/>
          </a:stretch>
        </p:blipFill>
        <p:spPr>
          <a:xfrm>
            <a:off x="5601694" y="1278369"/>
            <a:ext cx="698848" cy="689006"/>
          </a:xfrm>
          <a:prstGeom prst="rect">
            <a:avLst/>
          </a:prstGeom>
        </p:spPr>
      </p:pic>
      <p:pic>
        <p:nvPicPr>
          <p:cNvPr id="5" name="Image 4">
            <a:extLst>
              <a:ext uri="{FF2B5EF4-FFF2-40B4-BE49-F238E27FC236}">
                <a16:creationId xmlns:a16="http://schemas.microsoft.com/office/drawing/2014/main" id="{12550A95-600A-4B74-9A6B-B36E6D664FAA}"/>
              </a:ext>
            </a:extLst>
          </p:cNvPr>
          <p:cNvPicPr>
            <a:picLocks noChangeAspect="1"/>
          </p:cNvPicPr>
          <p:nvPr/>
        </p:nvPicPr>
        <p:blipFill>
          <a:blip r:embed="rId4"/>
          <a:stretch>
            <a:fillRect/>
          </a:stretch>
        </p:blipFill>
        <p:spPr>
          <a:xfrm>
            <a:off x="6316381" y="1232713"/>
            <a:ext cx="598072" cy="747589"/>
          </a:xfrm>
          <a:prstGeom prst="rect">
            <a:avLst/>
          </a:prstGeom>
        </p:spPr>
      </p:pic>
      <p:pic>
        <p:nvPicPr>
          <p:cNvPr id="8" name="Image 7">
            <a:extLst>
              <a:ext uri="{FF2B5EF4-FFF2-40B4-BE49-F238E27FC236}">
                <a16:creationId xmlns:a16="http://schemas.microsoft.com/office/drawing/2014/main" id="{4B1F5716-4223-44F0-BB32-D2CFBE0F641D}"/>
              </a:ext>
            </a:extLst>
          </p:cNvPr>
          <p:cNvPicPr>
            <a:picLocks noChangeAspect="1"/>
          </p:cNvPicPr>
          <p:nvPr/>
        </p:nvPicPr>
        <p:blipFill>
          <a:blip r:embed="rId5"/>
          <a:stretch>
            <a:fillRect/>
          </a:stretch>
        </p:blipFill>
        <p:spPr>
          <a:xfrm>
            <a:off x="9108586" y="5942764"/>
            <a:ext cx="724412" cy="632423"/>
          </a:xfrm>
          <a:prstGeom prst="rect">
            <a:avLst/>
          </a:prstGeom>
        </p:spPr>
      </p:pic>
      <p:pic>
        <p:nvPicPr>
          <p:cNvPr id="14" name="Image 13">
            <a:extLst>
              <a:ext uri="{FF2B5EF4-FFF2-40B4-BE49-F238E27FC236}">
                <a16:creationId xmlns:a16="http://schemas.microsoft.com/office/drawing/2014/main" id="{C771AB85-6E48-48F7-83DD-023A62A703AC}"/>
              </a:ext>
            </a:extLst>
          </p:cNvPr>
          <p:cNvPicPr>
            <a:picLocks noChangeAspect="1"/>
          </p:cNvPicPr>
          <p:nvPr/>
        </p:nvPicPr>
        <p:blipFill>
          <a:blip r:embed="rId3"/>
          <a:stretch>
            <a:fillRect/>
          </a:stretch>
        </p:blipFill>
        <p:spPr>
          <a:xfrm>
            <a:off x="9996381" y="5942764"/>
            <a:ext cx="698848" cy="689006"/>
          </a:xfrm>
          <a:prstGeom prst="rect">
            <a:avLst/>
          </a:prstGeom>
        </p:spPr>
      </p:pic>
      <p:pic>
        <p:nvPicPr>
          <p:cNvPr id="15" name="Image 14">
            <a:extLst>
              <a:ext uri="{FF2B5EF4-FFF2-40B4-BE49-F238E27FC236}">
                <a16:creationId xmlns:a16="http://schemas.microsoft.com/office/drawing/2014/main" id="{CC8AF127-0640-4D2A-9BDE-16754B4A3C0E}"/>
              </a:ext>
            </a:extLst>
          </p:cNvPr>
          <p:cNvPicPr>
            <a:picLocks noChangeAspect="1"/>
          </p:cNvPicPr>
          <p:nvPr/>
        </p:nvPicPr>
        <p:blipFill>
          <a:blip r:embed="rId3"/>
          <a:stretch>
            <a:fillRect/>
          </a:stretch>
        </p:blipFill>
        <p:spPr>
          <a:xfrm>
            <a:off x="3792505" y="6056602"/>
            <a:ext cx="698848" cy="689006"/>
          </a:xfrm>
          <a:prstGeom prst="rect">
            <a:avLst/>
          </a:prstGeom>
        </p:spPr>
      </p:pic>
      <p:pic>
        <p:nvPicPr>
          <p:cNvPr id="13" name="Image 12">
            <a:extLst>
              <a:ext uri="{FF2B5EF4-FFF2-40B4-BE49-F238E27FC236}">
                <a16:creationId xmlns:a16="http://schemas.microsoft.com/office/drawing/2014/main" id="{D692A85F-CC8E-40E5-868C-AC9DC9A16C95}"/>
              </a:ext>
            </a:extLst>
          </p:cNvPr>
          <p:cNvPicPr>
            <a:picLocks noChangeAspect="1"/>
          </p:cNvPicPr>
          <p:nvPr/>
        </p:nvPicPr>
        <p:blipFill>
          <a:blip r:embed="rId6"/>
          <a:stretch>
            <a:fillRect/>
          </a:stretch>
        </p:blipFill>
        <p:spPr>
          <a:xfrm rot="16200000">
            <a:off x="-2186852" y="2163670"/>
            <a:ext cx="6806321" cy="2478979"/>
          </a:xfrm>
          <a:prstGeom prst="rect">
            <a:avLst/>
          </a:prstGeom>
        </p:spPr>
      </p:pic>
    </p:spTree>
    <p:extLst>
      <p:ext uri="{BB962C8B-B14F-4D97-AF65-F5344CB8AC3E}">
        <p14:creationId xmlns:p14="http://schemas.microsoft.com/office/powerpoint/2010/main" val="51076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uiExpand="1" build="p"/>
      <p:bldP spid="11" grpId="0" build="p"/>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729B3-82FC-314D-A205-F7428223F3E8}"/>
              </a:ext>
            </a:extLst>
          </p:cNvPr>
          <p:cNvSpPr>
            <a:spLocks noGrp="1"/>
          </p:cNvSpPr>
          <p:nvPr>
            <p:ph type="title"/>
          </p:nvPr>
        </p:nvSpPr>
        <p:spPr>
          <a:xfrm>
            <a:off x="678402" y="147914"/>
            <a:ext cx="10515600" cy="1325563"/>
          </a:xfrm>
        </p:spPr>
        <p:txBody>
          <a:bodyPr/>
          <a:lstStyle/>
          <a:p>
            <a:r>
              <a:rPr lang="en-GB" dirty="0" err="1"/>
              <a:t>Exemples</a:t>
            </a:r>
            <a:r>
              <a:rPr lang="en-GB" dirty="0"/>
              <a:t> de la </a:t>
            </a:r>
            <a:r>
              <a:rPr lang="en-GB" dirty="0" err="1"/>
              <a:t>Régi</a:t>
            </a:r>
            <a:r>
              <a:rPr lang="es-ES" dirty="0"/>
              <a:t>o</a:t>
            </a:r>
            <a:r>
              <a:rPr lang="en-GB" dirty="0"/>
              <a:t>n</a:t>
            </a:r>
          </a:p>
        </p:txBody>
      </p:sp>
      <p:sp>
        <p:nvSpPr>
          <p:cNvPr id="8" name="TextBox 7">
            <a:extLst>
              <a:ext uri="{FF2B5EF4-FFF2-40B4-BE49-F238E27FC236}">
                <a16:creationId xmlns:a16="http://schemas.microsoft.com/office/drawing/2014/main" id="{91A1A334-6B7B-4644-A374-008FFE228989}"/>
              </a:ext>
            </a:extLst>
          </p:cNvPr>
          <p:cNvSpPr txBox="1"/>
          <p:nvPr/>
        </p:nvSpPr>
        <p:spPr>
          <a:xfrm>
            <a:off x="678402" y="3709169"/>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pic>
        <p:nvPicPr>
          <p:cNvPr id="6" name="Image 5">
            <a:extLst>
              <a:ext uri="{FF2B5EF4-FFF2-40B4-BE49-F238E27FC236}">
                <a16:creationId xmlns:a16="http://schemas.microsoft.com/office/drawing/2014/main" id="{DF4E8611-0B5B-47D3-A7FD-F34FB7B7487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997080" y="1586781"/>
            <a:ext cx="1897565" cy="2026068"/>
          </a:xfrm>
          <a:prstGeom prst="rect">
            <a:avLst/>
          </a:prstGeom>
        </p:spPr>
      </p:pic>
      <p:pic>
        <p:nvPicPr>
          <p:cNvPr id="9" name="Image 8">
            <a:extLst>
              <a:ext uri="{FF2B5EF4-FFF2-40B4-BE49-F238E27FC236}">
                <a16:creationId xmlns:a16="http://schemas.microsoft.com/office/drawing/2014/main" id="{6B9B39F7-03EE-4985-8C9C-F0EDC347484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9586403" y="1044755"/>
            <a:ext cx="1456316" cy="2451640"/>
          </a:xfrm>
          <a:prstGeom prst="rect">
            <a:avLst/>
          </a:prstGeom>
        </p:spPr>
      </p:pic>
      <p:pic>
        <p:nvPicPr>
          <p:cNvPr id="11" name="Image 10">
            <a:extLst>
              <a:ext uri="{FF2B5EF4-FFF2-40B4-BE49-F238E27FC236}">
                <a16:creationId xmlns:a16="http://schemas.microsoft.com/office/drawing/2014/main" id="{18C8B574-A740-4181-A49F-F98C13432B4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798880" y="1633672"/>
            <a:ext cx="2572127" cy="1702528"/>
          </a:xfrm>
          <a:prstGeom prst="rect">
            <a:avLst/>
          </a:prstGeom>
        </p:spPr>
      </p:pic>
      <p:sp>
        <p:nvSpPr>
          <p:cNvPr id="10" name="TextBox 7">
            <a:extLst>
              <a:ext uri="{FF2B5EF4-FFF2-40B4-BE49-F238E27FC236}">
                <a16:creationId xmlns:a16="http://schemas.microsoft.com/office/drawing/2014/main" id="{A2247DD4-E35B-45CF-9E8C-41A766DC29E4}"/>
              </a:ext>
            </a:extLst>
          </p:cNvPr>
          <p:cNvSpPr txBox="1"/>
          <p:nvPr/>
        </p:nvSpPr>
        <p:spPr>
          <a:xfrm>
            <a:off x="4536995" y="3812670"/>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sp>
        <p:nvSpPr>
          <p:cNvPr id="12" name="TextBox 7">
            <a:extLst>
              <a:ext uri="{FF2B5EF4-FFF2-40B4-BE49-F238E27FC236}">
                <a16:creationId xmlns:a16="http://schemas.microsoft.com/office/drawing/2014/main" id="{269797CA-D2BB-4A54-8D61-5C98D74A2A0F}"/>
              </a:ext>
            </a:extLst>
          </p:cNvPr>
          <p:cNvSpPr txBox="1"/>
          <p:nvPr/>
        </p:nvSpPr>
        <p:spPr>
          <a:xfrm>
            <a:off x="8644470" y="3812670"/>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spTree>
    <p:extLst>
      <p:ext uri="{BB962C8B-B14F-4D97-AF65-F5344CB8AC3E}">
        <p14:creationId xmlns:p14="http://schemas.microsoft.com/office/powerpoint/2010/main" val="430287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5"/>
          <p:cNvSpPr txBox="1">
            <a:spLocks noGrp="1"/>
          </p:cNvSpPr>
          <p:nvPr>
            <p:ph type="title"/>
          </p:nvPr>
        </p:nvSpPr>
        <p:spPr>
          <a:xfrm>
            <a:off x="680802" y="275189"/>
            <a:ext cx="9724061"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4"/>
              </a:buClr>
              <a:buSzPts val="3600"/>
              <a:buFont typeface="Helvetica Neue"/>
              <a:buNone/>
            </a:pPr>
            <a:br>
              <a:rPr lang="fr-FR" sz="4100" dirty="0"/>
            </a:br>
            <a:r>
              <a:rPr lang="fr-FR" sz="4100" dirty="0"/>
              <a:t>Vous avez besoin de plus que </a:t>
            </a:r>
            <a:r>
              <a:rPr lang="fr-FR" sz="4100"/>
              <a:t>la </a:t>
            </a:r>
            <a:br>
              <a:rPr lang="fr-FR" sz="4100"/>
            </a:br>
            <a:r>
              <a:rPr lang="fr-FR" sz="4100"/>
              <a:t>version papier</a:t>
            </a:r>
            <a:r>
              <a:rPr lang="en-US" sz="4100"/>
              <a:t>?</a:t>
            </a:r>
            <a:br>
              <a:rPr lang="en-US" sz="4100" dirty="0"/>
            </a:br>
            <a:endParaRPr sz="4100" dirty="0"/>
          </a:p>
        </p:txBody>
      </p:sp>
      <p:sp>
        <p:nvSpPr>
          <p:cNvPr id="469" name="Google Shape;469;p25"/>
          <p:cNvSpPr txBox="1">
            <a:spLocks noGrp="1"/>
          </p:cNvSpPr>
          <p:nvPr>
            <p:ph sz="half" idx="1"/>
          </p:nvPr>
        </p:nvSpPr>
        <p:spPr>
          <a:xfrm>
            <a:off x="680802" y="1367983"/>
            <a:ext cx="8320791" cy="5268792"/>
          </a:xfrm>
          <a:prstGeom prst="rect">
            <a:avLst/>
          </a:prstGeom>
          <a:noFill/>
          <a:ln>
            <a:noFill/>
          </a:ln>
        </p:spPr>
        <p:txBody>
          <a:bodyPr spcFirstLastPara="1" wrap="square" lIns="91425" tIns="45700" rIns="91425" bIns="45700" anchor="t" anchorCtr="0">
            <a:noAutofit/>
          </a:bodyPr>
          <a:lstStyle/>
          <a:p>
            <a:pPr marL="0" lvl="0" indent="0">
              <a:spcAft>
                <a:spcPts val="1200"/>
              </a:spcAft>
              <a:buSzPts val="2800"/>
              <a:buNone/>
            </a:pPr>
            <a:endParaRPr lang="en-GB" sz="2400" dirty="0"/>
          </a:p>
          <a:p>
            <a:pPr marL="0" lvl="0" indent="0">
              <a:spcAft>
                <a:spcPts val="1200"/>
              </a:spcAft>
              <a:buSzPts val="2800"/>
              <a:buNone/>
            </a:pPr>
            <a:r>
              <a:rPr lang="en-GB" sz="2400" dirty="0"/>
              <a:t>Sur le site de </a:t>
            </a:r>
            <a:r>
              <a:rPr lang="en-GB" sz="2400" dirty="0" err="1"/>
              <a:t>l’Alliance</a:t>
            </a:r>
            <a:r>
              <a:rPr lang="en-GB" sz="2400" dirty="0"/>
              <a:t> </a:t>
            </a:r>
          </a:p>
          <a:p>
            <a:pPr marL="985838" lvl="1" indent="-312738">
              <a:buFont typeface="Wingdings" pitchFamily="2" charset="2"/>
              <a:buChar char="Ø"/>
            </a:pPr>
            <a:r>
              <a:rPr lang="en-GB" sz="1600" dirty="0"/>
              <a:t>Version PDF</a:t>
            </a:r>
          </a:p>
          <a:p>
            <a:pPr marL="985838" lvl="1" indent="-312738">
              <a:buFont typeface="Wingdings" pitchFamily="2" charset="2"/>
              <a:buChar char="Ø"/>
            </a:pPr>
            <a:r>
              <a:rPr lang="fr-FR" sz="1600" dirty="0"/>
              <a:t>Briefing &amp; Pack de mise en œuvre</a:t>
            </a:r>
            <a:endParaRPr lang="en-GB" sz="1600" dirty="0"/>
          </a:p>
          <a:p>
            <a:pPr marL="985838" lvl="1" indent="-312738">
              <a:buFont typeface="Wingdings" pitchFamily="2" charset="2"/>
              <a:buChar char="Ø"/>
            </a:pPr>
            <a:r>
              <a:rPr lang="en-GB" sz="1600" dirty="0"/>
              <a:t>Résumé de 25 pages</a:t>
            </a:r>
          </a:p>
          <a:p>
            <a:pPr marL="985838" lvl="1" indent="-312738">
              <a:buFont typeface="Wingdings" pitchFamily="2" charset="2"/>
              <a:buChar char="Ø"/>
            </a:pPr>
            <a:r>
              <a:rPr lang="en-GB" sz="1600" dirty="0" err="1"/>
              <a:t>Cours</a:t>
            </a:r>
            <a:r>
              <a:rPr lang="en-GB" sz="1600" dirty="0"/>
              <a:t> </a:t>
            </a:r>
            <a:r>
              <a:rPr lang="en-GB" sz="1600" dirty="0" err="1"/>
              <a:t>en</a:t>
            </a:r>
            <a:r>
              <a:rPr lang="en-GB" sz="1600" dirty="0"/>
              <a:t> </a:t>
            </a:r>
            <a:r>
              <a:rPr lang="en-GB" sz="1600" dirty="0" err="1"/>
              <a:t>ligne</a:t>
            </a:r>
            <a:endParaRPr lang="en-GB" sz="1600" dirty="0"/>
          </a:p>
          <a:p>
            <a:pPr marL="985838" lvl="1" indent="-312738">
              <a:buFont typeface="Wingdings" pitchFamily="2" charset="2"/>
              <a:buChar char="Ø"/>
            </a:pPr>
            <a:r>
              <a:rPr lang="en-GB" sz="1600" dirty="0"/>
              <a:t>YouTube videos</a:t>
            </a:r>
          </a:p>
          <a:p>
            <a:pPr marL="985838" lvl="1" indent="-312738">
              <a:buFont typeface="Wingdings" pitchFamily="2" charset="2"/>
              <a:buChar char="Ø"/>
            </a:pPr>
            <a:r>
              <a:rPr lang="fr-FR" sz="1600" dirty="0"/>
              <a:t>Une galerie de standards illustrés</a:t>
            </a:r>
            <a:endParaRPr lang="en-GB" sz="1600" dirty="0"/>
          </a:p>
          <a:p>
            <a:pPr marL="9525" lvl="1" indent="0">
              <a:spcBef>
                <a:spcPts val="1200"/>
              </a:spcBef>
              <a:buNone/>
              <a:tabLst>
                <a:tab pos="703263" algn="l"/>
              </a:tabLst>
            </a:pPr>
            <a:r>
              <a:rPr lang="en-GB" sz="2000" dirty="0">
                <a:solidFill>
                  <a:srgbClr val="00B0F0"/>
                </a:solidFill>
              </a:rPr>
              <a:t>	👉</a:t>
            </a:r>
            <a:r>
              <a:rPr lang="en-GB" sz="1600" dirty="0">
                <a:solidFill>
                  <a:srgbClr val="00B0F0"/>
                </a:solidFill>
              </a:rPr>
              <a:t>  </a:t>
            </a:r>
            <a:r>
              <a:rPr lang="en-GB" sz="1600" dirty="0">
                <a:solidFill>
                  <a:srgbClr val="00B0F0"/>
                </a:solidFill>
                <a:hlinkClick r:id="rId3"/>
              </a:rPr>
              <a:t>www.AllianceCPHA.org</a:t>
            </a:r>
            <a:endParaRPr lang="en-GB" sz="1600" dirty="0">
              <a:solidFill>
                <a:srgbClr val="00B0F0"/>
              </a:solidFill>
            </a:endParaRPr>
          </a:p>
          <a:p>
            <a:pPr marL="9525" lvl="1" indent="0">
              <a:spcBef>
                <a:spcPts val="1200"/>
              </a:spcBef>
              <a:buNone/>
              <a:tabLst>
                <a:tab pos="703263" algn="l"/>
              </a:tabLst>
            </a:pPr>
            <a:r>
              <a:rPr lang="fr-FR" sz="2400" dirty="0"/>
              <a:t>Sur le site du</a:t>
            </a:r>
            <a:r>
              <a:rPr lang="en-GB" sz="2400" dirty="0"/>
              <a:t> </a:t>
            </a:r>
            <a:r>
              <a:rPr lang="en-GB" sz="2400" dirty="0" err="1"/>
              <a:t>Partenariat</a:t>
            </a:r>
            <a:r>
              <a:rPr lang="en-GB" sz="2400" dirty="0"/>
              <a:t> pour les </a:t>
            </a:r>
            <a:r>
              <a:rPr lang="en-GB" sz="2400" dirty="0" err="1"/>
              <a:t>normes</a:t>
            </a:r>
            <a:r>
              <a:rPr lang="en-GB" sz="2400" dirty="0"/>
              <a:t> </a:t>
            </a:r>
            <a:r>
              <a:rPr lang="en-GB" sz="2400" dirty="0" err="1"/>
              <a:t>humanitaires</a:t>
            </a:r>
            <a:endParaRPr lang="en-GB" sz="2400" dirty="0"/>
          </a:p>
          <a:p>
            <a:pPr marL="295275" lvl="1" indent="-285750">
              <a:spcBef>
                <a:spcPts val="1200"/>
              </a:spcBef>
              <a:tabLst>
                <a:tab pos="703263" algn="l"/>
              </a:tabLst>
            </a:pPr>
            <a:r>
              <a:rPr lang="en-GB" sz="1600" dirty="0"/>
              <a:t>HSP Applications pour telephones et </a:t>
            </a:r>
            <a:r>
              <a:rPr lang="en-GB" sz="1600" dirty="0" err="1"/>
              <a:t>tablettes</a:t>
            </a:r>
            <a:endParaRPr lang="en-GB" sz="1600" dirty="0"/>
          </a:p>
          <a:p>
            <a:pPr marL="0" indent="0">
              <a:spcBef>
                <a:spcPts val="1200"/>
              </a:spcBef>
              <a:buSzPts val="2800"/>
              <a:buNone/>
              <a:tabLst>
                <a:tab pos="663575" algn="l"/>
              </a:tabLst>
            </a:pPr>
            <a:r>
              <a:rPr lang="en-GB" sz="1600" dirty="0">
                <a:solidFill>
                  <a:srgbClr val="00B0F0"/>
                </a:solidFill>
              </a:rPr>
              <a:t>	</a:t>
            </a:r>
            <a:r>
              <a:rPr lang="en-GB" sz="2000" dirty="0">
                <a:solidFill>
                  <a:srgbClr val="00B0F0"/>
                </a:solidFill>
              </a:rPr>
              <a:t>👉</a:t>
            </a:r>
            <a:r>
              <a:rPr lang="en-GB" sz="1600" dirty="0">
                <a:solidFill>
                  <a:srgbClr val="00B0F0"/>
                </a:solidFill>
              </a:rPr>
              <a:t>  www.HumanitarianStandardsPartnership.org</a:t>
            </a:r>
          </a:p>
          <a:p>
            <a:pPr marL="0" lvl="0" indent="0" algn="l" rtl="0">
              <a:lnSpc>
                <a:spcPct val="90000"/>
              </a:lnSpc>
              <a:spcBef>
                <a:spcPts val="1000"/>
              </a:spcBef>
              <a:spcAft>
                <a:spcPts val="0"/>
              </a:spcAft>
              <a:buSzPts val="2800"/>
              <a:buNone/>
            </a:pPr>
            <a:endParaRPr lang="en-GB" sz="1600" dirty="0"/>
          </a:p>
        </p:txBody>
      </p:sp>
      <p:pic>
        <p:nvPicPr>
          <p:cNvPr id="471" name="Google Shape;471;p25"/>
          <p:cNvPicPr preferRelativeResize="0"/>
          <p:nvPr/>
        </p:nvPicPr>
        <p:blipFill>
          <a:blip r:embed="rId4">
            <a:extLst>
              <a:ext uri="{28A0092B-C50C-407E-A947-70E740481C1C}">
                <a14:useLocalDpi xmlns:a14="http://schemas.microsoft.com/office/drawing/2010/main" val="0"/>
              </a:ext>
            </a:extLst>
          </a:blip>
          <a:stretch/>
        </p:blipFill>
        <p:spPr>
          <a:xfrm>
            <a:off x="9535849" y="5258587"/>
            <a:ext cx="1400375" cy="1416533"/>
          </a:xfrm>
          <a:prstGeom prst="rect">
            <a:avLst/>
          </a:prstGeom>
          <a:noFill/>
          <a:ln>
            <a:noFill/>
          </a:ln>
        </p:spPr>
      </p:pic>
      <p:pic>
        <p:nvPicPr>
          <p:cNvPr id="8" name="Image 6">
            <a:extLst>
              <a:ext uri="{FF2B5EF4-FFF2-40B4-BE49-F238E27FC236}">
                <a16:creationId xmlns:a16="http://schemas.microsoft.com/office/drawing/2014/main" id="{1C868B68-BBF2-169C-E237-1C0286216D35}"/>
              </a:ext>
            </a:extLst>
          </p:cNvPr>
          <p:cNvPicPr>
            <a:picLocks noChangeAspect="1"/>
          </p:cNvPicPr>
          <p:nvPr/>
        </p:nvPicPr>
        <p:blipFill>
          <a:blip r:embed="rId5"/>
          <a:stretch>
            <a:fillRect/>
          </a:stretch>
        </p:blipFill>
        <p:spPr>
          <a:xfrm rot="822444">
            <a:off x="6375187" y="1261421"/>
            <a:ext cx="1705541" cy="2371118"/>
          </a:xfrm>
          <a:prstGeom prst="rect">
            <a:avLst/>
          </a:prstGeom>
        </p:spPr>
      </p:pic>
      <p:pic>
        <p:nvPicPr>
          <p:cNvPr id="2" name="Google Shape;206;g145e159448a_0_0">
            <a:extLst>
              <a:ext uri="{FF2B5EF4-FFF2-40B4-BE49-F238E27FC236}">
                <a16:creationId xmlns:a16="http://schemas.microsoft.com/office/drawing/2014/main" id="{5E145039-F2C0-00AD-B886-14DEA57ECD65}"/>
              </a:ext>
            </a:extLst>
          </p:cNvPr>
          <p:cNvPicPr preferRelativeResize="0"/>
          <p:nvPr/>
        </p:nvPicPr>
        <p:blipFill>
          <a:blip r:embed="rId6">
            <a:alphaModFix/>
          </a:blip>
          <a:stretch>
            <a:fillRect/>
          </a:stretch>
        </p:blipFill>
        <p:spPr>
          <a:xfrm>
            <a:off x="9296325" y="2933500"/>
            <a:ext cx="3279798" cy="2370526"/>
          </a:xfrm>
          <a:prstGeom prst="rect">
            <a:avLst/>
          </a:prstGeom>
          <a:noFill/>
          <a:ln>
            <a:noFill/>
          </a:ln>
        </p:spPr>
      </p:pic>
    </p:spTree>
    <p:extLst>
      <p:ext uri="{BB962C8B-B14F-4D97-AF65-F5344CB8AC3E}">
        <p14:creationId xmlns:p14="http://schemas.microsoft.com/office/powerpoint/2010/main" val="3417491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4" name="Titre 3">
            <a:extLst>
              <a:ext uri="{FF2B5EF4-FFF2-40B4-BE49-F238E27FC236}">
                <a16:creationId xmlns:a16="http://schemas.microsoft.com/office/drawing/2014/main" id="{0F9C46EF-E846-43E0-9C81-4FA01205E416}"/>
              </a:ext>
            </a:extLst>
          </p:cNvPr>
          <p:cNvSpPr>
            <a:spLocks noGrp="1"/>
          </p:cNvSpPr>
          <p:nvPr>
            <p:ph type="title"/>
          </p:nvPr>
        </p:nvSpPr>
        <p:spPr>
          <a:xfrm>
            <a:off x="838200" y="584581"/>
            <a:ext cx="10515600" cy="1325563"/>
          </a:xfrm>
        </p:spPr>
        <p:txBody>
          <a:bodyPr/>
          <a:lstStyle/>
          <a:p>
            <a:r>
              <a:rPr lang="en-US" dirty="0">
                <a:solidFill>
                  <a:schemeClr val="accent1">
                    <a:lumMod val="75000"/>
                  </a:schemeClr>
                </a:solidFill>
              </a:rPr>
              <a:t>But des Standards</a:t>
            </a:r>
            <a:br>
              <a:rPr lang="en-US" dirty="0"/>
            </a:br>
            <a:endParaRPr lang="fr-FR" dirty="0"/>
          </a:p>
        </p:txBody>
      </p:sp>
      <p:sp>
        <p:nvSpPr>
          <p:cNvPr id="260" name="Google Shape;260;p5"/>
          <p:cNvSpPr txBox="1">
            <a:spLocks noGrp="1"/>
          </p:cNvSpPr>
          <p:nvPr>
            <p:ph idx="4294967295"/>
          </p:nvPr>
        </p:nvSpPr>
        <p:spPr>
          <a:xfrm>
            <a:off x="3523797" y="1409902"/>
            <a:ext cx="9566275" cy="4351338"/>
          </a:xfrm>
          <a:prstGeom prst="rect">
            <a:avLst/>
          </a:prstGeom>
          <a:noFill/>
          <a:ln>
            <a:noFill/>
          </a:ln>
        </p:spPr>
        <p:txBody>
          <a:bodyPr spcFirstLastPara="1" wrap="square" lIns="91425" tIns="45700" rIns="91425" bIns="45700" anchor="t" anchorCtr="0">
            <a:normAutofit/>
          </a:bodyPr>
          <a:lstStyle/>
          <a:p>
            <a:pPr lvl="0">
              <a:spcBef>
                <a:spcPts val="0"/>
              </a:spcBef>
              <a:buSzPts val="2800"/>
              <a:buChar char="●"/>
            </a:pPr>
            <a:r>
              <a:rPr lang="fr-FR" dirty="0"/>
              <a:t>Référence pour le CPHA </a:t>
            </a:r>
          </a:p>
          <a:p>
            <a:pPr lvl="0">
              <a:spcBef>
                <a:spcPts val="0"/>
              </a:spcBef>
              <a:buSzPts val="2800"/>
              <a:buChar char="●"/>
            </a:pPr>
            <a:r>
              <a:rPr lang="fr-FR" dirty="0"/>
              <a:t>Outil de collaboration inter-agences </a:t>
            </a:r>
          </a:p>
          <a:p>
            <a:pPr lvl="0">
              <a:spcBef>
                <a:spcPts val="0"/>
              </a:spcBef>
              <a:buSzPts val="2800"/>
              <a:buChar char="●"/>
            </a:pPr>
            <a:r>
              <a:rPr lang="fr-FR" sz="2600" dirty="0"/>
              <a:t>Liens avec la Norme Humanitaire Fondamentale (CHS)</a:t>
            </a:r>
          </a:p>
          <a:p>
            <a:pPr lvl="0">
              <a:spcBef>
                <a:spcPts val="0"/>
              </a:spcBef>
              <a:buSzPts val="2800"/>
              <a:buChar char="●"/>
            </a:pPr>
            <a:r>
              <a:rPr lang="fr-FR" dirty="0"/>
              <a:t>Contextualisation pour l’appropriation locale</a:t>
            </a:r>
            <a:endParaRPr sz="2600" dirty="0"/>
          </a:p>
          <a:p>
            <a:pPr lvl="0">
              <a:buSzPts val="2800"/>
              <a:buChar char="●"/>
            </a:pPr>
            <a:r>
              <a:rPr lang="es-ES" dirty="0" err="1">
                <a:latin typeface="Calibri" panose="020F0502020204030204" pitchFamily="34" charset="0"/>
                <a:ea typeface="Calibri" panose="020F0502020204030204" pitchFamily="34" charset="0"/>
                <a:cs typeface="Arial" panose="020B0604020202020204" pitchFamily="34" charset="0"/>
              </a:rPr>
              <a:t>But</a:t>
            </a:r>
            <a:r>
              <a:rPr lang="en-US" sz="2600" dirty="0"/>
              <a:t>:</a:t>
            </a:r>
            <a:endParaRPr sz="2600" dirty="0"/>
          </a:p>
          <a:p>
            <a:pPr lvl="1" indent="-241300">
              <a:spcBef>
                <a:spcPts val="0"/>
              </a:spcBef>
              <a:buSzPts val="2600"/>
              <a:buChar char="○"/>
            </a:pPr>
            <a:r>
              <a:rPr lang="fr-FR" dirty="0"/>
              <a:t>qualité et </a:t>
            </a:r>
            <a:r>
              <a:rPr lang="es-ES" dirty="0" err="1"/>
              <a:t>redevabilité</a:t>
            </a:r>
            <a:r>
              <a:rPr lang="es-ES" dirty="0"/>
              <a:t> des </a:t>
            </a:r>
            <a:r>
              <a:rPr lang="es-ES" dirty="0" err="1"/>
              <a:t>programmes</a:t>
            </a:r>
            <a:endParaRPr lang="fr-FR" dirty="0"/>
          </a:p>
          <a:p>
            <a:pPr lvl="1" indent="-241300">
              <a:spcBef>
                <a:spcPts val="0"/>
              </a:spcBef>
              <a:buSzPts val="2600"/>
              <a:buChar char="○"/>
            </a:pPr>
            <a:r>
              <a:rPr lang="fr-FR" dirty="0"/>
              <a:t>impact sur la protection et le bien-être des enfants</a:t>
            </a:r>
            <a:endParaRPr dirty="0"/>
          </a:p>
        </p:txBody>
      </p:sp>
      <p:sp>
        <p:nvSpPr>
          <p:cNvPr id="8" name="ZoneTexte 7">
            <a:extLst>
              <a:ext uri="{FF2B5EF4-FFF2-40B4-BE49-F238E27FC236}">
                <a16:creationId xmlns:a16="http://schemas.microsoft.com/office/drawing/2014/main" id="{143A4369-295A-466B-8F96-3D762829B1E6}"/>
              </a:ext>
            </a:extLst>
          </p:cNvPr>
          <p:cNvSpPr txBox="1"/>
          <p:nvPr/>
        </p:nvSpPr>
        <p:spPr>
          <a:xfrm>
            <a:off x="3607410" y="4347692"/>
            <a:ext cx="7815528" cy="1200329"/>
          </a:xfrm>
          <a:prstGeom prst="rect">
            <a:avLst/>
          </a:prstGeom>
          <a:solidFill>
            <a:srgbClr val="934C83"/>
          </a:solidFill>
        </p:spPr>
        <p:txBody>
          <a:bodyPr wrap="square">
            <a:spAutoFit/>
          </a:bodyPr>
          <a:lstStyle/>
          <a:p>
            <a:pPr algn="ctr"/>
            <a:r>
              <a:rPr lang="fr-FR" sz="2400" dirty="0">
                <a:solidFill>
                  <a:schemeClr val="bg1"/>
                </a:solidFill>
              </a:rPr>
              <a:t>Les SMPE aspirent à opérationnaliser les droits des enfants et des adolescents dans la pratique de la réponse humanitaire. </a:t>
            </a:r>
            <a:endParaRPr lang="es-ES" sz="2400" dirty="0">
              <a:solidFill>
                <a:schemeClr val="bg1"/>
              </a:solidFill>
            </a:endParaRPr>
          </a:p>
        </p:txBody>
      </p:sp>
      <p:pic>
        <p:nvPicPr>
          <p:cNvPr id="7" name="Image 6">
            <a:extLst>
              <a:ext uri="{FF2B5EF4-FFF2-40B4-BE49-F238E27FC236}">
                <a16:creationId xmlns:a16="http://schemas.microsoft.com/office/drawing/2014/main" id="{54D5AEBC-8961-4009-AAE3-0B5012AE4768}"/>
              </a:ext>
            </a:extLst>
          </p:cNvPr>
          <p:cNvPicPr>
            <a:picLocks noChangeAspect="1"/>
          </p:cNvPicPr>
          <p:nvPr/>
        </p:nvPicPr>
        <p:blipFill>
          <a:blip r:embed="rId3"/>
          <a:stretch>
            <a:fillRect/>
          </a:stretch>
        </p:blipFill>
        <p:spPr>
          <a:xfrm>
            <a:off x="695176" y="1970821"/>
            <a:ext cx="2322974" cy="3229500"/>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EF22336C-8176-B5C3-88BF-57F6013B078C}"/>
              </a:ext>
            </a:extLst>
          </p:cNvPr>
          <p:cNvPicPr>
            <a:picLocks noChangeAspect="1"/>
          </p:cNvPicPr>
          <p:nvPr/>
        </p:nvPicPr>
        <p:blipFill>
          <a:blip r:embed="rId4"/>
          <a:stretch>
            <a:fillRect/>
          </a:stretch>
        </p:blipFill>
        <p:spPr>
          <a:xfrm>
            <a:off x="9661064" y="120246"/>
            <a:ext cx="2426773" cy="1753991"/>
          </a:xfrm>
          <a:prstGeom prst="rect">
            <a:avLst/>
          </a:prstGeom>
        </p:spPr>
      </p:pic>
    </p:spTree>
    <p:extLst>
      <p:ext uri="{BB962C8B-B14F-4D97-AF65-F5344CB8AC3E}">
        <p14:creationId xmlns:p14="http://schemas.microsoft.com/office/powerpoint/2010/main" val="4907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9" name="ZoneTexte 8">
            <a:extLst>
              <a:ext uri="{FF2B5EF4-FFF2-40B4-BE49-F238E27FC236}">
                <a16:creationId xmlns:a16="http://schemas.microsoft.com/office/drawing/2014/main" id="{11BEFA5A-6FE6-48C3-836E-CBB252B9C174}"/>
              </a:ext>
            </a:extLst>
          </p:cNvPr>
          <p:cNvSpPr txBox="1"/>
          <p:nvPr/>
        </p:nvSpPr>
        <p:spPr>
          <a:xfrm>
            <a:off x="975632" y="1072634"/>
            <a:ext cx="6098720" cy="707886"/>
          </a:xfrm>
          <a:prstGeom prst="rect">
            <a:avLst/>
          </a:prstGeom>
          <a:noFill/>
        </p:spPr>
        <p:txBody>
          <a:bodyPr wrap="square">
            <a:spAutoFit/>
          </a:bodyPr>
          <a:lstStyle/>
          <a:p>
            <a:r>
              <a:rPr lang="en-US" sz="4000" dirty="0"/>
              <a:t> </a:t>
            </a:r>
            <a:endParaRPr lang="fr-FR" dirty="0"/>
          </a:p>
        </p:txBody>
      </p:sp>
      <p:pic>
        <p:nvPicPr>
          <p:cNvPr id="4" name="Image 3">
            <a:extLst>
              <a:ext uri="{FF2B5EF4-FFF2-40B4-BE49-F238E27FC236}">
                <a16:creationId xmlns:a16="http://schemas.microsoft.com/office/drawing/2014/main" id="{1AC3D80B-3543-42FA-A5EE-5986600F74CA}"/>
              </a:ext>
            </a:extLst>
          </p:cNvPr>
          <p:cNvPicPr>
            <a:picLocks noChangeAspect="1"/>
          </p:cNvPicPr>
          <p:nvPr/>
        </p:nvPicPr>
        <p:blipFill>
          <a:blip r:embed="rId3"/>
          <a:stretch>
            <a:fillRect/>
          </a:stretch>
        </p:blipFill>
        <p:spPr>
          <a:xfrm>
            <a:off x="1913621" y="-144378"/>
            <a:ext cx="10321461" cy="6858000"/>
          </a:xfrm>
          <a:prstGeom prst="rect">
            <a:avLst/>
          </a:prstGeom>
        </p:spPr>
      </p:pic>
      <p:sp>
        <p:nvSpPr>
          <p:cNvPr id="5" name="Rectangle 4">
            <a:extLst>
              <a:ext uri="{FF2B5EF4-FFF2-40B4-BE49-F238E27FC236}">
                <a16:creationId xmlns:a16="http://schemas.microsoft.com/office/drawing/2014/main" id="{04689C39-7F9F-41B3-A224-927DFE2C5FF6}"/>
              </a:ext>
            </a:extLst>
          </p:cNvPr>
          <p:cNvSpPr/>
          <p:nvPr/>
        </p:nvSpPr>
        <p:spPr>
          <a:xfrm>
            <a:off x="2913586" y="621765"/>
            <a:ext cx="1730053" cy="596265"/>
          </a:xfrm>
          <a:prstGeom prst="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2" name="ZoneTexte 1">
            <a:extLst>
              <a:ext uri="{FF2B5EF4-FFF2-40B4-BE49-F238E27FC236}">
                <a16:creationId xmlns:a16="http://schemas.microsoft.com/office/drawing/2014/main" id="{6C940A96-BE16-458E-8AAD-FA40097A5AF6}"/>
              </a:ext>
            </a:extLst>
          </p:cNvPr>
          <p:cNvSpPr txBox="1"/>
          <p:nvPr/>
        </p:nvSpPr>
        <p:spPr>
          <a:xfrm rot="16200000">
            <a:off x="-694142" y="3127089"/>
            <a:ext cx="4693685" cy="584775"/>
          </a:xfrm>
          <a:prstGeom prst="rect">
            <a:avLst/>
          </a:prstGeom>
          <a:noFill/>
        </p:spPr>
        <p:txBody>
          <a:bodyPr wrap="square" rtlCol="0">
            <a:spAutoFit/>
          </a:bodyPr>
          <a:lstStyle/>
          <a:p>
            <a:pPr algn="ctr"/>
            <a:r>
              <a:rPr lang="es-ES" sz="3200" b="1" dirty="0">
                <a:solidFill>
                  <a:schemeClr val="accent1">
                    <a:lumMod val="75000"/>
                  </a:schemeClr>
                </a:solidFill>
                <a:latin typeface="Helvetica Neue"/>
                <a:sym typeface="Helvetica Neue"/>
              </a:rPr>
              <a:t>PRESENTATION</a:t>
            </a:r>
          </a:p>
        </p:txBody>
      </p:sp>
    </p:spTree>
    <p:extLst>
      <p:ext uri="{BB962C8B-B14F-4D97-AF65-F5344CB8AC3E}">
        <p14:creationId xmlns:p14="http://schemas.microsoft.com/office/powerpoint/2010/main" val="165252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351c3ce7f4_0_7"/>
          <p:cNvSpPr txBox="1">
            <a:spLocks noGrp="1"/>
          </p:cNvSpPr>
          <p:nvPr>
            <p:ph type="title"/>
          </p:nvPr>
        </p:nvSpPr>
        <p:spPr>
          <a:xfrm>
            <a:off x="1787857" y="596384"/>
            <a:ext cx="4541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err="1"/>
              <a:t>Travailler</a:t>
            </a:r>
            <a:r>
              <a:rPr lang="en-US" dirty="0"/>
              <a:t> Ensemble</a:t>
            </a:r>
            <a:endParaRPr dirty="0"/>
          </a:p>
        </p:txBody>
      </p:sp>
      <p:sp>
        <p:nvSpPr>
          <p:cNvPr id="209" name="Google Shape;209;g1351c3ce7f4_0_7"/>
          <p:cNvSpPr txBox="1">
            <a:spLocks noGrp="1"/>
          </p:cNvSpPr>
          <p:nvPr>
            <p:ph type="body" idx="1"/>
          </p:nvPr>
        </p:nvSpPr>
        <p:spPr>
          <a:xfrm>
            <a:off x="1787857" y="2325283"/>
            <a:ext cx="3905700" cy="2725500"/>
          </a:xfrm>
          <a:prstGeom prst="rect">
            <a:avLst/>
          </a:prstGeom>
          <a:noFill/>
          <a:ln>
            <a:noFill/>
          </a:ln>
        </p:spPr>
        <p:txBody>
          <a:bodyPr spcFirstLastPara="1" wrap="square" lIns="91425" tIns="45700" rIns="91425" bIns="45700" anchor="t" anchorCtr="0">
            <a:normAutofit fontScale="92500" lnSpcReduction="20000"/>
          </a:bodyPr>
          <a:lstStyle/>
          <a:p>
            <a:pPr lvl="0" indent="-391983">
              <a:buSzPct val="108108"/>
            </a:pPr>
            <a:r>
              <a:rPr lang="fr-FR" dirty="0">
                <a:solidFill>
                  <a:schemeClr val="dk2"/>
                </a:solidFill>
              </a:rPr>
              <a:t>Besoins interconnectés des enfants</a:t>
            </a:r>
          </a:p>
          <a:p>
            <a:pPr lvl="0" indent="-391983">
              <a:buSzPct val="108108"/>
            </a:pPr>
            <a:r>
              <a:rPr lang="fr-FR" dirty="0">
                <a:solidFill>
                  <a:schemeClr val="dk2"/>
                </a:solidFill>
              </a:rPr>
              <a:t>Responsabilité collective = centralité de la protection</a:t>
            </a:r>
          </a:p>
          <a:p>
            <a:pPr lvl="0" indent="-391983">
              <a:buSzPct val="108108"/>
            </a:pPr>
            <a:r>
              <a:rPr lang="fr-FR" dirty="0">
                <a:solidFill>
                  <a:schemeClr val="dk2"/>
                </a:solidFill>
              </a:rPr>
              <a:t>Impact de meilleure qualité</a:t>
            </a:r>
          </a:p>
          <a:p>
            <a:pPr marL="457200" lvl="0" indent="-391983" algn="l" rtl="0">
              <a:lnSpc>
                <a:spcPct val="90000"/>
              </a:lnSpc>
              <a:spcBef>
                <a:spcPts val="1000"/>
              </a:spcBef>
              <a:spcAft>
                <a:spcPts val="0"/>
              </a:spcAft>
              <a:buSzPct val="108108"/>
              <a:buChar char="•"/>
            </a:pPr>
            <a:endParaRPr dirty="0">
              <a:solidFill>
                <a:schemeClr val="dk2"/>
              </a:solidFill>
            </a:endParaRPr>
          </a:p>
          <a:p>
            <a:pPr marL="457200" lvl="0" indent="-228600" algn="l" rtl="0">
              <a:lnSpc>
                <a:spcPct val="90000"/>
              </a:lnSpc>
              <a:spcBef>
                <a:spcPts val="1000"/>
              </a:spcBef>
              <a:spcAft>
                <a:spcPts val="0"/>
              </a:spcAft>
              <a:buSzPct val="108108"/>
              <a:buNone/>
            </a:pPr>
            <a:endParaRPr dirty="0"/>
          </a:p>
        </p:txBody>
      </p:sp>
      <p:pic>
        <p:nvPicPr>
          <p:cNvPr id="212" name="Google Shape;212;g1351c3ce7f4_0_7" descr="Imagen de la pantalla de un celular en la mano&#10;&#10;Descripción generada automáticamente con confianza baja"/>
          <p:cNvPicPr preferRelativeResize="0"/>
          <p:nvPr/>
        </p:nvPicPr>
        <p:blipFill rotWithShape="1">
          <a:blip r:embed="rId3">
            <a:alphaModFix/>
          </a:blip>
          <a:srcRect t="13035" r="-50" b="-13075"/>
          <a:stretch/>
        </p:blipFill>
        <p:spPr>
          <a:xfrm>
            <a:off x="6498489" y="2202686"/>
            <a:ext cx="2757600" cy="1550343"/>
          </a:xfrm>
          <a:prstGeom prst="rect">
            <a:avLst/>
          </a:prstGeom>
          <a:noFill/>
          <a:ln>
            <a:noFill/>
          </a:ln>
        </p:spPr>
      </p:pic>
      <p:pic>
        <p:nvPicPr>
          <p:cNvPr id="214" name="Google Shape;214;g1351c3ce7f4_0_7" descr="Imagen que contiene persona, murciélago, sostener, béisbol&#10;&#10;Descripción generada automáticamente"/>
          <p:cNvPicPr preferRelativeResize="0"/>
          <p:nvPr/>
        </p:nvPicPr>
        <p:blipFill rotWithShape="1">
          <a:blip r:embed="rId4">
            <a:alphaModFix/>
          </a:blip>
          <a:srcRect l="-3768" r="5129"/>
          <a:stretch/>
        </p:blipFill>
        <p:spPr>
          <a:xfrm>
            <a:off x="9281209" y="237146"/>
            <a:ext cx="2519997" cy="3311714"/>
          </a:xfrm>
          <a:prstGeom prst="rect">
            <a:avLst/>
          </a:prstGeom>
          <a:noFill/>
          <a:ln>
            <a:noFill/>
          </a:ln>
        </p:spPr>
      </p:pic>
      <p:pic>
        <p:nvPicPr>
          <p:cNvPr id="3" name="Picture 2">
            <a:extLst>
              <a:ext uri="{FF2B5EF4-FFF2-40B4-BE49-F238E27FC236}">
                <a16:creationId xmlns:a16="http://schemas.microsoft.com/office/drawing/2014/main" id="{47A4C6D3-67DB-92B1-D042-BC3C8C4F1F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697" y="5408262"/>
            <a:ext cx="4809660" cy="927775"/>
          </a:xfrm>
          <a:prstGeom prst="rect">
            <a:avLst/>
          </a:prstGeom>
        </p:spPr>
      </p:pic>
      <p:pic>
        <p:nvPicPr>
          <p:cNvPr id="5" name="Picture 4">
            <a:extLst>
              <a:ext uri="{FF2B5EF4-FFF2-40B4-BE49-F238E27FC236}">
                <a16:creationId xmlns:a16="http://schemas.microsoft.com/office/drawing/2014/main" id="{AFE5DE7F-0705-A13C-A0D5-0EB30729D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3369" y="254462"/>
            <a:ext cx="2757599" cy="1954819"/>
          </a:xfrm>
          <a:prstGeom prst="rect">
            <a:avLst/>
          </a:prstGeom>
        </p:spPr>
      </p:pic>
      <p:pic>
        <p:nvPicPr>
          <p:cNvPr id="7" name="Picture 6">
            <a:extLst>
              <a:ext uri="{FF2B5EF4-FFF2-40B4-BE49-F238E27FC236}">
                <a16:creationId xmlns:a16="http://schemas.microsoft.com/office/drawing/2014/main" id="{51D3FFA7-7184-94D5-9A65-BC6CBDDF7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8445" y="3753029"/>
            <a:ext cx="5302761" cy="3093542"/>
          </a:xfrm>
          <a:prstGeom prst="rect">
            <a:avLst/>
          </a:prstGeom>
        </p:spPr>
      </p:pic>
    </p:spTree>
    <p:extLst>
      <p:ext uri="{BB962C8B-B14F-4D97-AF65-F5344CB8AC3E}">
        <p14:creationId xmlns:p14="http://schemas.microsoft.com/office/powerpoint/2010/main" val="322572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4"/>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212"/>
                                        </p:tgtEl>
                                        <p:attrNameLst>
                                          <p:attrName>style.visibility</p:attrName>
                                        </p:attrNameLst>
                                      </p:cBhvr>
                                      <p:to>
                                        <p:strVal val="visible"/>
                                      </p:to>
                                    </p:set>
                                    <p:anim calcmode="lin" valueType="num">
                                      <p:cBhvr additive="base">
                                        <p:cTn id="19" dur="500"/>
                                        <p:tgtEl>
                                          <p:spTgt spid="2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9"/>
          <p:cNvSpPr txBox="1">
            <a:spLocks noGrp="1"/>
          </p:cNvSpPr>
          <p:nvPr>
            <p:ph type="title"/>
          </p:nvPr>
        </p:nvSpPr>
        <p:spPr>
          <a:xfrm>
            <a:off x="2096941" y="323056"/>
            <a:ext cx="95659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000"/>
              <a:buFont typeface="Helvetica Neue"/>
              <a:buNone/>
            </a:pPr>
            <a:r>
              <a:rPr lang="en-US" dirty="0">
                <a:latin typeface="Calibri" panose="020F0502020204030204" pitchFamily="34" charset="0"/>
                <a:cs typeface="Calibri" panose="020F0502020204030204" pitchFamily="34" charset="0"/>
              </a:rPr>
              <a:t>Standards </a:t>
            </a:r>
            <a:r>
              <a:rPr lang="en-US" dirty="0" err="1">
                <a:latin typeface="Calibri" panose="020F0502020204030204" pitchFamily="34" charset="0"/>
                <a:cs typeface="Calibri" panose="020F0502020204030204" pitchFamily="34" charset="0"/>
              </a:rPr>
              <a:t>spécifiques</a:t>
            </a:r>
            <a:r>
              <a:rPr lang="en-US" dirty="0">
                <a:latin typeface="Calibri" panose="020F0502020204030204" pitchFamily="34" charset="0"/>
                <a:cs typeface="Calibri" panose="020F0502020204030204" pitchFamily="34" charset="0"/>
              </a:rPr>
              <a:t> au </a:t>
            </a:r>
            <a:r>
              <a:rPr lang="en-US" dirty="0" err="1">
                <a:latin typeface="Calibri" panose="020F0502020204030204" pitchFamily="34" charset="0"/>
                <a:cs typeface="Calibri" panose="020F0502020204030204" pitchFamily="34" charset="0"/>
              </a:rPr>
              <a:t>secteur</a:t>
            </a:r>
            <a:endParaRPr dirty="0">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C89F0379-5E2D-41C7-8AAF-FD6F6E0A7C2F}"/>
              </a:ext>
            </a:extLst>
          </p:cNvPr>
          <p:cNvPicPr>
            <a:picLocks noChangeAspect="1"/>
          </p:cNvPicPr>
          <p:nvPr/>
        </p:nvPicPr>
        <p:blipFill>
          <a:blip r:embed="rId3"/>
          <a:stretch>
            <a:fillRect/>
          </a:stretch>
        </p:blipFill>
        <p:spPr>
          <a:xfrm>
            <a:off x="8675275" y="2642074"/>
            <a:ext cx="2651316" cy="1573851"/>
          </a:xfrm>
          <a:prstGeom prst="rect">
            <a:avLst/>
          </a:prstGeom>
        </p:spPr>
      </p:pic>
      <p:pic>
        <p:nvPicPr>
          <p:cNvPr id="6" name="Image 5">
            <a:extLst>
              <a:ext uri="{FF2B5EF4-FFF2-40B4-BE49-F238E27FC236}">
                <a16:creationId xmlns:a16="http://schemas.microsoft.com/office/drawing/2014/main" id="{5BF030AC-6EC9-4ED6-AB79-E243A54CC824}"/>
              </a:ext>
            </a:extLst>
          </p:cNvPr>
          <p:cNvPicPr>
            <a:picLocks noChangeAspect="1"/>
          </p:cNvPicPr>
          <p:nvPr/>
        </p:nvPicPr>
        <p:blipFill>
          <a:blip r:embed="rId4"/>
          <a:stretch>
            <a:fillRect/>
          </a:stretch>
        </p:blipFill>
        <p:spPr>
          <a:xfrm>
            <a:off x="6879912" y="5085236"/>
            <a:ext cx="1060042" cy="1325563"/>
          </a:xfrm>
          <a:prstGeom prst="rect">
            <a:avLst/>
          </a:prstGeom>
        </p:spPr>
      </p:pic>
      <p:pic>
        <p:nvPicPr>
          <p:cNvPr id="9" name="Image 8">
            <a:extLst>
              <a:ext uri="{FF2B5EF4-FFF2-40B4-BE49-F238E27FC236}">
                <a16:creationId xmlns:a16="http://schemas.microsoft.com/office/drawing/2014/main" id="{9B426358-DE7B-4E83-AC15-1692A4F3CDE4}"/>
              </a:ext>
            </a:extLst>
          </p:cNvPr>
          <p:cNvPicPr>
            <a:picLocks noChangeAspect="1"/>
          </p:cNvPicPr>
          <p:nvPr/>
        </p:nvPicPr>
        <p:blipFill>
          <a:blip r:embed="rId5"/>
          <a:stretch>
            <a:fillRect/>
          </a:stretch>
        </p:blipFill>
        <p:spPr>
          <a:xfrm>
            <a:off x="4465339" y="3457731"/>
            <a:ext cx="1058232" cy="1503362"/>
          </a:xfrm>
          <a:prstGeom prst="rect">
            <a:avLst/>
          </a:prstGeom>
        </p:spPr>
      </p:pic>
      <p:pic>
        <p:nvPicPr>
          <p:cNvPr id="11" name="Image 10">
            <a:extLst>
              <a:ext uri="{FF2B5EF4-FFF2-40B4-BE49-F238E27FC236}">
                <a16:creationId xmlns:a16="http://schemas.microsoft.com/office/drawing/2014/main" id="{697123C6-3B77-4236-A380-44C5025C6E8D}"/>
              </a:ext>
            </a:extLst>
          </p:cNvPr>
          <p:cNvPicPr>
            <a:picLocks noChangeAspect="1"/>
          </p:cNvPicPr>
          <p:nvPr/>
        </p:nvPicPr>
        <p:blipFill>
          <a:blip r:embed="rId6"/>
          <a:stretch>
            <a:fillRect/>
          </a:stretch>
        </p:blipFill>
        <p:spPr>
          <a:xfrm>
            <a:off x="2429605" y="1648619"/>
            <a:ext cx="1087122" cy="1628775"/>
          </a:xfrm>
          <a:prstGeom prst="rect">
            <a:avLst/>
          </a:prstGeom>
        </p:spPr>
      </p:pic>
    </p:spTree>
    <p:extLst>
      <p:ext uri="{BB962C8B-B14F-4D97-AF65-F5344CB8AC3E}">
        <p14:creationId xmlns:p14="http://schemas.microsoft.com/office/powerpoint/2010/main" val="238146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9"/>
          <p:cNvSpPr txBox="1">
            <a:spLocks noGrp="1"/>
          </p:cNvSpPr>
          <p:nvPr>
            <p:ph type="title"/>
          </p:nvPr>
        </p:nvSpPr>
        <p:spPr>
          <a:xfrm>
            <a:off x="1552354" y="-149701"/>
            <a:ext cx="95659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000"/>
              <a:buFont typeface="Helvetica Neue"/>
              <a:buNone/>
            </a:pPr>
            <a:r>
              <a:rPr lang="fr-FR" dirty="0"/>
              <a:t>Pilier 4</a:t>
            </a:r>
            <a:r>
              <a:rPr lang="en-US" dirty="0"/>
              <a:t> - </a:t>
            </a:r>
            <a:r>
              <a:rPr lang="en-US" dirty="0" err="1"/>
              <a:t>Approches</a:t>
            </a:r>
            <a:endParaRPr dirty="0"/>
          </a:p>
        </p:txBody>
      </p:sp>
      <p:sp>
        <p:nvSpPr>
          <p:cNvPr id="7" name="Google Shape;404;p19">
            <a:extLst>
              <a:ext uri="{FF2B5EF4-FFF2-40B4-BE49-F238E27FC236}">
                <a16:creationId xmlns:a16="http://schemas.microsoft.com/office/drawing/2014/main" id="{234815C3-C855-40D5-9CF2-410A68E9B841}"/>
              </a:ext>
            </a:extLst>
          </p:cNvPr>
          <p:cNvSpPr txBox="1">
            <a:spLocks/>
          </p:cNvSpPr>
          <p:nvPr/>
        </p:nvSpPr>
        <p:spPr>
          <a:xfrm>
            <a:off x="1736059" y="1648619"/>
            <a:ext cx="9565943"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Arial"/>
              <a:buNone/>
            </a:pPr>
            <a:endParaRPr lang="en-US" dirty="0">
              <a:solidFill>
                <a:schemeClr val="bg2"/>
              </a:solidFill>
            </a:endParaRPr>
          </a:p>
          <a:p>
            <a:pPr marL="50800" indent="0">
              <a:buNone/>
            </a:pPr>
            <a:endParaRPr lang="en-US" dirty="0">
              <a:solidFill>
                <a:schemeClr val="bg2"/>
              </a:solidFill>
            </a:endParaRPr>
          </a:p>
          <a:p>
            <a:pPr marL="50800" indent="0">
              <a:buNone/>
            </a:pPr>
            <a:endParaRPr lang="en-US" dirty="0">
              <a:solidFill>
                <a:schemeClr val="bg2"/>
              </a:solidFill>
            </a:endParaRPr>
          </a:p>
        </p:txBody>
      </p:sp>
      <p:graphicFrame>
        <p:nvGraphicFramePr>
          <p:cNvPr id="5" name="Table 7">
            <a:extLst>
              <a:ext uri="{FF2B5EF4-FFF2-40B4-BE49-F238E27FC236}">
                <a16:creationId xmlns:a16="http://schemas.microsoft.com/office/drawing/2014/main" id="{07C3C681-FF8B-DC45-84A0-9ABC8AF8227B}"/>
              </a:ext>
            </a:extLst>
          </p:cNvPr>
          <p:cNvGraphicFramePr>
            <a:graphicFrameLocks noGrp="1"/>
          </p:cNvGraphicFramePr>
          <p:nvPr>
            <p:extLst>
              <p:ext uri="{D42A27DB-BD31-4B8C-83A1-F6EECF244321}">
                <p14:modId xmlns:p14="http://schemas.microsoft.com/office/powerpoint/2010/main" val="319024021"/>
              </p:ext>
            </p:extLst>
          </p:nvPr>
        </p:nvGraphicFramePr>
        <p:xfrm>
          <a:off x="1280059" y="856458"/>
          <a:ext cx="10566530" cy="2019614"/>
        </p:xfrm>
        <a:graphic>
          <a:graphicData uri="http://schemas.openxmlformats.org/drawingml/2006/table">
            <a:tbl>
              <a:tblPr firstRow="1" bandRow="1">
                <a:tableStyleId>{5C22544A-7EE6-4342-B048-85BDC9FD1C3A}</a:tableStyleId>
              </a:tblPr>
              <a:tblGrid>
                <a:gridCol w="2041123">
                  <a:extLst>
                    <a:ext uri="{9D8B030D-6E8A-4147-A177-3AD203B41FA5}">
                      <a16:colId xmlns:a16="http://schemas.microsoft.com/office/drawing/2014/main" val="1065799688"/>
                    </a:ext>
                  </a:extLst>
                </a:gridCol>
                <a:gridCol w="3242143">
                  <a:extLst>
                    <a:ext uri="{9D8B030D-6E8A-4147-A177-3AD203B41FA5}">
                      <a16:colId xmlns:a16="http://schemas.microsoft.com/office/drawing/2014/main" val="3864510167"/>
                    </a:ext>
                  </a:extLst>
                </a:gridCol>
                <a:gridCol w="2641632">
                  <a:extLst>
                    <a:ext uri="{9D8B030D-6E8A-4147-A177-3AD203B41FA5}">
                      <a16:colId xmlns:a16="http://schemas.microsoft.com/office/drawing/2014/main" val="3007618142"/>
                    </a:ext>
                  </a:extLst>
                </a:gridCol>
                <a:gridCol w="2641632">
                  <a:extLst>
                    <a:ext uri="{9D8B030D-6E8A-4147-A177-3AD203B41FA5}">
                      <a16:colId xmlns:a16="http://schemas.microsoft.com/office/drawing/2014/main" val="1566498090"/>
                    </a:ext>
                  </a:extLst>
                </a:gridCol>
              </a:tblGrid>
              <a:tr h="648014">
                <a:tc>
                  <a:txBody>
                    <a:bodyPr/>
                    <a:lstStyle/>
                    <a:p>
                      <a:r>
                        <a:rPr lang="en-GB" dirty="0"/>
                        <a:t>Modes de travail</a:t>
                      </a:r>
                    </a:p>
                  </a:txBody>
                  <a:tcPr/>
                </a:tc>
                <a:tc>
                  <a:txBody>
                    <a:bodyPr/>
                    <a:lstStyle/>
                    <a:p>
                      <a:r>
                        <a:rPr lang="en-GB" dirty="0"/>
                        <a:t>Implications </a:t>
                      </a:r>
                      <a:r>
                        <a:rPr lang="en-GB" dirty="0" err="1"/>
                        <a:t>sectorielles</a:t>
                      </a:r>
                      <a:endParaRPr lang="en-GB" dirty="0"/>
                    </a:p>
                  </a:txBody>
                  <a:tcPr/>
                </a:tc>
                <a:tc>
                  <a:txBody>
                    <a:bodyPr/>
                    <a:lstStyle/>
                    <a:p>
                      <a:r>
                        <a:rPr lang="en-GB" dirty="0" err="1"/>
                        <a:t>Finalité</a:t>
                      </a:r>
                      <a:endParaRPr lang="en-GB" dirty="0"/>
                    </a:p>
                  </a:txBody>
                  <a:tcPr/>
                </a:tc>
                <a:tc>
                  <a:txBody>
                    <a:bodyPr/>
                    <a:lstStyle/>
                    <a:p>
                      <a:r>
                        <a:rPr lang="en-GB" dirty="0" err="1"/>
                        <a:t>Considérations</a:t>
                      </a:r>
                      <a:endParaRPr lang="en-GB" dirty="0"/>
                    </a:p>
                  </a:txBody>
                  <a:tcPr/>
                </a:tc>
                <a:extLst>
                  <a:ext uri="{0D108BD9-81ED-4DB2-BD59-A6C34878D82A}">
                    <a16:rowId xmlns:a16="http://schemas.microsoft.com/office/drawing/2014/main" val="4190486628"/>
                  </a:ext>
                </a:extLst>
              </a:tr>
              <a:tr h="1087835">
                <a:tc>
                  <a:txBody>
                    <a:bodyPr/>
                    <a:lstStyle/>
                    <a:p>
                      <a:r>
                        <a:rPr lang="es-ES" sz="1800" b="1" i="0" u="none" strike="noStrike" cap="none" dirty="0" err="1">
                          <a:solidFill>
                            <a:schemeClr val="bg2"/>
                          </a:solidFill>
                          <a:latin typeface="+mn-lt"/>
                          <a:ea typeface="+mn-ea"/>
                          <a:cs typeface="+mn-cs"/>
                          <a:sym typeface="Arial"/>
                        </a:rPr>
                        <a:t>Intégration</a:t>
                      </a:r>
                      <a:r>
                        <a:rPr lang="es-ES" sz="1800" b="1" i="0" u="none" strike="noStrike" cap="none" dirty="0">
                          <a:solidFill>
                            <a:schemeClr val="bg2"/>
                          </a:solidFill>
                          <a:latin typeface="+mn-lt"/>
                          <a:ea typeface="+mn-ea"/>
                          <a:cs typeface="+mn-cs"/>
                          <a:sym typeface="Arial"/>
                        </a:rPr>
                        <a:t> des</a:t>
                      </a:r>
                    </a:p>
                    <a:p>
                      <a:r>
                        <a:rPr lang="es-ES" sz="1800" b="1" i="0" u="none" strike="noStrike" cap="none" dirty="0" err="1">
                          <a:solidFill>
                            <a:schemeClr val="bg2"/>
                          </a:solidFill>
                          <a:latin typeface="+mn-lt"/>
                          <a:ea typeface="+mn-ea"/>
                          <a:cs typeface="+mn-cs"/>
                          <a:sym typeface="Arial"/>
                        </a:rPr>
                        <a:t>principes</a:t>
                      </a:r>
                      <a:r>
                        <a:rPr lang="es-ES" sz="1800" b="1" i="0" u="none" strike="noStrike" cap="none" dirty="0">
                          <a:solidFill>
                            <a:schemeClr val="bg2"/>
                          </a:solidFill>
                          <a:latin typeface="+mn-lt"/>
                          <a:ea typeface="+mn-ea"/>
                          <a:cs typeface="+mn-cs"/>
                          <a:sym typeface="Arial"/>
                        </a:rPr>
                        <a:t> de</a:t>
                      </a:r>
                    </a:p>
                    <a:p>
                      <a:r>
                        <a:rPr lang="es-ES" sz="1800" b="1" i="0" u="none" strike="noStrike" cap="none" dirty="0" err="1">
                          <a:solidFill>
                            <a:schemeClr val="bg2"/>
                          </a:solidFill>
                          <a:latin typeface="+mn-lt"/>
                          <a:ea typeface="+mn-ea"/>
                          <a:cs typeface="+mn-cs"/>
                          <a:sym typeface="Arial"/>
                        </a:rPr>
                        <a:t>protection</a:t>
                      </a:r>
                      <a:r>
                        <a:rPr lang="es-ES" sz="1800" b="1" i="0" u="none" strike="noStrike" cap="none" dirty="0">
                          <a:solidFill>
                            <a:schemeClr val="bg2"/>
                          </a:solidFill>
                          <a:latin typeface="+mn-lt"/>
                          <a:ea typeface="+mn-ea"/>
                          <a:cs typeface="+mn-cs"/>
                          <a:sym typeface="Arial"/>
                        </a:rPr>
                        <a:t> de</a:t>
                      </a:r>
                    </a:p>
                    <a:p>
                      <a:r>
                        <a:rPr lang="es-ES" sz="1800" b="1" i="0" u="none" strike="noStrike" cap="none" dirty="0" err="1">
                          <a:solidFill>
                            <a:schemeClr val="bg2"/>
                          </a:solidFill>
                          <a:latin typeface="+mn-lt"/>
                          <a:ea typeface="+mn-ea"/>
                          <a:cs typeface="+mn-cs"/>
                          <a:sym typeface="Arial"/>
                        </a:rPr>
                        <a:t>l'enfance</a:t>
                      </a:r>
                      <a:endParaRPr lang="en-GB" sz="1800" b="1" i="0" u="none" strike="noStrike" cap="none" dirty="0">
                        <a:solidFill>
                          <a:schemeClr val="bg2"/>
                        </a:solidFill>
                        <a:latin typeface="+mn-lt"/>
                        <a:ea typeface="+mn-ea"/>
                        <a:cs typeface="+mn-cs"/>
                        <a:sym typeface="Arial"/>
                      </a:endParaRPr>
                    </a:p>
                  </a:txBody>
                  <a:tcPr>
                    <a:solidFill>
                      <a:schemeClr val="bg2">
                        <a:lumMod val="25000"/>
                        <a:lumOff val="75000"/>
                      </a:schemeClr>
                    </a:solidFill>
                  </a:tcPr>
                </a:tc>
                <a:tc>
                  <a:txBody>
                    <a:bodyPr/>
                    <a:lstStyle/>
                    <a:p>
                      <a:r>
                        <a:rPr lang="es-ES" sz="1400" b="0" i="0" u="none" strike="noStrike" cap="none" baseline="0" dirty="0" err="1">
                          <a:solidFill>
                            <a:schemeClr val="dk1"/>
                          </a:solidFill>
                          <a:latin typeface="+mn-lt"/>
                          <a:ea typeface="+mn-ea"/>
                          <a:cs typeface="+mn-cs"/>
                          <a:sym typeface="Arial"/>
                        </a:rPr>
                        <a:t>Sectorielle</a:t>
                      </a:r>
                      <a:r>
                        <a:rPr lang="es-ES" sz="1400" b="0" i="0" u="none" strike="noStrike" cap="none" baseline="0" dirty="0">
                          <a:solidFill>
                            <a:schemeClr val="dk1"/>
                          </a:solidFill>
                          <a:latin typeface="+mn-lt"/>
                          <a:ea typeface="+mn-ea"/>
                          <a:cs typeface="+mn-cs"/>
                          <a:sym typeface="Arial"/>
                        </a:rPr>
                        <a:t> :</a:t>
                      </a:r>
                    </a:p>
                    <a:p>
                      <a:r>
                        <a:rPr lang="es-ES" sz="1400" b="0" i="0" u="none" strike="noStrike" cap="none" baseline="0" dirty="0">
                          <a:solidFill>
                            <a:schemeClr val="dk1"/>
                          </a:solidFill>
                          <a:latin typeface="+mn-lt"/>
                          <a:ea typeface="+mn-ea"/>
                          <a:cs typeface="+mn-cs"/>
                          <a:sym typeface="Arial"/>
                        </a:rPr>
                        <a:t>mesures </a:t>
                      </a:r>
                      <a:r>
                        <a:rPr lang="es-ES" sz="1400" b="0" i="0" u="none" strike="noStrike" cap="none" baseline="0" dirty="0" err="1">
                          <a:solidFill>
                            <a:schemeClr val="dk1"/>
                          </a:solidFill>
                          <a:latin typeface="+mn-lt"/>
                          <a:ea typeface="+mn-ea"/>
                          <a:cs typeface="+mn-cs"/>
                          <a:sym typeface="Arial"/>
                        </a:rPr>
                        <a:t>prises</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au</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sein</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d'un</a:t>
                      </a:r>
                      <a:endParaRPr lang="es-ES" sz="1400" b="0" i="0" u="none" strike="noStrike" cap="none" baseline="0" dirty="0">
                        <a:solidFill>
                          <a:schemeClr val="dk1"/>
                        </a:solidFill>
                        <a:latin typeface="+mn-lt"/>
                        <a:ea typeface="+mn-ea"/>
                        <a:cs typeface="+mn-cs"/>
                        <a:sym typeface="Arial"/>
                      </a:endParaRPr>
                    </a:p>
                    <a:p>
                      <a:r>
                        <a:rPr lang="es-ES" sz="1400" b="0" i="0" u="none" strike="noStrike" cap="none" baseline="0" dirty="0" err="1">
                          <a:solidFill>
                            <a:schemeClr val="dk1"/>
                          </a:solidFill>
                          <a:latin typeface="+mn-lt"/>
                          <a:ea typeface="+mn-ea"/>
                          <a:cs typeface="+mn-cs"/>
                          <a:sym typeface="Arial"/>
                        </a:rPr>
                        <a:t>secteur</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particulier</a:t>
                      </a:r>
                      <a:endParaRPr lang="en-GB" dirty="0"/>
                    </a:p>
                  </a:txBody>
                  <a:tcPr>
                    <a:solidFill>
                      <a:schemeClr val="bg2">
                        <a:lumMod val="25000"/>
                        <a:lumOff val="75000"/>
                      </a:schemeClr>
                    </a:solidFill>
                  </a:tcPr>
                </a:tc>
                <a:tc>
                  <a:txBody>
                    <a:bodyPr/>
                    <a:lstStyle/>
                    <a:p>
                      <a:r>
                        <a:rPr lang="es-ES" sz="1200" b="0" i="0" u="none" strike="noStrike" cap="none" baseline="0" dirty="0" err="1">
                          <a:solidFill>
                            <a:schemeClr val="dk1"/>
                          </a:solidFill>
                          <a:latin typeface="+mn-lt"/>
                          <a:ea typeface="+mn-ea"/>
                          <a:cs typeface="+mn-cs"/>
                          <a:sym typeface="Arial"/>
                        </a:rPr>
                        <a:t>Promouvoir</a:t>
                      </a:r>
                      <a:r>
                        <a:rPr lang="es-ES" sz="1200" b="0" i="0" u="none" strike="noStrike" cap="none" baseline="0" dirty="0">
                          <a:solidFill>
                            <a:schemeClr val="dk1"/>
                          </a:solidFill>
                          <a:latin typeface="+mn-lt"/>
                          <a:ea typeface="+mn-ea"/>
                          <a:cs typeface="+mn-cs"/>
                          <a:sym typeface="Arial"/>
                        </a:rPr>
                        <a:t> un cadre </a:t>
                      </a:r>
                      <a:r>
                        <a:rPr lang="es-ES" sz="1200" b="0" i="0" u="none" strike="noStrike" cap="none" baseline="0" dirty="0" err="1">
                          <a:solidFill>
                            <a:schemeClr val="dk1"/>
                          </a:solidFill>
                          <a:latin typeface="+mn-lt"/>
                          <a:ea typeface="+mn-ea"/>
                          <a:cs typeface="+mn-cs"/>
                          <a:sym typeface="Arial"/>
                        </a:rPr>
                        <a:t>sûr</a:t>
                      </a:r>
                      <a:r>
                        <a:rPr lang="es-ES" sz="1200" b="0" i="0" u="none" strike="noStrike" cap="none" baseline="0" dirty="0">
                          <a:solidFill>
                            <a:schemeClr val="dk1"/>
                          </a:solidFill>
                          <a:latin typeface="+mn-lt"/>
                          <a:ea typeface="+mn-ea"/>
                          <a:cs typeface="+mn-cs"/>
                          <a:sym typeface="Arial"/>
                        </a:rPr>
                        <a:t>, digne et </a:t>
                      </a:r>
                      <a:r>
                        <a:rPr lang="es-ES" sz="1200" b="0" i="0" u="none" strike="noStrike" cap="none" baseline="0" dirty="0" err="1">
                          <a:solidFill>
                            <a:schemeClr val="dk1"/>
                          </a:solidFill>
                          <a:latin typeface="+mn-lt"/>
                          <a:ea typeface="+mn-ea"/>
                          <a:cs typeface="+mn-cs"/>
                          <a:sym typeface="Arial"/>
                        </a:rPr>
                        <a:t>protecteur</a:t>
                      </a:r>
                      <a:r>
                        <a:rPr lang="es-ES" sz="1200" b="0" i="0" u="none" strike="noStrike" cap="none" baseline="0" dirty="0">
                          <a:solidFill>
                            <a:schemeClr val="dk1"/>
                          </a:solidFill>
                          <a:latin typeface="+mn-lt"/>
                          <a:ea typeface="+mn-ea"/>
                          <a:cs typeface="+mn-cs"/>
                          <a:sym typeface="Arial"/>
                        </a:rPr>
                        <a:t>, et </a:t>
                      </a:r>
                      <a:r>
                        <a:rPr lang="es-ES" sz="1200" b="0" i="0" u="none" strike="noStrike" cap="none" baseline="0" dirty="0" err="1">
                          <a:solidFill>
                            <a:schemeClr val="dk1"/>
                          </a:solidFill>
                          <a:latin typeface="+mn-lt"/>
                          <a:ea typeface="+mn-ea"/>
                          <a:cs typeface="+mn-cs"/>
                          <a:sym typeface="Arial"/>
                        </a:rPr>
                        <a:t>améliorer</a:t>
                      </a:r>
                      <a:r>
                        <a:rPr lang="es-ES" sz="1200" b="0" i="0" u="none" strike="noStrike" cap="none" baseline="0" dirty="0">
                          <a:solidFill>
                            <a:schemeClr val="dk1"/>
                          </a:solidFill>
                          <a:latin typeface="+mn-lt"/>
                          <a:ea typeface="+mn-ea"/>
                          <a:cs typeface="+mn-cs"/>
                          <a:sym typeface="Arial"/>
                        </a:rPr>
                        <a:t> </a:t>
                      </a:r>
                      <a:r>
                        <a:rPr lang="es-ES" sz="1200" b="0" i="0" u="none" strike="noStrike" cap="none" baseline="0" dirty="0" err="1">
                          <a:solidFill>
                            <a:schemeClr val="dk1"/>
                          </a:solidFill>
                          <a:latin typeface="+mn-lt"/>
                          <a:ea typeface="+mn-ea"/>
                          <a:cs typeface="+mn-cs"/>
                          <a:sym typeface="Arial"/>
                        </a:rPr>
                        <a:t>l'impact</a:t>
                      </a:r>
                      <a:r>
                        <a:rPr lang="es-ES" sz="1200" b="0" i="0" u="none" strike="noStrike" cap="none" baseline="0" dirty="0">
                          <a:solidFill>
                            <a:schemeClr val="dk1"/>
                          </a:solidFill>
                          <a:latin typeface="+mn-lt"/>
                          <a:ea typeface="+mn-ea"/>
                          <a:cs typeface="+mn-cs"/>
                          <a:sym typeface="Arial"/>
                        </a:rPr>
                        <a:t> de</a:t>
                      </a:r>
                    </a:p>
                    <a:p>
                      <a:r>
                        <a:rPr lang="es-ES" sz="1200" b="0" i="0" u="none" strike="noStrike" cap="none" baseline="0" dirty="0" err="1">
                          <a:solidFill>
                            <a:schemeClr val="dk1"/>
                          </a:solidFill>
                          <a:latin typeface="+mn-lt"/>
                          <a:ea typeface="+mn-ea"/>
                          <a:cs typeface="+mn-cs"/>
                          <a:sym typeface="Arial"/>
                        </a:rPr>
                        <a:t>tous</a:t>
                      </a:r>
                      <a:r>
                        <a:rPr lang="es-ES" sz="1200" b="0" i="0" u="none" strike="noStrike" cap="none" baseline="0" dirty="0">
                          <a:solidFill>
                            <a:schemeClr val="dk1"/>
                          </a:solidFill>
                          <a:latin typeface="+mn-lt"/>
                          <a:ea typeface="+mn-ea"/>
                          <a:cs typeface="+mn-cs"/>
                          <a:sym typeface="Arial"/>
                        </a:rPr>
                        <a:t> les </a:t>
                      </a:r>
                      <a:r>
                        <a:rPr lang="es-ES" sz="1200" b="0" i="0" u="none" strike="noStrike" cap="none" baseline="0" dirty="0" err="1">
                          <a:solidFill>
                            <a:schemeClr val="dk1"/>
                          </a:solidFill>
                          <a:latin typeface="+mn-lt"/>
                          <a:ea typeface="+mn-ea"/>
                          <a:cs typeface="+mn-cs"/>
                          <a:sym typeface="Arial"/>
                        </a:rPr>
                        <a:t>acteurs</a:t>
                      </a:r>
                      <a:r>
                        <a:rPr lang="es-ES" sz="1200" b="0" i="0" u="none" strike="noStrike" cap="none" baseline="0" dirty="0">
                          <a:solidFill>
                            <a:schemeClr val="dk1"/>
                          </a:solidFill>
                          <a:latin typeface="+mn-lt"/>
                          <a:ea typeface="+mn-ea"/>
                          <a:cs typeface="+mn-cs"/>
                          <a:sym typeface="Arial"/>
                        </a:rPr>
                        <a:t> </a:t>
                      </a:r>
                      <a:r>
                        <a:rPr lang="es-ES" sz="1200" b="0" i="0" u="none" strike="noStrike" cap="none" baseline="0" dirty="0" err="1">
                          <a:solidFill>
                            <a:schemeClr val="dk1"/>
                          </a:solidFill>
                          <a:latin typeface="+mn-lt"/>
                          <a:ea typeface="+mn-ea"/>
                          <a:cs typeface="+mn-cs"/>
                          <a:sym typeface="Arial"/>
                        </a:rPr>
                        <a:t>humanitaires</a:t>
                      </a:r>
                      <a:r>
                        <a:rPr lang="es-ES" sz="1200" b="0" i="0" u="none" strike="noStrike" cap="none" baseline="0" dirty="0">
                          <a:solidFill>
                            <a:schemeClr val="dk1"/>
                          </a:solidFill>
                          <a:latin typeface="+mn-lt"/>
                          <a:ea typeface="+mn-ea"/>
                          <a:cs typeface="+mn-cs"/>
                          <a:sym typeface="Arial"/>
                        </a:rPr>
                        <a:t> en </a:t>
                      </a:r>
                      <a:r>
                        <a:rPr lang="es-ES" sz="1200" b="0" i="0" u="none" strike="noStrike" cap="none" baseline="0" dirty="0" err="1">
                          <a:solidFill>
                            <a:schemeClr val="dk1"/>
                          </a:solidFill>
                          <a:latin typeface="+mn-lt"/>
                          <a:ea typeface="+mn-ea"/>
                          <a:cs typeface="+mn-cs"/>
                          <a:sym typeface="Arial"/>
                        </a:rPr>
                        <a:t>suivant</a:t>
                      </a:r>
                      <a:r>
                        <a:rPr lang="es-ES" sz="1200" b="0" i="0" u="none" strike="noStrike" cap="none" baseline="0" dirty="0">
                          <a:solidFill>
                            <a:schemeClr val="dk1"/>
                          </a:solidFill>
                          <a:latin typeface="+mn-lt"/>
                          <a:ea typeface="+mn-ea"/>
                          <a:cs typeface="+mn-cs"/>
                          <a:sym typeface="Arial"/>
                        </a:rPr>
                        <a:t> le </a:t>
                      </a:r>
                      <a:r>
                        <a:rPr lang="es-ES" sz="1200" b="0" i="0" u="none" strike="noStrike" cap="none" baseline="0" dirty="0" err="1">
                          <a:solidFill>
                            <a:schemeClr val="dk1"/>
                          </a:solidFill>
                          <a:latin typeface="+mn-lt"/>
                          <a:ea typeface="+mn-ea"/>
                          <a:cs typeface="+mn-cs"/>
                          <a:sym typeface="Arial"/>
                        </a:rPr>
                        <a:t>principe</a:t>
                      </a:r>
                      <a:r>
                        <a:rPr lang="es-ES" sz="1200" b="0" i="0" u="none" strike="noStrike" cap="none" baseline="0" dirty="0">
                          <a:solidFill>
                            <a:schemeClr val="dk1"/>
                          </a:solidFill>
                          <a:latin typeface="+mn-lt"/>
                          <a:ea typeface="+mn-ea"/>
                          <a:cs typeface="+mn-cs"/>
                          <a:sym typeface="Arial"/>
                        </a:rPr>
                        <a:t> « </a:t>
                      </a:r>
                      <a:r>
                        <a:rPr lang="es-ES" sz="1200" b="0" i="0" u="none" strike="noStrike" cap="none" baseline="0" dirty="0" err="1">
                          <a:solidFill>
                            <a:schemeClr val="dk1"/>
                          </a:solidFill>
                          <a:latin typeface="+mn-lt"/>
                          <a:ea typeface="+mn-ea"/>
                          <a:cs typeface="+mn-cs"/>
                          <a:sym typeface="Arial"/>
                        </a:rPr>
                        <a:t>ne</a:t>
                      </a:r>
                      <a:r>
                        <a:rPr lang="es-ES" sz="1200" b="0" i="0" u="none" strike="noStrike" cap="none" baseline="0" dirty="0">
                          <a:solidFill>
                            <a:schemeClr val="dk1"/>
                          </a:solidFill>
                          <a:latin typeface="+mn-lt"/>
                          <a:ea typeface="+mn-ea"/>
                          <a:cs typeface="+mn-cs"/>
                          <a:sym typeface="Arial"/>
                        </a:rPr>
                        <a:t> </a:t>
                      </a:r>
                      <a:r>
                        <a:rPr lang="es-ES" sz="1200" b="0" i="0" u="none" strike="noStrike" cap="none" baseline="0" dirty="0" err="1">
                          <a:solidFill>
                            <a:schemeClr val="dk1"/>
                          </a:solidFill>
                          <a:latin typeface="+mn-lt"/>
                          <a:ea typeface="+mn-ea"/>
                          <a:cs typeface="+mn-cs"/>
                          <a:sym typeface="Arial"/>
                        </a:rPr>
                        <a:t>pas</a:t>
                      </a:r>
                      <a:endParaRPr lang="es-ES" sz="1200" b="0" i="0" u="none" strike="noStrike" cap="none" baseline="0" dirty="0">
                        <a:solidFill>
                          <a:schemeClr val="dk1"/>
                        </a:solidFill>
                        <a:latin typeface="+mn-lt"/>
                        <a:ea typeface="+mn-ea"/>
                        <a:cs typeface="+mn-cs"/>
                        <a:sym typeface="Arial"/>
                      </a:endParaRPr>
                    </a:p>
                    <a:p>
                      <a:r>
                        <a:rPr lang="es-ES" sz="1200" b="0" i="0" u="none" strike="noStrike" cap="none" baseline="0" dirty="0" err="1">
                          <a:solidFill>
                            <a:schemeClr val="dk1"/>
                          </a:solidFill>
                          <a:latin typeface="+mn-lt"/>
                          <a:ea typeface="+mn-ea"/>
                          <a:cs typeface="+mn-cs"/>
                          <a:sym typeface="Arial"/>
                        </a:rPr>
                        <a:t>porter</a:t>
                      </a:r>
                      <a:r>
                        <a:rPr lang="es-ES" sz="1200" b="0" i="0" u="none" strike="noStrike" cap="none" baseline="0" dirty="0">
                          <a:solidFill>
                            <a:schemeClr val="dk1"/>
                          </a:solidFill>
                          <a:latin typeface="+mn-lt"/>
                          <a:ea typeface="+mn-ea"/>
                          <a:cs typeface="+mn-cs"/>
                          <a:sym typeface="Arial"/>
                        </a:rPr>
                        <a:t> </a:t>
                      </a:r>
                      <a:r>
                        <a:rPr lang="es-ES" sz="1200" b="0" i="0" u="none" strike="noStrike" cap="none" baseline="0" dirty="0" err="1">
                          <a:solidFill>
                            <a:schemeClr val="dk1"/>
                          </a:solidFill>
                          <a:latin typeface="+mn-lt"/>
                          <a:ea typeface="+mn-ea"/>
                          <a:cs typeface="+mn-cs"/>
                          <a:sym typeface="Arial"/>
                        </a:rPr>
                        <a:t>préjudice</a:t>
                      </a:r>
                      <a:r>
                        <a:rPr lang="es-ES" sz="1200" b="0" i="0" u="none" strike="noStrike" cap="none" baseline="0" dirty="0">
                          <a:solidFill>
                            <a:schemeClr val="dk1"/>
                          </a:solidFill>
                          <a:latin typeface="+mn-lt"/>
                          <a:ea typeface="+mn-ea"/>
                          <a:cs typeface="+mn-cs"/>
                          <a:sym typeface="Arial"/>
                        </a:rPr>
                        <a:t> » (« do </a:t>
                      </a:r>
                      <a:r>
                        <a:rPr lang="fr-FR" sz="1200" b="0" i="0" u="none" strike="noStrike" cap="none" baseline="0" dirty="0">
                          <a:solidFill>
                            <a:schemeClr val="dk1"/>
                          </a:solidFill>
                          <a:latin typeface="+mn-lt"/>
                          <a:ea typeface="+mn-ea"/>
                          <a:cs typeface="+mn-cs"/>
                          <a:sym typeface="Arial"/>
                        </a:rPr>
                        <a:t>no </a:t>
                      </a:r>
                      <a:r>
                        <a:rPr lang="fr-FR" sz="1200" b="0" i="0" u="none" strike="noStrike" cap="none" baseline="0" dirty="0" err="1">
                          <a:solidFill>
                            <a:schemeClr val="dk1"/>
                          </a:solidFill>
                          <a:latin typeface="+mn-lt"/>
                          <a:ea typeface="+mn-ea"/>
                          <a:cs typeface="+mn-cs"/>
                          <a:sym typeface="Arial"/>
                        </a:rPr>
                        <a:t>harm</a:t>
                      </a:r>
                      <a:r>
                        <a:rPr lang="fr-FR" sz="1200" b="0" i="0" u="none" strike="noStrike" cap="none" baseline="0" dirty="0">
                          <a:solidFill>
                            <a:schemeClr val="dk1"/>
                          </a:solidFill>
                          <a:latin typeface="+mn-lt"/>
                          <a:ea typeface="+mn-ea"/>
                          <a:cs typeface="+mn-cs"/>
                          <a:sym typeface="Arial"/>
                        </a:rPr>
                        <a:t> ») et réduire de </a:t>
                      </a:r>
                      <a:r>
                        <a:rPr lang="es-ES" sz="1200" b="0" i="0" u="none" strike="noStrike" cap="none" baseline="0" dirty="0" err="1">
                          <a:solidFill>
                            <a:schemeClr val="dk1"/>
                          </a:solidFill>
                          <a:latin typeface="+mn-lt"/>
                          <a:ea typeface="+mn-ea"/>
                          <a:cs typeface="+mn-cs"/>
                          <a:sym typeface="Arial"/>
                        </a:rPr>
                        <a:t>manière</a:t>
                      </a:r>
                      <a:r>
                        <a:rPr lang="es-ES" sz="1200" b="0" i="0" u="none" strike="noStrike" cap="none" baseline="0" dirty="0">
                          <a:solidFill>
                            <a:schemeClr val="dk1"/>
                          </a:solidFill>
                          <a:latin typeface="+mn-lt"/>
                          <a:ea typeface="+mn-ea"/>
                          <a:cs typeface="+mn-cs"/>
                          <a:sym typeface="Arial"/>
                        </a:rPr>
                        <a:t> </a:t>
                      </a:r>
                      <a:r>
                        <a:rPr lang="es-ES" sz="1200" b="0" i="0" u="none" strike="noStrike" cap="none" baseline="0" dirty="0" err="1">
                          <a:solidFill>
                            <a:schemeClr val="dk1"/>
                          </a:solidFill>
                          <a:latin typeface="+mn-lt"/>
                          <a:ea typeface="+mn-ea"/>
                          <a:cs typeface="+mn-cs"/>
                          <a:sym typeface="Arial"/>
                        </a:rPr>
                        <a:t>pro-active</a:t>
                      </a:r>
                      <a:r>
                        <a:rPr lang="es-ES" sz="1200" b="0" i="0" u="none" strike="noStrike" cap="none" baseline="0" dirty="0">
                          <a:solidFill>
                            <a:schemeClr val="dk1"/>
                          </a:solidFill>
                          <a:latin typeface="+mn-lt"/>
                          <a:ea typeface="+mn-ea"/>
                          <a:cs typeface="+mn-cs"/>
                          <a:sym typeface="Arial"/>
                        </a:rPr>
                        <a:t> les risques et les </a:t>
                      </a:r>
                      <a:r>
                        <a:rPr lang="es-ES" sz="1200" b="0" i="0" u="none" strike="noStrike" cap="none" baseline="0" dirty="0" err="1">
                          <a:solidFill>
                            <a:schemeClr val="dk1"/>
                          </a:solidFill>
                          <a:latin typeface="+mn-lt"/>
                          <a:ea typeface="+mn-ea"/>
                          <a:cs typeface="+mn-cs"/>
                          <a:sym typeface="Arial"/>
                        </a:rPr>
                        <a:t>préjudices</a:t>
                      </a:r>
                      <a:r>
                        <a:rPr lang="es-ES" sz="1050" b="0" i="0" u="none" strike="noStrike" cap="none" baseline="0" dirty="0">
                          <a:solidFill>
                            <a:schemeClr val="dk1"/>
                          </a:solidFill>
                          <a:latin typeface="+mn-lt"/>
                          <a:ea typeface="+mn-ea"/>
                          <a:cs typeface="+mn-cs"/>
                          <a:sym typeface="Arial"/>
                        </a:rPr>
                        <a:t>.</a:t>
                      </a:r>
                      <a:endParaRPr lang="en-GB" sz="1050" dirty="0"/>
                    </a:p>
                  </a:txBody>
                  <a:tcPr>
                    <a:solidFill>
                      <a:schemeClr val="bg2">
                        <a:lumMod val="25000"/>
                        <a:lumOff val="75000"/>
                      </a:schemeClr>
                    </a:solidFill>
                  </a:tcPr>
                </a:tc>
                <a:tc>
                  <a:txBody>
                    <a:bodyPr/>
                    <a:lstStyle/>
                    <a:p>
                      <a:r>
                        <a:rPr lang="fr-FR" dirty="0"/>
                        <a:t>* Appliquer et contextualiser les actions clés dans les SMPE </a:t>
                      </a:r>
                      <a:endParaRPr lang="en-GB" dirty="0"/>
                    </a:p>
                  </a:txBody>
                  <a:tcPr>
                    <a:solidFill>
                      <a:schemeClr val="bg2">
                        <a:lumMod val="25000"/>
                        <a:lumOff val="75000"/>
                      </a:schemeClr>
                    </a:solidFill>
                  </a:tcPr>
                </a:tc>
                <a:extLst>
                  <a:ext uri="{0D108BD9-81ED-4DB2-BD59-A6C34878D82A}">
                    <a16:rowId xmlns:a16="http://schemas.microsoft.com/office/drawing/2014/main" val="1491600312"/>
                  </a:ext>
                </a:extLst>
              </a:tr>
            </a:tbl>
          </a:graphicData>
        </a:graphic>
      </p:graphicFrame>
      <p:graphicFrame>
        <p:nvGraphicFramePr>
          <p:cNvPr id="6" name="Table 7">
            <a:extLst>
              <a:ext uri="{FF2B5EF4-FFF2-40B4-BE49-F238E27FC236}">
                <a16:creationId xmlns:a16="http://schemas.microsoft.com/office/drawing/2014/main" id="{A125DF21-FAF5-4FCD-9C82-3C09FF4084CB}"/>
              </a:ext>
            </a:extLst>
          </p:cNvPr>
          <p:cNvGraphicFramePr>
            <a:graphicFrameLocks noGrp="1"/>
          </p:cNvGraphicFramePr>
          <p:nvPr>
            <p:extLst>
              <p:ext uri="{D42A27DB-BD31-4B8C-83A1-F6EECF244321}">
                <p14:modId xmlns:p14="http://schemas.microsoft.com/office/powerpoint/2010/main" val="1297352718"/>
              </p:ext>
            </p:extLst>
          </p:nvPr>
        </p:nvGraphicFramePr>
        <p:xfrm>
          <a:off x="1280058" y="4848026"/>
          <a:ext cx="10566530" cy="1584960"/>
        </p:xfrm>
        <a:graphic>
          <a:graphicData uri="http://schemas.openxmlformats.org/drawingml/2006/table">
            <a:tbl>
              <a:tblPr firstRow="1" bandRow="1">
                <a:tableStyleId>{5C22544A-7EE6-4342-B048-85BDC9FD1C3A}</a:tableStyleId>
              </a:tblPr>
              <a:tblGrid>
                <a:gridCol w="2041123">
                  <a:extLst>
                    <a:ext uri="{9D8B030D-6E8A-4147-A177-3AD203B41FA5}">
                      <a16:colId xmlns:a16="http://schemas.microsoft.com/office/drawing/2014/main" val="1065799688"/>
                    </a:ext>
                  </a:extLst>
                </a:gridCol>
                <a:gridCol w="3242143">
                  <a:extLst>
                    <a:ext uri="{9D8B030D-6E8A-4147-A177-3AD203B41FA5}">
                      <a16:colId xmlns:a16="http://schemas.microsoft.com/office/drawing/2014/main" val="3864510167"/>
                    </a:ext>
                  </a:extLst>
                </a:gridCol>
                <a:gridCol w="2641632">
                  <a:extLst>
                    <a:ext uri="{9D8B030D-6E8A-4147-A177-3AD203B41FA5}">
                      <a16:colId xmlns:a16="http://schemas.microsoft.com/office/drawing/2014/main" val="3007618142"/>
                    </a:ext>
                  </a:extLst>
                </a:gridCol>
                <a:gridCol w="2641632">
                  <a:extLst>
                    <a:ext uri="{9D8B030D-6E8A-4147-A177-3AD203B41FA5}">
                      <a16:colId xmlns:a16="http://schemas.microsoft.com/office/drawing/2014/main" val="1566498090"/>
                    </a:ext>
                  </a:extLst>
                </a:gridCol>
              </a:tblGrid>
              <a:tr h="0">
                <a:tc>
                  <a:txBody>
                    <a:bodyPr/>
                    <a:lstStyle/>
                    <a:p>
                      <a:pPr marR="0" algn="l" rtl="0">
                        <a:lnSpc>
                          <a:spcPct val="100000"/>
                        </a:lnSpc>
                        <a:spcBef>
                          <a:spcPts val="0"/>
                        </a:spcBef>
                        <a:spcAft>
                          <a:spcPts val="0"/>
                        </a:spcAft>
                        <a:buClr>
                          <a:srgbClr val="000000"/>
                        </a:buClr>
                        <a:buFont typeface="Arial"/>
                      </a:pPr>
                      <a:r>
                        <a:rPr lang="es-ES" sz="1800" b="1" i="0" u="none" strike="noStrike" cap="none" dirty="0" err="1">
                          <a:solidFill>
                            <a:schemeClr val="bg2"/>
                          </a:solidFill>
                          <a:latin typeface="+mn-lt"/>
                          <a:ea typeface="+mn-ea"/>
                          <a:cs typeface="+mn-cs"/>
                          <a:sym typeface="Arial"/>
                        </a:rPr>
                        <a:t>Programmation</a:t>
                      </a:r>
                      <a:endParaRPr lang="es-ES" sz="1800" b="1" i="0" u="none" strike="noStrike" cap="none" dirty="0">
                        <a:solidFill>
                          <a:schemeClr val="bg2"/>
                        </a:solidFill>
                        <a:latin typeface="+mn-lt"/>
                        <a:ea typeface="+mn-ea"/>
                        <a:cs typeface="+mn-cs"/>
                        <a:sym typeface="Arial"/>
                      </a:endParaRPr>
                    </a:p>
                    <a:p>
                      <a:pPr marR="0" algn="l" rtl="0">
                        <a:lnSpc>
                          <a:spcPct val="100000"/>
                        </a:lnSpc>
                        <a:spcBef>
                          <a:spcPts val="0"/>
                        </a:spcBef>
                        <a:spcAft>
                          <a:spcPts val="0"/>
                        </a:spcAft>
                        <a:buClr>
                          <a:srgbClr val="000000"/>
                        </a:buClr>
                        <a:buFont typeface="Arial"/>
                      </a:pPr>
                      <a:r>
                        <a:rPr lang="es-ES" sz="1800" b="1" i="0" u="none" strike="noStrike" cap="none" dirty="0" err="1">
                          <a:solidFill>
                            <a:schemeClr val="bg2"/>
                          </a:solidFill>
                          <a:latin typeface="+mn-lt"/>
                          <a:ea typeface="+mn-ea"/>
                          <a:cs typeface="+mn-cs"/>
                          <a:sym typeface="Arial"/>
                        </a:rPr>
                        <a:t>conjointe</a:t>
                      </a:r>
                      <a:endParaRPr lang="en-GB" sz="1800" b="1" i="0" u="none" strike="noStrike" cap="none" dirty="0">
                        <a:solidFill>
                          <a:schemeClr val="bg2"/>
                        </a:solidFill>
                        <a:latin typeface="+mn-lt"/>
                        <a:ea typeface="+mn-ea"/>
                        <a:cs typeface="+mn-cs"/>
                        <a:sym typeface="Arial"/>
                      </a:endParaRPr>
                    </a:p>
                  </a:txBody>
                  <a:tcPr>
                    <a:solidFill>
                      <a:schemeClr val="bg2">
                        <a:lumMod val="25000"/>
                        <a:lumOff val="75000"/>
                      </a:schemeClr>
                    </a:solidFill>
                  </a:tcPr>
                </a:tc>
                <a:tc>
                  <a:txBody>
                    <a:bodyPr/>
                    <a:lstStyle/>
                    <a:p>
                      <a:pPr marR="0" algn="l" rtl="0">
                        <a:lnSpc>
                          <a:spcPct val="100000"/>
                        </a:lnSpc>
                        <a:spcBef>
                          <a:spcPts val="0"/>
                        </a:spcBef>
                        <a:spcAft>
                          <a:spcPts val="0"/>
                        </a:spcAft>
                        <a:buClr>
                          <a:srgbClr val="000000"/>
                        </a:buClr>
                        <a:buFont typeface="Arial"/>
                      </a:pPr>
                      <a:r>
                        <a:rPr lang="es-ES" sz="1400" b="0" i="0" u="none" strike="noStrike" cap="none" baseline="0" dirty="0">
                          <a:solidFill>
                            <a:schemeClr val="dk1"/>
                          </a:solidFill>
                          <a:latin typeface="+mn-lt"/>
                          <a:ea typeface="+mn-ea"/>
                          <a:cs typeface="+mn-cs"/>
                          <a:sym typeface="Arial"/>
                        </a:rPr>
                        <a:t>Chaque </a:t>
                      </a:r>
                      <a:r>
                        <a:rPr lang="es-ES" sz="1400" b="0" i="0" u="none" strike="noStrike" cap="none" baseline="0" dirty="0" err="1">
                          <a:solidFill>
                            <a:schemeClr val="dk1"/>
                          </a:solidFill>
                          <a:latin typeface="+mn-lt"/>
                          <a:ea typeface="+mn-ea"/>
                          <a:cs typeface="+mn-cs"/>
                          <a:sym typeface="Arial"/>
                        </a:rPr>
                        <a:t>secteur</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garde</a:t>
                      </a:r>
                      <a:r>
                        <a:rPr lang="es-ES" sz="1400" b="0" i="0" u="none" strike="noStrike" cap="none" baseline="0" dirty="0">
                          <a:solidFill>
                            <a:schemeClr val="dk1"/>
                          </a:solidFill>
                          <a:latin typeface="+mn-lt"/>
                          <a:ea typeface="+mn-ea"/>
                          <a:cs typeface="+mn-cs"/>
                          <a:sym typeface="Arial"/>
                        </a:rPr>
                        <a:t> le </a:t>
                      </a:r>
                      <a:r>
                        <a:rPr lang="es-ES" sz="1400" b="0" i="0" u="none" strike="noStrike" cap="none" baseline="0" dirty="0" err="1">
                          <a:solidFill>
                            <a:schemeClr val="dk1"/>
                          </a:solidFill>
                          <a:latin typeface="+mn-lt"/>
                          <a:ea typeface="+mn-ea"/>
                          <a:cs typeface="+mn-cs"/>
                          <a:sym typeface="Arial"/>
                        </a:rPr>
                        <a:t>cap</a:t>
                      </a:r>
                      <a:r>
                        <a:rPr lang="es-ES" sz="1400" b="0" i="0" u="none" strike="noStrike" cap="none" baseline="0" dirty="0">
                          <a:solidFill>
                            <a:schemeClr val="dk1"/>
                          </a:solidFill>
                          <a:latin typeface="+mn-lt"/>
                          <a:ea typeface="+mn-ea"/>
                          <a:cs typeface="+mn-cs"/>
                          <a:sym typeface="Arial"/>
                        </a:rPr>
                        <a:t> sur</a:t>
                      </a:r>
                    </a:p>
                    <a:p>
                      <a:pPr marR="0" algn="l" rtl="0">
                        <a:lnSpc>
                          <a:spcPct val="100000"/>
                        </a:lnSpc>
                        <a:spcBef>
                          <a:spcPts val="0"/>
                        </a:spcBef>
                        <a:spcAft>
                          <a:spcPts val="0"/>
                        </a:spcAft>
                        <a:buClr>
                          <a:srgbClr val="000000"/>
                        </a:buClr>
                        <a:buFont typeface="Arial"/>
                      </a:pPr>
                      <a:r>
                        <a:rPr lang="es-ES" sz="1400" b="0" i="0" u="none" strike="noStrike" cap="none" baseline="0" dirty="0" err="1">
                          <a:solidFill>
                            <a:schemeClr val="dk1"/>
                          </a:solidFill>
                          <a:latin typeface="+mn-lt"/>
                          <a:ea typeface="+mn-ea"/>
                          <a:cs typeface="+mn-cs"/>
                          <a:sym typeface="Arial"/>
                        </a:rPr>
                        <a:t>ses</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propres</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objectifs</a:t>
                      </a:r>
                      <a:r>
                        <a:rPr lang="es-ES" sz="1400" b="0" i="0" u="none" strike="noStrike" cap="none" baseline="0" dirty="0">
                          <a:solidFill>
                            <a:schemeClr val="dk1"/>
                          </a:solidFill>
                          <a:latin typeface="+mn-lt"/>
                          <a:ea typeface="+mn-ea"/>
                          <a:cs typeface="+mn-cs"/>
                          <a:sym typeface="Arial"/>
                        </a:rPr>
                        <a:t>, mais </a:t>
                      </a:r>
                      <a:r>
                        <a:rPr lang="es-ES" sz="1400" b="0" i="0" u="none" strike="noStrike" cap="none" baseline="0" dirty="0" err="1">
                          <a:solidFill>
                            <a:schemeClr val="dk1"/>
                          </a:solidFill>
                          <a:latin typeface="+mn-lt"/>
                          <a:ea typeface="+mn-ea"/>
                          <a:cs typeface="+mn-cs"/>
                          <a:sym typeface="Arial"/>
                        </a:rPr>
                        <a:t>met</a:t>
                      </a:r>
                      <a:r>
                        <a:rPr lang="es-ES" sz="1400" b="0" i="0" u="none" strike="noStrike" cap="none" baseline="0" dirty="0">
                          <a:solidFill>
                            <a:schemeClr val="dk1"/>
                          </a:solidFill>
                          <a:latin typeface="+mn-lt"/>
                          <a:ea typeface="+mn-ea"/>
                          <a:cs typeface="+mn-cs"/>
                          <a:sym typeface="Arial"/>
                        </a:rPr>
                        <a:t> en place </a:t>
                      </a:r>
                      <a:r>
                        <a:rPr lang="es-ES" sz="1400" b="0" i="0" u="none" strike="noStrike" cap="none" baseline="0" dirty="0" err="1">
                          <a:solidFill>
                            <a:schemeClr val="dk1"/>
                          </a:solidFill>
                          <a:latin typeface="+mn-lt"/>
                          <a:ea typeface="+mn-ea"/>
                          <a:cs typeface="+mn-cs"/>
                          <a:sym typeface="Arial"/>
                        </a:rPr>
                        <a:t>conjointement</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certains</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points</a:t>
                      </a:r>
                      <a:endParaRPr lang="es-ES" sz="1400" b="0" i="0" u="none" strike="noStrike" cap="none" baseline="0" dirty="0">
                        <a:solidFill>
                          <a:schemeClr val="dk1"/>
                        </a:solidFill>
                        <a:latin typeface="+mn-lt"/>
                        <a:ea typeface="+mn-ea"/>
                        <a:cs typeface="+mn-cs"/>
                        <a:sym typeface="Arial"/>
                      </a:endParaRPr>
                    </a:p>
                    <a:p>
                      <a:pPr marR="0" algn="l" rtl="0">
                        <a:lnSpc>
                          <a:spcPct val="100000"/>
                        </a:lnSpc>
                        <a:spcBef>
                          <a:spcPts val="0"/>
                        </a:spcBef>
                        <a:spcAft>
                          <a:spcPts val="0"/>
                        </a:spcAft>
                        <a:buClr>
                          <a:srgbClr val="000000"/>
                        </a:buClr>
                        <a:buFont typeface="Arial"/>
                      </a:pPr>
                      <a:r>
                        <a:rPr lang="es-ES" sz="1400" b="0" i="0" u="none" strike="noStrike" cap="none" baseline="0" dirty="0">
                          <a:solidFill>
                            <a:schemeClr val="dk1"/>
                          </a:solidFill>
                          <a:latin typeface="+mn-lt"/>
                          <a:ea typeface="+mn-ea"/>
                          <a:cs typeface="+mn-cs"/>
                          <a:sym typeface="Arial"/>
                        </a:rPr>
                        <a:t>de </a:t>
                      </a:r>
                      <a:r>
                        <a:rPr lang="es-ES" sz="1400" b="0" i="0" u="none" strike="noStrike" cap="none" baseline="0" dirty="0" err="1">
                          <a:solidFill>
                            <a:schemeClr val="dk1"/>
                          </a:solidFill>
                          <a:latin typeface="+mn-lt"/>
                          <a:ea typeface="+mn-ea"/>
                          <a:cs typeface="+mn-cs"/>
                          <a:sym typeface="Arial"/>
                        </a:rPr>
                        <a:t>ses</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programmes</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avec</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d'autres</a:t>
                      </a:r>
                      <a:endParaRPr lang="es-ES" sz="1400" b="0" i="0" u="none" strike="noStrike" cap="none" baseline="0" dirty="0">
                        <a:solidFill>
                          <a:schemeClr val="dk1"/>
                        </a:solidFill>
                        <a:latin typeface="+mn-lt"/>
                        <a:ea typeface="+mn-ea"/>
                        <a:cs typeface="+mn-cs"/>
                        <a:sym typeface="Arial"/>
                      </a:endParaRPr>
                    </a:p>
                    <a:p>
                      <a:pPr marR="0" algn="l" rtl="0">
                        <a:lnSpc>
                          <a:spcPct val="100000"/>
                        </a:lnSpc>
                        <a:spcBef>
                          <a:spcPts val="0"/>
                        </a:spcBef>
                        <a:spcAft>
                          <a:spcPts val="0"/>
                        </a:spcAft>
                        <a:buClr>
                          <a:srgbClr val="000000"/>
                        </a:buClr>
                        <a:buFont typeface="Arial"/>
                      </a:pPr>
                      <a:r>
                        <a:rPr lang="es-ES" sz="1400" b="0" i="0" u="none" strike="noStrike" cap="none" baseline="0" dirty="0" err="1">
                          <a:solidFill>
                            <a:schemeClr val="dk1"/>
                          </a:solidFill>
                          <a:latin typeface="+mn-lt"/>
                          <a:ea typeface="+mn-ea"/>
                          <a:cs typeface="+mn-cs"/>
                          <a:sym typeface="Arial"/>
                        </a:rPr>
                        <a:t>secteurs</a:t>
                      </a:r>
                      <a:r>
                        <a:rPr lang="es-ES" sz="1400" b="0" i="0" u="none" strike="noStrike" cap="none" baseline="0" dirty="0">
                          <a:solidFill>
                            <a:schemeClr val="dk1"/>
                          </a:solidFill>
                          <a:latin typeface="+mn-lt"/>
                          <a:ea typeface="+mn-ea"/>
                          <a:cs typeface="+mn-cs"/>
                          <a:sym typeface="Arial"/>
                        </a:rPr>
                        <a:t>.</a:t>
                      </a:r>
                      <a:endParaRPr lang="en-GB" sz="1400" b="0" i="0" u="none" strike="noStrike" cap="none" baseline="0" dirty="0">
                        <a:solidFill>
                          <a:schemeClr val="dk1"/>
                        </a:solidFill>
                        <a:latin typeface="+mn-lt"/>
                        <a:ea typeface="+mn-ea"/>
                        <a:cs typeface="+mn-cs"/>
                        <a:sym typeface="Arial"/>
                      </a:endParaRPr>
                    </a:p>
                  </a:txBody>
                  <a:tcPr>
                    <a:solidFill>
                      <a:schemeClr val="bg2">
                        <a:lumMod val="25000"/>
                        <a:lumOff val="75000"/>
                      </a:schemeClr>
                    </a:solidFill>
                  </a:tcPr>
                </a:tc>
                <a:tc>
                  <a:txBody>
                    <a:bodyPr/>
                    <a:lstStyle/>
                    <a:p>
                      <a:pPr marR="0" algn="l" rtl="0">
                        <a:lnSpc>
                          <a:spcPct val="100000"/>
                        </a:lnSpc>
                        <a:spcBef>
                          <a:spcPts val="0"/>
                        </a:spcBef>
                        <a:spcAft>
                          <a:spcPts val="0"/>
                        </a:spcAft>
                        <a:buClr>
                          <a:srgbClr val="000000"/>
                        </a:buClr>
                        <a:buFont typeface="Arial"/>
                      </a:pPr>
                      <a:r>
                        <a:rPr lang="es-ES" sz="1400" b="0" i="0" u="none" strike="noStrike" cap="none" baseline="0" dirty="0" err="1">
                          <a:solidFill>
                            <a:schemeClr val="dk1"/>
                          </a:solidFill>
                          <a:latin typeface="+mn-lt"/>
                          <a:ea typeface="+mn-ea"/>
                          <a:cs typeface="+mn-cs"/>
                          <a:sym typeface="Arial"/>
                        </a:rPr>
                        <a:t>Obtenir</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aussi</a:t>
                      </a:r>
                      <a:r>
                        <a:rPr lang="es-ES" sz="1400" b="0" i="0" u="none" strike="noStrike" cap="none" baseline="0" dirty="0">
                          <a:solidFill>
                            <a:schemeClr val="dk1"/>
                          </a:solidFill>
                          <a:latin typeface="+mn-lt"/>
                          <a:ea typeface="+mn-ea"/>
                          <a:cs typeface="+mn-cs"/>
                          <a:sym typeface="Arial"/>
                        </a:rPr>
                        <a:t> bien des</a:t>
                      </a:r>
                    </a:p>
                    <a:p>
                      <a:pPr marR="0" algn="l" rtl="0">
                        <a:lnSpc>
                          <a:spcPct val="100000"/>
                        </a:lnSpc>
                        <a:spcBef>
                          <a:spcPts val="0"/>
                        </a:spcBef>
                        <a:spcAft>
                          <a:spcPts val="0"/>
                        </a:spcAft>
                        <a:buClr>
                          <a:srgbClr val="000000"/>
                        </a:buClr>
                        <a:buFont typeface="Arial"/>
                      </a:pPr>
                      <a:r>
                        <a:rPr lang="fr-FR" sz="1400" b="0" i="0" u="none" strike="noStrike" cap="none" baseline="0" dirty="0">
                          <a:solidFill>
                            <a:schemeClr val="dk1"/>
                          </a:solidFill>
                          <a:latin typeface="+mn-lt"/>
                          <a:ea typeface="+mn-ea"/>
                          <a:cs typeface="+mn-cs"/>
                          <a:sym typeface="Arial"/>
                        </a:rPr>
                        <a:t>résultats au niveau de la</a:t>
                      </a:r>
                    </a:p>
                    <a:p>
                      <a:pPr marR="0" algn="l" rtl="0">
                        <a:lnSpc>
                          <a:spcPct val="100000"/>
                        </a:lnSpc>
                        <a:spcBef>
                          <a:spcPts val="0"/>
                        </a:spcBef>
                        <a:spcAft>
                          <a:spcPts val="0"/>
                        </a:spcAft>
                        <a:buClr>
                          <a:srgbClr val="000000"/>
                        </a:buClr>
                        <a:buFont typeface="Arial"/>
                      </a:pPr>
                      <a:r>
                        <a:rPr lang="es-ES" sz="1400" b="0" i="0" u="none" strike="noStrike" cap="none" baseline="0" dirty="0" err="1">
                          <a:solidFill>
                            <a:schemeClr val="dk1"/>
                          </a:solidFill>
                          <a:latin typeface="+mn-lt"/>
                          <a:ea typeface="+mn-ea"/>
                          <a:cs typeface="+mn-cs"/>
                          <a:sym typeface="Arial"/>
                        </a:rPr>
                        <a:t>protection</a:t>
                      </a:r>
                      <a:r>
                        <a:rPr lang="es-ES" sz="1400" b="0" i="0" u="none" strike="noStrike" cap="none" baseline="0" dirty="0">
                          <a:solidFill>
                            <a:schemeClr val="dk1"/>
                          </a:solidFill>
                          <a:latin typeface="+mn-lt"/>
                          <a:ea typeface="+mn-ea"/>
                          <a:cs typeface="+mn-cs"/>
                          <a:sym typeface="Arial"/>
                        </a:rPr>
                        <a:t> que </a:t>
                      </a:r>
                      <a:r>
                        <a:rPr lang="es-ES" sz="1400" b="0" i="0" u="none" strike="noStrike" cap="none" baseline="0" dirty="0" err="1">
                          <a:solidFill>
                            <a:schemeClr val="dk1"/>
                          </a:solidFill>
                          <a:latin typeface="+mn-lt"/>
                          <a:ea typeface="+mn-ea"/>
                          <a:cs typeface="+mn-cs"/>
                          <a:sym typeface="Arial"/>
                        </a:rPr>
                        <a:t>dans</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d'autres</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secteurs</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tout</a:t>
                      </a:r>
                      <a:r>
                        <a:rPr lang="es-ES" sz="1400" b="0" i="0" u="none" strike="noStrike" cap="none" baseline="0" dirty="0">
                          <a:solidFill>
                            <a:schemeClr val="dk1"/>
                          </a:solidFill>
                          <a:latin typeface="+mn-lt"/>
                          <a:ea typeface="+mn-ea"/>
                          <a:cs typeface="+mn-cs"/>
                          <a:sym typeface="Arial"/>
                        </a:rPr>
                        <a:t> en </a:t>
                      </a:r>
                      <a:r>
                        <a:rPr lang="es-ES" sz="1400" b="0" i="0" u="none" strike="noStrike" cap="none" baseline="0" dirty="0" err="1">
                          <a:solidFill>
                            <a:schemeClr val="dk1"/>
                          </a:solidFill>
                          <a:latin typeface="+mn-lt"/>
                          <a:ea typeface="+mn-ea"/>
                          <a:cs typeface="+mn-cs"/>
                          <a:sym typeface="Arial"/>
                        </a:rPr>
                        <a:t>optimisant</a:t>
                      </a:r>
                      <a:r>
                        <a:rPr lang="es-ES" sz="1400" b="0" i="0" u="none" strike="noStrike" cap="none" baseline="0" dirty="0">
                          <a:solidFill>
                            <a:schemeClr val="dk1"/>
                          </a:solidFill>
                          <a:latin typeface="+mn-lt"/>
                          <a:ea typeface="+mn-ea"/>
                          <a:cs typeface="+mn-cs"/>
                          <a:sym typeface="Arial"/>
                        </a:rPr>
                        <a:t> les</a:t>
                      </a:r>
                    </a:p>
                    <a:p>
                      <a:pPr marR="0" algn="l" rtl="0">
                        <a:lnSpc>
                          <a:spcPct val="100000"/>
                        </a:lnSpc>
                        <a:spcBef>
                          <a:spcPts val="0"/>
                        </a:spcBef>
                        <a:spcAft>
                          <a:spcPts val="0"/>
                        </a:spcAft>
                        <a:buClr>
                          <a:srgbClr val="000000"/>
                        </a:buClr>
                        <a:buFont typeface="Arial"/>
                      </a:pPr>
                      <a:r>
                        <a:rPr lang="es-ES" sz="1400" b="0" i="0" u="none" strike="noStrike" cap="none" baseline="0" dirty="0" err="1">
                          <a:solidFill>
                            <a:schemeClr val="dk1"/>
                          </a:solidFill>
                          <a:latin typeface="+mn-lt"/>
                          <a:ea typeface="+mn-ea"/>
                          <a:cs typeface="+mn-cs"/>
                          <a:sym typeface="Arial"/>
                        </a:rPr>
                        <a:t>ressources</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l'accès</a:t>
                      </a:r>
                      <a:r>
                        <a:rPr lang="es-ES" sz="1400" b="0" i="0" u="none" strike="noStrike" cap="none" baseline="0" dirty="0">
                          <a:solidFill>
                            <a:schemeClr val="dk1"/>
                          </a:solidFill>
                          <a:latin typeface="+mn-lt"/>
                          <a:ea typeface="+mn-ea"/>
                          <a:cs typeface="+mn-cs"/>
                          <a:sym typeface="Arial"/>
                        </a:rPr>
                        <a:t>, les</a:t>
                      </a:r>
                    </a:p>
                    <a:p>
                      <a:pPr marR="0" algn="l" rtl="0">
                        <a:lnSpc>
                          <a:spcPct val="100000"/>
                        </a:lnSpc>
                        <a:spcBef>
                          <a:spcPts val="0"/>
                        </a:spcBef>
                        <a:spcAft>
                          <a:spcPts val="0"/>
                        </a:spcAft>
                        <a:buClr>
                          <a:srgbClr val="000000"/>
                        </a:buClr>
                        <a:buFont typeface="Arial"/>
                      </a:pPr>
                      <a:r>
                        <a:rPr lang="es-ES" sz="1400" b="0" i="0" u="none" strike="noStrike" cap="none" baseline="0" dirty="0" err="1">
                          <a:solidFill>
                            <a:schemeClr val="dk1"/>
                          </a:solidFill>
                          <a:latin typeface="+mn-lt"/>
                          <a:ea typeface="+mn-ea"/>
                          <a:cs typeface="+mn-cs"/>
                          <a:sym typeface="Arial"/>
                        </a:rPr>
                        <a:t>Capacités</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opérationnelles</a:t>
                      </a:r>
                      <a:r>
                        <a:rPr lang="es-ES" sz="1400" b="0" i="0" u="none" strike="noStrike" cap="none" baseline="0" dirty="0">
                          <a:solidFill>
                            <a:schemeClr val="dk1"/>
                          </a:solidFill>
                          <a:latin typeface="+mn-lt"/>
                          <a:ea typeface="+mn-ea"/>
                          <a:cs typeface="+mn-cs"/>
                          <a:sym typeface="Arial"/>
                        </a:rPr>
                        <a:t>, etc.</a:t>
                      </a:r>
                      <a:r>
                        <a:rPr lang="en-GB" sz="1400" b="0" i="0" u="none" strike="noStrike" cap="none" baseline="0" dirty="0">
                          <a:solidFill>
                            <a:schemeClr val="dk1"/>
                          </a:solidFill>
                          <a:latin typeface="+mn-lt"/>
                          <a:ea typeface="+mn-ea"/>
                          <a:cs typeface="+mn-cs"/>
                          <a:sym typeface="Arial"/>
                        </a:rPr>
                        <a:t>.</a:t>
                      </a:r>
                    </a:p>
                  </a:txBody>
                  <a:tcPr>
                    <a:solidFill>
                      <a:schemeClr val="bg2">
                        <a:lumMod val="25000"/>
                        <a:lumOff val="75000"/>
                      </a:schemeClr>
                    </a:solidFill>
                  </a:tcPr>
                </a:tc>
                <a:tc>
                  <a:txBody>
                    <a:bodyPr/>
                    <a:lstStyle/>
                    <a:p>
                      <a:r>
                        <a:rPr lang="en-GB" b="0" dirty="0">
                          <a:solidFill>
                            <a:schemeClr val="tx1"/>
                          </a:solidFill>
                        </a:rPr>
                        <a:t>* </a:t>
                      </a:r>
                      <a:r>
                        <a:rPr lang="es-ES" sz="1400" b="0" i="0" u="none" strike="noStrike" cap="none" baseline="0" dirty="0" err="1">
                          <a:solidFill>
                            <a:schemeClr val="dk1"/>
                          </a:solidFill>
                          <a:latin typeface="+mn-lt"/>
                          <a:ea typeface="+mn-ea"/>
                          <a:cs typeface="+mn-cs"/>
                          <a:sym typeface="Arial"/>
                        </a:rPr>
                        <a:t>Planification</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conjointe</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nécessaire</a:t>
                      </a:r>
                      <a:r>
                        <a:rPr lang="es-ES" sz="1400" b="0" i="0" u="none" strike="noStrike" cap="none" baseline="0" dirty="0">
                          <a:solidFill>
                            <a:schemeClr val="dk1"/>
                          </a:solidFill>
                          <a:latin typeface="+mn-lt"/>
                          <a:ea typeface="+mn-ea"/>
                          <a:cs typeface="+mn-cs"/>
                          <a:sym typeface="Arial"/>
                        </a:rPr>
                        <a:t> + </a:t>
                      </a:r>
                      <a:r>
                        <a:rPr lang="es-ES" sz="1400" b="0" i="0" u="none" strike="noStrike" cap="none" baseline="0" dirty="0" err="1">
                          <a:solidFill>
                            <a:schemeClr val="dk1"/>
                          </a:solidFill>
                          <a:latin typeface="+mn-lt"/>
                          <a:ea typeface="+mn-ea"/>
                          <a:cs typeface="+mn-cs"/>
                          <a:sym typeface="Arial"/>
                        </a:rPr>
                        <a:t>coordination</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anticipée</a:t>
                      </a:r>
                      <a:r>
                        <a:rPr lang="es-ES" sz="1400" b="0" i="0" u="none" strike="noStrike" cap="none" baseline="0" dirty="0">
                          <a:solidFill>
                            <a:schemeClr val="dk1"/>
                          </a:solidFill>
                          <a:latin typeface="+mn-lt"/>
                          <a:ea typeface="+mn-ea"/>
                          <a:cs typeface="+mn-cs"/>
                          <a:sym typeface="Arial"/>
                        </a:rPr>
                        <a:t> entre la PE/ </a:t>
                      </a:r>
                      <a:r>
                        <a:rPr lang="fr-FR" sz="1400" b="0" i="0" u="none" strike="noStrike" cap="none" baseline="0" dirty="0">
                          <a:solidFill>
                            <a:schemeClr val="dk1"/>
                          </a:solidFill>
                          <a:latin typeface="+mn-lt"/>
                          <a:ea typeface="+mn-ea"/>
                          <a:cs typeface="+mn-cs"/>
                          <a:sym typeface="Arial"/>
                        </a:rPr>
                        <a:t>autres</a:t>
                      </a:r>
                    </a:p>
                    <a:p>
                      <a:r>
                        <a:rPr lang="es-ES" sz="1400" b="0" i="0" u="none" strike="noStrike" cap="none" baseline="0" dirty="0" err="1">
                          <a:solidFill>
                            <a:schemeClr val="dk1"/>
                          </a:solidFill>
                          <a:latin typeface="+mn-lt"/>
                          <a:ea typeface="+mn-ea"/>
                          <a:cs typeface="+mn-cs"/>
                          <a:sym typeface="Arial"/>
                        </a:rPr>
                        <a:t>secteurs</a:t>
                      </a:r>
                      <a:r>
                        <a:rPr lang="es-ES" sz="1400" b="0" i="0" u="none" strike="noStrike" cap="none" baseline="0" dirty="0">
                          <a:solidFill>
                            <a:schemeClr val="dk1"/>
                          </a:solidFill>
                          <a:latin typeface="+mn-lt"/>
                          <a:ea typeface="+mn-ea"/>
                          <a:cs typeface="+mn-cs"/>
                          <a:sym typeface="Arial"/>
                        </a:rPr>
                        <a:t> + </a:t>
                      </a:r>
                      <a:r>
                        <a:rPr lang="es-ES" sz="1400" b="0" i="0" u="none" strike="noStrike" cap="none" baseline="0" dirty="0" err="1">
                          <a:solidFill>
                            <a:schemeClr val="dk1"/>
                          </a:solidFill>
                          <a:latin typeface="+mn-lt"/>
                          <a:ea typeface="+mn-ea"/>
                          <a:cs typeface="+mn-cs"/>
                          <a:sym typeface="Arial"/>
                        </a:rPr>
                        <a:t>formations</a:t>
                      </a:r>
                      <a:r>
                        <a:rPr lang="es-ES" sz="1400" b="0" i="0" u="none" strike="noStrike" cap="none" baseline="0" dirty="0">
                          <a:solidFill>
                            <a:schemeClr val="dk1"/>
                          </a:solidFill>
                          <a:latin typeface="+mn-lt"/>
                          <a:ea typeface="+mn-ea"/>
                          <a:cs typeface="+mn-cs"/>
                          <a:sym typeface="Arial"/>
                        </a:rPr>
                        <a:t> + </a:t>
                      </a:r>
                      <a:r>
                        <a:rPr lang="es-ES" sz="1400" b="0" i="0" u="none" strike="noStrike" cap="none" baseline="0" dirty="0" err="1">
                          <a:solidFill>
                            <a:schemeClr val="dk1"/>
                          </a:solidFill>
                          <a:latin typeface="+mn-lt"/>
                          <a:ea typeface="+mn-ea"/>
                          <a:cs typeface="+mn-cs"/>
                          <a:sym typeface="Arial"/>
                        </a:rPr>
                        <a:t>Procédures</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opérationnelles</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standardisées</a:t>
                      </a:r>
                      <a:endParaRPr lang="en-GB" sz="1400" b="0" i="0" u="none" strike="noStrike" cap="none" baseline="0" dirty="0">
                        <a:solidFill>
                          <a:schemeClr val="dk1"/>
                        </a:solidFill>
                        <a:latin typeface="+mn-lt"/>
                        <a:ea typeface="+mn-ea"/>
                        <a:cs typeface="+mn-cs"/>
                        <a:sym typeface="Arial"/>
                      </a:endParaRPr>
                    </a:p>
                  </a:txBody>
                  <a:tcPr>
                    <a:solidFill>
                      <a:schemeClr val="bg2">
                        <a:lumMod val="25000"/>
                        <a:lumOff val="75000"/>
                      </a:schemeClr>
                    </a:solidFill>
                  </a:tcPr>
                </a:tc>
                <a:extLst>
                  <a:ext uri="{0D108BD9-81ED-4DB2-BD59-A6C34878D82A}">
                    <a16:rowId xmlns:a16="http://schemas.microsoft.com/office/drawing/2014/main" val="2138569683"/>
                  </a:ext>
                </a:extLst>
              </a:tr>
            </a:tbl>
          </a:graphicData>
        </a:graphic>
      </p:graphicFrame>
      <p:graphicFrame>
        <p:nvGraphicFramePr>
          <p:cNvPr id="8" name="Table 7">
            <a:extLst>
              <a:ext uri="{FF2B5EF4-FFF2-40B4-BE49-F238E27FC236}">
                <a16:creationId xmlns:a16="http://schemas.microsoft.com/office/drawing/2014/main" id="{80A52DD8-BB08-4A25-BDAE-C120062DBFED}"/>
              </a:ext>
            </a:extLst>
          </p:cNvPr>
          <p:cNvGraphicFramePr>
            <a:graphicFrameLocks noGrp="1"/>
          </p:cNvGraphicFramePr>
          <p:nvPr>
            <p:extLst>
              <p:ext uri="{D42A27DB-BD31-4B8C-83A1-F6EECF244321}">
                <p14:modId xmlns:p14="http://schemas.microsoft.com/office/powerpoint/2010/main" val="1756687121"/>
              </p:ext>
            </p:extLst>
          </p:nvPr>
        </p:nvGraphicFramePr>
        <p:xfrm>
          <a:off x="1280059" y="2834773"/>
          <a:ext cx="10566530" cy="2011680"/>
        </p:xfrm>
        <a:graphic>
          <a:graphicData uri="http://schemas.openxmlformats.org/drawingml/2006/table">
            <a:tbl>
              <a:tblPr firstRow="1" bandRow="1">
                <a:tableStyleId>{5C22544A-7EE6-4342-B048-85BDC9FD1C3A}</a:tableStyleId>
              </a:tblPr>
              <a:tblGrid>
                <a:gridCol w="2041123">
                  <a:extLst>
                    <a:ext uri="{9D8B030D-6E8A-4147-A177-3AD203B41FA5}">
                      <a16:colId xmlns:a16="http://schemas.microsoft.com/office/drawing/2014/main" val="1065799688"/>
                    </a:ext>
                  </a:extLst>
                </a:gridCol>
                <a:gridCol w="3242143">
                  <a:extLst>
                    <a:ext uri="{9D8B030D-6E8A-4147-A177-3AD203B41FA5}">
                      <a16:colId xmlns:a16="http://schemas.microsoft.com/office/drawing/2014/main" val="3864510167"/>
                    </a:ext>
                  </a:extLst>
                </a:gridCol>
                <a:gridCol w="2641632">
                  <a:extLst>
                    <a:ext uri="{9D8B030D-6E8A-4147-A177-3AD203B41FA5}">
                      <a16:colId xmlns:a16="http://schemas.microsoft.com/office/drawing/2014/main" val="3007618142"/>
                    </a:ext>
                  </a:extLst>
                </a:gridCol>
                <a:gridCol w="2641632">
                  <a:extLst>
                    <a:ext uri="{9D8B030D-6E8A-4147-A177-3AD203B41FA5}">
                      <a16:colId xmlns:a16="http://schemas.microsoft.com/office/drawing/2014/main" val="1566498090"/>
                    </a:ext>
                  </a:extLst>
                </a:gridCol>
              </a:tblGrid>
              <a:tr h="1080764">
                <a:tc>
                  <a:txBody>
                    <a:bodyPr/>
                    <a:lstStyle/>
                    <a:p>
                      <a:r>
                        <a:rPr lang="en-GB" sz="1800" b="1" dirty="0" err="1">
                          <a:solidFill>
                            <a:schemeClr val="bg2"/>
                          </a:solidFill>
                        </a:rPr>
                        <a:t>Approche</a:t>
                      </a:r>
                      <a:r>
                        <a:rPr lang="en-GB" sz="1800" b="1" dirty="0">
                          <a:solidFill>
                            <a:schemeClr val="bg2"/>
                          </a:solidFill>
                        </a:rPr>
                        <a:t> </a:t>
                      </a:r>
                      <a:r>
                        <a:rPr lang="en-GB" sz="1800" b="1" dirty="0" err="1">
                          <a:solidFill>
                            <a:schemeClr val="bg2"/>
                          </a:solidFill>
                        </a:rPr>
                        <a:t>Integrée</a:t>
                      </a:r>
                      <a:endParaRPr lang="en-GB" sz="1800" b="1" dirty="0">
                        <a:solidFill>
                          <a:schemeClr val="bg2"/>
                        </a:solidFill>
                      </a:endParaRPr>
                    </a:p>
                  </a:txBody>
                  <a:tcPr>
                    <a:solidFill>
                      <a:schemeClr val="bg2">
                        <a:lumMod val="25000"/>
                        <a:lumOff val="75000"/>
                      </a:schemeClr>
                    </a:solidFill>
                  </a:tcPr>
                </a:tc>
                <a:tc>
                  <a:txBody>
                    <a:bodyPr/>
                    <a:lstStyle/>
                    <a:p>
                      <a:r>
                        <a:rPr lang="es-ES" sz="1400" b="0" i="0" u="none" strike="noStrike" cap="none" baseline="0" dirty="0" err="1">
                          <a:solidFill>
                            <a:schemeClr val="dk1"/>
                          </a:solidFill>
                          <a:latin typeface="+mn-lt"/>
                          <a:ea typeface="+mn-ea"/>
                          <a:cs typeface="+mn-cs"/>
                          <a:sym typeface="Arial"/>
                        </a:rPr>
                        <a:t>Privilégier</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l’aproche</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collective</a:t>
                      </a:r>
                      <a:r>
                        <a:rPr lang="es-ES" sz="1400" b="0" i="0" u="none" strike="noStrike" cap="none" baseline="0" dirty="0">
                          <a:solidFill>
                            <a:schemeClr val="dk1"/>
                          </a:solidFill>
                          <a:latin typeface="+mn-lt"/>
                          <a:ea typeface="+mn-ea"/>
                          <a:cs typeface="+mn-cs"/>
                          <a:sym typeface="Arial"/>
                        </a:rPr>
                        <a:t> à </a:t>
                      </a:r>
                      <a:r>
                        <a:rPr lang="es-ES" sz="1400" b="0" i="0" u="none" strike="noStrike" cap="none" baseline="0" dirty="0" err="1">
                          <a:solidFill>
                            <a:schemeClr val="dk1"/>
                          </a:solidFill>
                          <a:latin typeface="+mn-lt"/>
                          <a:ea typeface="+mn-ea"/>
                          <a:cs typeface="+mn-cs"/>
                          <a:sym typeface="Arial"/>
                        </a:rPr>
                        <a:t>l’aproche</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sectorielle</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dans</a:t>
                      </a:r>
                      <a:r>
                        <a:rPr lang="es-ES" sz="1400" b="0" i="0" u="none" strike="noStrike" cap="none" baseline="0" dirty="0">
                          <a:solidFill>
                            <a:schemeClr val="dk1"/>
                          </a:solidFill>
                          <a:latin typeface="+mn-lt"/>
                          <a:ea typeface="+mn-ea"/>
                          <a:cs typeface="+mn-cs"/>
                          <a:sym typeface="Arial"/>
                        </a:rPr>
                        <a:t> la </a:t>
                      </a:r>
                      <a:r>
                        <a:rPr lang="es-ES" sz="1400" b="0" i="0" u="none" strike="noStrike" cap="none" baseline="0" dirty="0" err="1">
                          <a:solidFill>
                            <a:schemeClr val="dk1"/>
                          </a:solidFill>
                          <a:latin typeface="+mn-lt"/>
                          <a:ea typeface="+mn-ea"/>
                          <a:cs typeface="+mn-cs"/>
                          <a:sym typeface="Arial"/>
                        </a:rPr>
                        <a:t>planification</a:t>
                      </a:r>
                      <a:r>
                        <a:rPr lang="es-ES" sz="1400" b="0" i="0" u="none" strike="noStrike" cap="none" baseline="0" dirty="0">
                          <a:solidFill>
                            <a:schemeClr val="dk1"/>
                          </a:solidFill>
                          <a:latin typeface="+mn-lt"/>
                          <a:ea typeface="+mn-ea"/>
                          <a:cs typeface="+mn-cs"/>
                          <a:sym typeface="Arial"/>
                        </a:rPr>
                        <a:t>, la mise en </a:t>
                      </a:r>
                      <a:r>
                        <a:rPr lang="es-ES" sz="1400" b="0" i="0" u="none" strike="noStrike" cap="none" baseline="0" dirty="0" err="1">
                          <a:solidFill>
                            <a:schemeClr val="dk1"/>
                          </a:solidFill>
                          <a:latin typeface="+mn-lt"/>
                          <a:ea typeface="+mn-ea"/>
                          <a:cs typeface="+mn-cs"/>
                          <a:sym typeface="Arial"/>
                        </a:rPr>
                        <a:t>oeuvre</a:t>
                      </a:r>
                      <a:r>
                        <a:rPr lang="es-ES" sz="1400" b="0" i="0" u="none" strike="noStrike" cap="none" baseline="0" dirty="0">
                          <a:solidFill>
                            <a:schemeClr val="dk1"/>
                          </a:solidFill>
                          <a:latin typeface="+mn-lt"/>
                          <a:ea typeface="+mn-ea"/>
                          <a:cs typeface="+mn-cs"/>
                          <a:sym typeface="Arial"/>
                        </a:rPr>
                        <a:t>, le </a:t>
                      </a:r>
                      <a:r>
                        <a:rPr lang="es-ES" sz="1400" b="0" i="0" u="none" strike="noStrike" cap="none" baseline="0" dirty="0" err="1">
                          <a:solidFill>
                            <a:schemeClr val="dk1"/>
                          </a:solidFill>
                          <a:latin typeface="+mn-lt"/>
                          <a:ea typeface="+mn-ea"/>
                          <a:cs typeface="+mn-cs"/>
                          <a:sym typeface="Arial"/>
                        </a:rPr>
                        <a:t>suivi</a:t>
                      </a:r>
                      <a:r>
                        <a:rPr lang="es-ES" sz="1400" b="0" i="0" u="none" strike="noStrike" cap="none" baseline="0" dirty="0">
                          <a:solidFill>
                            <a:schemeClr val="dk1"/>
                          </a:solidFill>
                          <a:latin typeface="+mn-lt"/>
                          <a:ea typeface="+mn-ea"/>
                          <a:cs typeface="+mn-cs"/>
                          <a:sym typeface="Arial"/>
                        </a:rPr>
                        <a:t> et </a:t>
                      </a:r>
                      <a:r>
                        <a:rPr lang="es-ES" sz="1400" b="0" i="0" u="none" strike="noStrike" cap="none" baseline="0" dirty="0" err="1">
                          <a:solidFill>
                            <a:schemeClr val="dk1"/>
                          </a:solidFill>
                          <a:latin typeface="+mn-lt"/>
                          <a:ea typeface="+mn-ea"/>
                          <a:cs typeface="+mn-cs"/>
                          <a:sym typeface="Arial"/>
                        </a:rPr>
                        <a:t>l’évaluation</a:t>
                      </a:r>
                      <a:r>
                        <a:rPr lang="es-ES" sz="1400" b="0" i="0" u="none" strike="noStrike" cap="none" baseline="0" dirty="0">
                          <a:solidFill>
                            <a:schemeClr val="dk1"/>
                          </a:solidFill>
                          <a:latin typeface="+mn-lt"/>
                          <a:ea typeface="+mn-ea"/>
                          <a:cs typeface="+mn-cs"/>
                          <a:sym typeface="Arial"/>
                        </a:rPr>
                        <a:t>.</a:t>
                      </a:r>
                    </a:p>
                    <a:p>
                      <a:r>
                        <a:rPr lang="es-ES" sz="1400" b="0" i="0" u="none" strike="noStrike" cap="none" baseline="0" dirty="0">
                          <a:solidFill>
                            <a:schemeClr val="dk1"/>
                          </a:solidFill>
                          <a:latin typeface="+mn-lt"/>
                          <a:ea typeface="+mn-ea"/>
                          <a:cs typeface="+mn-cs"/>
                          <a:sym typeface="Arial"/>
                        </a:rPr>
                        <a:t>La </a:t>
                      </a:r>
                      <a:r>
                        <a:rPr lang="es-ES" sz="1400" b="0" i="0" u="none" strike="noStrike" cap="none" baseline="0" dirty="0" err="1">
                          <a:solidFill>
                            <a:schemeClr val="dk1"/>
                          </a:solidFill>
                          <a:latin typeface="+mn-lt"/>
                          <a:ea typeface="+mn-ea"/>
                          <a:cs typeface="+mn-cs"/>
                          <a:sym typeface="Arial"/>
                        </a:rPr>
                        <a:t>compréhension</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globale</a:t>
                      </a:r>
                      <a:r>
                        <a:rPr lang="es-ES" sz="1400" b="0" i="0" u="none" strike="noStrike" cap="none" baseline="0" dirty="0">
                          <a:solidFill>
                            <a:schemeClr val="dk1"/>
                          </a:solidFill>
                          <a:latin typeface="+mn-lt"/>
                          <a:ea typeface="+mn-ea"/>
                          <a:cs typeface="+mn-cs"/>
                          <a:sym typeface="Arial"/>
                        </a:rPr>
                        <a:t> du </a:t>
                      </a:r>
                      <a:r>
                        <a:rPr lang="es-ES" sz="1400" b="0" i="0" u="none" strike="noStrike" cap="none" baseline="0" dirty="0" err="1">
                          <a:solidFill>
                            <a:schemeClr val="dk1"/>
                          </a:solidFill>
                          <a:latin typeface="+mn-lt"/>
                          <a:ea typeface="+mn-ea"/>
                          <a:cs typeface="+mn-cs"/>
                          <a:sym typeface="Arial"/>
                        </a:rPr>
                        <a:t>bienêtre</a:t>
                      </a:r>
                      <a:r>
                        <a:rPr lang="es-ES" sz="1400" b="0" i="0" u="none" strike="noStrike" cap="none" baseline="0" dirty="0">
                          <a:solidFill>
                            <a:schemeClr val="dk1"/>
                          </a:solidFill>
                          <a:latin typeface="+mn-lt"/>
                          <a:ea typeface="+mn-ea"/>
                          <a:cs typeface="+mn-cs"/>
                          <a:sym typeface="Arial"/>
                        </a:rPr>
                        <a:t> de </a:t>
                      </a:r>
                      <a:r>
                        <a:rPr lang="es-ES" sz="1400" b="0" i="0" u="none" strike="noStrike" cap="none" baseline="0" dirty="0" err="1">
                          <a:solidFill>
                            <a:schemeClr val="dk1"/>
                          </a:solidFill>
                          <a:latin typeface="+mn-lt"/>
                          <a:ea typeface="+mn-ea"/>
                          <a:cs typeface="+mn-cs"/>
                          <a:sym typeface="Arial"/>
                        </a:rPr>
                        <a:t>l’enfant</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constitue</a:t>
                      </a:r>
                      <a:r>
                        <a:rPr lang="es-ES" sz="1400" b="0" i="0" u="none" strike="noStrike" cap="none" baseline="0" dirty="0">
                          <a:solidFill>
                            <a:schemeClr val="dk1"/>
                          </a:solidFill>
                          <a:latin typeface="+mn-lt"/>
                          <a:ea typeface="+mn-ea"/>
                          <a:cs typeface="+mn-cs"/>
                          <a:sym typeface="Arial"/>
                        </a:rPr>
                        <a:t> le </a:t>
                      </a:r>
                      <a:r>
                        <a:rPr lang="es-ES" sz="1400" b="0" i="0" u="none" strike="noStrike" cap="none" baseline="0" dirty="0" err="1">
                          <a:solidFill>
                            <a:schemeClr val="dk1"/>
                          </a:solidFill>
                          <a:latin typeface="+mn-lt"/>
                          <a:ea typeface="+mn-ea"/>
                          <a:cs typeface="+mn-cs"/>
                          <a:sym typeface="Arial"/>
                        </a:rPr>
                        <a:t>point</a:t>
                      </a:r>
                      <a:r>
                        <a:rPr lang="es-ES" sz="1400" b="0" i="0" u="none" strike="noStrike" cap="none" baseline="0" dirty="0">
                          <a:solidFill>
                            <a:schemeClr val="dk1"/>
                          </a:solidFill>
                          <a:latin typeface="+mn-lt"/>
                          <a:ea typeface="+mn-ea"/>
                          <a:cs typeface="+mn-cs"/>
                          <a:sym typeface="Arial"/>
                        </a:rPr>
                        <a:t> de </a:t>
                      </a:r>
                      <a:r>
                        <a:rPr lang="es-ES" sz="1400" b="0" i="0" u="none" strike="noStrike" cap="none" baseline="0" dirty="0" err="1">
                          <a:solidFill>
                            <a:schemeClr val="dk1"/>
                          </a:solidFill>
                          <a:latin typeface="+mn-lt"/>
                          <a:ea typeface="+mn-ea"/>
                          <a:cs typeface="+mn-cs"/>
                          <a:sym typeface="Arial"/>
                        </a:rPr>
                        <a:t>départ</a:t>
                      </a:r>
                      <a:r>
                        <a:rPr lang="es-ES" sz="1400" b="0" i="0" u="none" strike="noStrike" cap="none" baseline="0" dirty="0">
                          <a:solidFill>
                            <a:schemeClr val="dk1"/>
                          </a:solidFill>
                          <a:latin typeface="+mn-lt"/>
                          <a:ea typeface="+mn-ea"/>
                          <a:cs typeface="+mn-cs"/>
                          <a:sym typeface="Arial"/>
                        </a:rPr>
                        <a:t> de </a:t>
                      </a:r>
                      <a:r>
                        <a:rPr lang="es-ES" sz="1400" b="0" i="0" u="none" strike="noStrike" cap="none" baseline="0" dirty="0" err="1">
                          <a:solidFill>
                            <a:schemeClr val="dk1"/>
                          </a:solidFill>
                          <a:latin typeface="+mn-lt"/>
                          <a:ea typeface="+mn-ea"/>
                          <a:cs typeface="+mn-cs"/>
                          <a:sym typeface="Arial"/>
                        </a:rPr>
                        <a:t>l’action</a:t>
                      </a:r>
                      <a:r>
                        <a:rPr lang="es-ES" sz="1400" b="0" i="0" u="none" strike="noStrike" cap="none" baseline="0" dirty="0">
                          <a:solidFill>
                            <a:schemeClr val="dk1"/>
                          </a:solidFill>
                          <a:latin typeface="+mn-lt"/>
                          <a:ea typeface="+mn-ea"/>
                          <a:cs typeface="+mn-cs"/>
                          <a:sym typeface="Arial"/>
                        </a:rPr>
                        <a:t>, qui </a:t>
                      </a:r>
                      <a:r>
                        <a:rPr lang="es-ES" sz="1400" b="0" i="0" u="none" strike="noStrike" cap="none" baseline="0" dirty="0" err="1">
                          <a:solidFill>
                            <a:schemeClr val="dk1"/>
                          </a:solidFill>
                          <a:latin typeface="+mn-lt"/>
                          <a:ea typeface="+mn-ea"/>
                          <a:cs typeface="+mn-cs"/>
                          <a:sym typeface="Arial"/>
                        </a:rPr>
                        <a:t>s’appuiera</a:t>
                      </a:r>
                      <a:r>
                        <a:rPr lang="es-ES" sz="1400" b="0" i="0" u="none" strike="noStrike" cap="none" baseline="0" dirty="0">
                          <a:solidFill>
                            <a:schemeClr val="dk1"/>
                          </a:solidFill>
                          <a:latin typeface="+mn-lt"/>
                          <a:ea typeface="+mn-ea"/>
                          <a:cs typeface="+mn-cs"/>
                          <a:sym typeface="Arial"/>
                        </a:rPr>
                        <a:t> sur –des </a:t>
                      </a:r>
                      <a:r>
                        <a:rPr lang="es-ES" sz="1400" b="0" i="0" u="none" strike="noStrike" cap="none" baseline="0" dirty="0" err="1">
                          <a:solidFill>
                            <a:schemeClr val="dk1"/>
                          </a:solidFill>
                          <a:latin typeface="+mn-lt"/>
                          <a:ea typeface="+mn-ea"/>
                          <a:cs typeface="+mn-cs"/>
                          <a:sym typeface="Arial"/>
                        </a:rPr>
                        <a:t>compétences</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sectorielles</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afin</a:t>
                      </a:r>
                      <a:r>
                        <a:rPr lang="es-ES" sz="1400" b="0" i="0" u="none" strike="noStrike" cap="none" baseline="0" dirty="0">
                          <a:solidFill>
                            <a:schemeClr val="dk1"/>
                          </a:solidFill>
                          <a:latin typeface="+mn-lt"/>
                          <a:ea typeface="+mn-ea"/>
                          <a:cs typeface="+mn-cs"/>
                          <a:sym typeface="Arial"/>
                        </a:rPr>
                        <a:t> de servir la </a:t>
                      </a:r>
                      <a:r>
                        <a:rPr lang="es-ES" sz="1400" b="0" i="0" u="none" strike="noStrike" cap="none" baseline="0" dirty="0" err="1">
                          <a:solidFill>
                            <a:schemeClr val="dk1"/>
                          </a:solidFill>
                          <a:latin typeface="+mn-lt"/>
                          <a:ea typeface="+mn-ea"/>
                          <a:cs typeface="+mn-cs"/>
                          <a:sym typeface="Arial"/>
                        </a:rPr>
                        <a:t>réalisation</a:t>
                      </a:r>
                      <a:r>
                        <a:rPr lang="es-ES" sz="1400" b="0" i="0" u="none" strike="noStrike" cap="none" baseline="0" dirty="0">
                          <a:solidFill>
                            <a:schemeClr val="dk1"/>
                          </a:solidFill>
                          <a:latin typeface="+mn-lt"/>
                          <a:ea typeface="+mn-ea"/>
                          <a:cs typeface="+mn-cs"/>
                          <a:sym typeface="Arial"/>
                        </a:rPr>
                        <a:t> de </a:t>
                      </a:r>
                      <a:r>
                        <a:rPr lang="es-ES" sz="1400" b="0" i="0" u="none" strike="noStrike" cap="none" baseline="0" dirty="0" err="1">
                          <a:solidFill>
                            <a:schemeClr val="dk1"/>
                          </a:solidFill>
                          <a:latin typeface="+mn-lt"/>
                          <a:ea typeface="+mn-ea"/>
                          <a:cs typeface="+mn-cs"/>
                          <a:sym typeface="Arial"/>
                        </a:rPr>
                        <a:t>cet</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objectif</a:t>
                      </a:r>
                      <a:r>
                        <a:rPr lang="es-ES" sz="1400" b="0" i="0" u="none" strike="noStrike" cap="none" baseline="0" dirty="0">
                          <a:solidFill>
                            <a:schemeClr val="dk1"/>
                          </a:solidFill>
                          <a:latin typeface="+mn-lt"/>
                          <a:ea typeface="+mn-ea"/>
                          <a:cs typeface="+mn-cs"/>
                          <a:sym typeface="Arial"/>
                        </a:rPr>
                        <a:t>.</a:t>
                      </a:r>
                      <a:endParaRPr lang="en-GB" sz="1400" b="0" i="0" u="none" strike="noStrike" cap="none" baseline="0" dirty="0">
                        <a:solidFill>
                          <a:schemeClr val="dk1"/>
                        </a:solidFill>
                        <a:latin typeface="+mn-lt"/>
                        <a:ea typeface="+mn-ea"/>
                        <a:cs typeface="+mn-cs"/>
                        <a:sym typeface="Arial"/>
                      </a:endParaRPr>
                    </a:p>
                  </a:txBody>
                  <a:tcPr>
                    <a:solidFill>
                      <a:schemeClr val="bg2">
                        <a:lumMod val="25000"/>
                        <a:lumOff val="75000"/>
                      </a:schemeClr>
                    </a:solidFill>
                  </a:tcPr>
                </a:tc>
                <a:tc>
                  <a:txBody>
                    <a:bodyPr/>
                    <a:lstStyle/>
                    <a:p>
                      <a:r>
                        <a:rPr lang="es-ES" sz="1400" b="0" i="0" u="none" strike="noStrike" cap="none" baseline="0" dirty="0" err="1">
                          <a:solidFill>
                            <a:schemeClr val="dk1"/>
                          </a:solidFill>
                          <a:latin typeface="+mn-lt"/>
                          <a:ea typeface="+mn-ea"/>
                          <a:cs typeface="+mn-cs"/>
                          <a:sym typeface="Arial"/>
                        </a:rPr>
                        <a:t>Obtenir</a:t>
                      </a:r>
                      <a:r>
                        <a:rPr lang="es-ES" sz="1400" b="0" i="0" u="none" strike="noStrike" cap="none" baseline="0" dirty="0">
                          <a:solidFill>
                            <a:schemeClr val="dk1"/>
                          </a:solidFill>
                          <a:latin typeface="+mn-lt"/>
                          <a:ea typeface="+mn-ea"/>
                          <a:cs typeface="+mn-cs"/>
                          <a:sym typeface="Arial"/>
                        </a:rPr>
                        <a:t> des </a:t>
                      </a:r>
                      <a:r>
                        <a:rPr lang="es-ES" sz="1400" b="0" i="0" u="none" strike="noStrike" cap="none" baseline="0" dirty="0" err="1">
                          <a:solidFill>
                            <a:schemeClr val="dk1"/>
                          </a:solidFill>
                          <a:latin typeface="+mn-lt"/>
                          <a:ea typeface="+mn-ea"/>
                          <a:cs typeface="+mn-cs"/>
                          <a:sym typeface="Arial"/>
                        </a:rPr>
                        <a:t>résultats</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concrets</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au</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bénéfice</a:t>
                      </a:r>
                      <a:r>
                        <a:rPr lang="es-ES" sz="1400" b="0" i="0" u="none" strike="noStrike" cap="none" baseline="0" dirty="0">
                          <a:solidFill>
                            <a:schemeClr val="dk1"/>
                          </a:solidFill>
                          <a:latin typeface="+mn-lt"/>
                          <a:ea typeface="+mn-ea"/>
                          <a:cs typeface="+mn-cs"/>
                          <a:sym typeface="Arial"/>
                        </a:rPr>
                        <a:t> des </a:t>
                      </a:r>
                      <a:r>
                        <a:rPr lang="es-ES" sz="1400" b="0" i="0" u="none" strike="noStrike" cap="none" baseline="0" dirty="0" err="1">
                          <a:solidFill>
                            <a:schemeClr val="dk1"/>
                          </a:solidFill>
                          <a:latin typeface="+mn-lt"/>
                          <a:ea typeface="+mn-ea"/>
                          <a:cs typeface="+mn-cs"/>
                          <a:sym typeface="Arial"/>
                        </a:rPr>
                        <a:t>enfants</a:t>
                      </a:r>
                      <a:r>
                        <a:rPr lang="es-ES" sz="1400" b="0" i="0" u="none" strike="noStrike" cap="none" baseline="0" dirty="0">
                          <a:solidFill>
                            <a:schemeClr val="dk1"/>
                          </a:solidFill>
                          <a:latin typeface="+mn-lt"/>
                          <a:ea typeface="+mn-ea"/>
                          <a:cs typeface="+mn-cs"/>
                          <a:sym typeface="Arial"/>
                        </a:rPr>
                        <a:t> par une </a:t>
                      </a:r>
                      <a:r>
                        <a:rPr lang="es-ES" sz="1400" b="0" i="0" u="none" strike="noStrike" cap="none" baseline="0" dirty="0" err="1">
                          <a:solidFill>
                            <a:schemeClr val="dk1"/>
                          </a:solidFill>
                          <a:latin typeface="+mn-lt"/>
                          <a:ea typeface="+mn-ea"/>
                          <a:cs typeface="+mn-cs"/>
                          <a:sym typeface="Arial"/>
                        </a:rPr>
                        <a:t>approche</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collective</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méthodique</a:t>
                      </a:r>
                      <a:r>
                        <a:rPr lang="es-ES" sz="1400" b="0" i="0" u="none" strike="noStrike" cap="none" baseline="0" dirty="0">
                          <a:solidFill>
                            <a:schemeClr val="dk1"/>
                          </a:solidFill>
                          <a:latin typeface="+mn-lt"/>
                          <a:ea typeface="+mn-ea"/>
                          <a:cs typeface="+mn-cs"/>
                          <a:sym typeface="Arial"/>
                        </a:rPr>
                        <a:t>, concerté et </a:t>
                      </a:r>
                      <a:r>
                        <a:rPr lang="es-ES" sz="1400" b="0" i="0" u="none" strike="noStrike" cap="none" baseline="0" dirty="0" err="1">
                          <a:solidFill>
                            <a:schemeClr val="dk1"/>
                          </a:solidFill>
                          <a:latin typeface="+mn-lt"/>
                          <a:ea typeface="+mn-ea"/>
                          <a:cs typeface="+mn-cs"/>
                          <a:sym typeface="Arial"/>
                        </a:rPr>
                        <a:t>multi-sectorielle</a:t>
                      </a:r>
                      <a:r>
                        <a:rPr lang="es-ES" sz="1400" b="0" i="0" u="none" strike="noStrike" cap="none" baseline="0" dirty="0">
                          <a:solidFill>
                            <a:schemeClr val="dk1"/>
                          </a:solidFill>
                          <a:latin typeface="+mn-lt"/>
                          <a:ea typeface="+mn-ea"/>
                          <a:cs typeface="+mn-cs"/>
                          <a:sym typeface="Arial"/>
                        </a:rPr>
                        <a:t> </a:t>
                      </a:r>
                      <a:r>
                        <a:rPr lang="es-ES" sz="1400" b="0" i="0" u="none" strike="noStrike" cap="none" baseline="0" dirty="0" err="1">
                          <a:solidFill>
                            <a:schemeClr val="dk1"/>
                          </a:solidFill>
                          <a:latin typeface="+mn-lt"/>
                          <a:ea typeface="+mn-ea"/>
                          <a:cs typeface="+mn-cs"/>
                          <a:sym typeface="Arial"/>
                        </a:rPr>
                        <a:t>lors</a:t>
                      </a:r>
                      <a:r>
                        <a:rPr lang="es-ES" sz="1400" b="0" i="0" u="none" strike="noStrike" cap="none" baseline="0" dirty="0">
                          <a:solidFill>
                            <a:schemeClr val="dk1"/>
                          </a:solidFill>
                          <a:latin typeface="+mn-lt"/>
                          <a:ea typeface="+mn-ea"/>
                          <a:cs typeface="+mn-cs"/>
                          <a:sym typeface="Arial"/>
                        </a:rPr>
                        <a:t> de </a:t>
                      </a:r>
                      <a:r>
                        <a:rPr lang="es-ES" sz="1400" b="0" i="0" u="none" strike="noStrike" cap="none" baseline="0" dirty="0" err="1">
                          <a:solidFill>
                            <a:schemeClr val="dk1"/>
                          </a:solidFill>
                          <a:latin typeface="+mn-lt"/>
                          <a:ea typeface="+mn-ea"/>
                          <a:cs typeface="+mn-cs"/>
                          <a:sym typeface="Arial"/>
                        </a:rPr>
                        <a:t>l’évaluation</a:t>
                      </a:r>
                      <a:r>
                        <a:rPr lang="es-ES" sz="1400" b="0" i="0" u="none" strike="noStrike" cap="none" baseline="0" dirty="0">
                          <a:solidFill>
                            <a:schemeClr val="dk1"/>
                          </a:solidFill>
                          <a:latin typeface="+mn-lt"/>
                          <a:ea typeface="+mn-ea"/>
                          <a:cs typeface="+mn-cs"/>
                          <a:sym typeface="Arial"/>
                        </a:rPr>
                        <a:t>, la </a:t>
                      </a:r>
                      <a:r>
                        <a:rPr lang="es-ES" sz="1400" b="0" i="0" u="none" strike="noStrike" cap="none" baseline="0" dirty="0" err="1">
                          <a:solidFill>
                            <a:schemeClr val="dk1"/>
                          </a:solidFill>
                          <a:latin typeface="+mn-lt"/>
                          <a:ea typeface="+mn-ea"/>
                          <a:cs typeface="+mn-cs"/>
                          <a:sym typeface="Arial"/>
                        </a:rPr>
                        <a:t>définition</a:t>
                      </a:r>
                      <a:r>
                        <a:rPr lang="es-ES" sz="1400" b="0" i="0" u="none" strike="noStrike" cap="none" baseline="0" dirty="0">
                          <a:solidFill>
                            <a:schemeClr val="dk1"/>
                          </a:solidFill>
                          <a:latin typeface="+mn-lt"/>
                          <a:ea typeface="+mn-ea"/>
                          <a:cs typeface="+mn-cs"/>
                          <a:sym typeface="Arial"/>
                        </a:rPr>
                        <a:t> des </a:t>
                      </a:r>
                      <a:r>
                        <a:rPr lang="es-ES" sz="1400" b="0" i="0" u="none" strike="noStrike" cap="none" baseline="0" dirty="0" err="1">
                          <a:solidFill>
                            <a:schemeClr val="dk1"/>
                          </a:solidFill>
                          <a:latin typeface="+mn-lt"/>
                          <a:ea typeface="+mn-ea"/>
                          <a:cs typeface="+mn-cs"/>
                          <a:sym typeface="Arial"/>
                        </a:rPr>
                        <a:t>objectifs</a:t>
                      </a:r>
                      <a:r>
                        <a:rPr lang="es-ES" sz="1400" b="0" i="0" u="none" strike="noStrike" cap="none" baseline="0" dirty="0">
                          <a:solidFill>
                            <a:schemeClr val="dk1"/>
                          </a:solidFill>
                          <a:latin typeface="+mn-lt"/>
                          <a:ea typeface="+mn-ea"/>
                          <a:cs typeface="+mn-cs"/>
                          <a:sym typeface="Arial"/>
                        </a:rPr>
                        <a:t>, la </a:t>
                      </a:r>
                      <a:r>
                        <a:rPr lang="es-ES" sz="1400" b="0" i="0" u="none" strike="noStrike" cap="none" baseline="0" dirty="0" err="1">
                          <a:solidFill>
                            <a:schemeClr val="dk1"/>
                          </a:solidFill>
                          <a:latin typeface="+mn-lt"/>
                          <a:ea typeface="+mn-ea"/>
                          <a:cs typeface="+mn-cs"/>
                          <a:sym typeface="Arial"/>
                        </a:rPr>
                        <a:t>planification</a:t>
                      </a:r>
                      <a:r>
                        <a:rPr lang="es-ES" sz="1400" b="0" i="0" u="none" strike="noStrike" cap="none" baseline="0" dirty="0">
                          <a:solidFill>
                            <a:schemeClr val="dk1"/>
                          </a:solidFill>
                          <a:latin typeface="+mn-lt"/>
                          <a:ea typeface="+mn-ea"/>
                          <a:cs typeface="+mn-cs"/>
                          <a:sym typeface="Arial"/>
                        </a:rPr>
                        <a:t>, la mise </a:t>
                      </a:r>
                      <a:r>
                        <a:rPr lang="fr-FR" sz="1400" b="0" i="0" u="none" strike="noStrike" cap="none" baseline="0" dirty="0">
                          <a:solidFill>
                            <a:schemeClr val="dk1"/>
                          </a:solidFill>
                          <a:latin typeface="+mn-lt"/>
                          <a:ea typeface="+mn-ea"/>
                          <a:cs typeface="+mn-cs"/>
                          <a:sym typeface="Arial"/>
                        </a:rPr>
                        <a:t>en </a:t>
                      </a:r>
                      <a:r>
                        <a:rPr lang="fr-FR" sz="1400" b="0" i="0" u="none" strike="noStrike" cap="none" baseline="0" dirty="0" err="1">
                          <a:solidFill>
                            <a:schemeClr val="dk1"/>
                          </a:solidFill>
                          <a:latin typeface="+mn-lt"/>
                          <a:ea typeface="+mn-ea"/>
                          <a:cs typeface="+mn-cs"/>
                          <a:sym typeface="Arial"/>
                        </a:rPr>
                        <a:t>oeuvre</a:t>
                      </a:r>
                      <a:r>
                        <a:rPr lang="fr-FR" sz="1400" b="0" i="0" u="none" strike="noStrike" cap="none" baseline="0" dirty="0">
                          <a:solidFill>
                            <a:schemeClr val="dk1"/>
                          </a:solidFill>
                          <a:latin typeface="+mn-lt"/>
                          <a:ea typeface="+mn-ea"/>
                          <a:cs typeface="+mn-cs"/>
                          <a:sym typeface="Arial"/>
                        </a:rPr>
                        <a:t> et le suivi</a:t>
                      </a:r>
                      <a:endParaRPr lang="en-GB" sz="1400" b="0" i="0" u="none" strike="noStrike" cap="none" baseline="0" dirty="0">
                        <a:solidFill>
                          <a:schemeClr val="dk1"/>
                        </a:solidFill>
                        <a:latin typeface="+mn-lt"/>
                        <a:ea typeface="+mn-ea"/>
                        <a:cs typeface="+mn-cs"/>
                        <a:sym typeface="Arial"/>
                      </a:endParaRPr>
                    </a:p>
                  </a:txBody>
                  <a:tcPr>
                    <a:solidFill>
                      <a:schemeClr val="bg2">
                        <a:lumMod val="25000"/>
                        <a:lumOff val="75000"/>
                      </a:schemeClr>
                    </a:solidFill>
                  </a:tcPr>
                </a:tc>
                <a:tc>
                  <a:txBody>
                    <a:bodyPr/>
                    <a:lstStyle/>
                    <a:p>
                      <a:r>
                        <a:rPr lang="en-GB" b="0" dirty="0">
                          <a:solidFill>
                            <a:schemeClr val="tx1"/>
                          </a:solidFill>
                        </a:rPr>
                        <a:t>* </a:t>
                      </a:r>
                      <a:r>
                        <a:rPr lang="fr-FR" sz="1400" b="0" i="0" u="none" strike="noStrike" cap="none" dirty="0">
                          <a:solidFill>
                            <a:schemeClr val="dk1"/>
                          </a:solidFill>
                          <a:latin typeface="+mn-lt"/>
                          <a:ea typeface="+mn-ea"/>
                          <a:cs typeface="+mn-cs"/>
                          <a:sym typeface="Arial"/>
                        </a:rPr>
                        <a:t>Les points à considérer reprennent </a:t>
                      </a:r>
                      <a:r>
                        <a:rPr lang="es-ES" sz="1400" b="0" i="0" u="none" strike="noStrike" cap="none" dirty="0" err="1">
                          <a:solidFill>
                            <a:schemeClr val="dk1"/>
                          </a:solidFill>
                          <a:latin typeface="+mn-lt"/>
                          <a:ea typeface="+mn-ea"/>
                          <a:cs typeface="+mn-cs"/>
                          <a:sym typeface="Arial"/>
                        </a:rPr>
                        <a:t>ceux</a:t>
                      </a:r>
                      <a:r>
                        <a:rPr lang="es-ES" sz="1400" b="0" i="0" u="none" strike="noStrike" cap="none" dirty="0">
                          <a:solidFill>
                            <a:schemeClr val="dk1"/>
                          </a:solidFill>
                          <a:latin typeface="+mn-lt"/>
                          <a:ea typeface="+mn-ea"/>
                          <a:cs typeface="+mn-cs"/>
                          <a:sym typeface="Arial"/>
                        </a:rPr>
                        <a:t> de la </a:t>
                      </a:r>
                      <a:r>
                        <a:rPr lang="es-ES" sz="1400" b="0" i="0" u="none" strike="noStrike" cap="none" dirty="0" err="1">
                          <a:solidFill>
                            <a:schemeClr val="dk1"/>
                          </a:solidFill>
                          <a:latin typeface="+mn-lt"/>
                          <a:ea typeface="+mn-ea"/>
                          <a:cs typeface="+mn-cs"/>
                          <a:sym typeface="Arial"/>
                        </a:rPr>
                        <a:t>programmation</a:t>
                      </a:r>
                      <a:r>
                        <a:rPr lang="es-ES" sz="1400" b="0" i="0" u="none" strike="noStrike" cap="none" dirty="0">
                          <a:solidFill>
                            <a:schemeClr val="dk1"/>
                          </a:solidFill>
                          <a:latin typeface="+mn-lt"/>
                          <a:ea typeface="+mn-ea"/>
                          <a:cs typeface="+mn-cs"/>
                          <a:sym typeface="Arial"/>
                        </a:rPr>
                        <a:t> </a:t>
                      </a:r>
                      <a:r>
                        <a:rPr lang="fr-FR" sz="1400" b="0" i="0" u="none" strike="noStrike" cap="none" dirty="0">
                          <a:solidFill>
                            <a:schemeClr val="dk1"/>
                          </a:solidFill>
                          <a:latin typeface="+mn-lt"/>
                          <a:ea typeface="+mn-ea"/>
                          <a:cs typeface="+mn-cs"/>
                          <a:sym typeface="Arial"/>
                        </a:rPr>
                        <a:t>conjointe, mais impliquent ici un</a:t>
                      </a:r>
                    </a:p>
                    <a:p>
                      <a:r>
                        <a:rPr lang="es-ES" sz="1400" b="0" i="0" u="none" strike="noStrike" cap="none" dirty="0" err="1">
                          <a:solidFill>
                            <a:schemeClr val="dk1"/>
                          </a:solidFill>
                          <a:latin typeface="+mn-lt"/>
                          <a:ea typeface="+mn-ea"/>
                          <a:cs typeface="+mn-cs"/>
                          <a:sym typeface="Arial"/>
                        </a:rPr>
                        <a:t>engagement</a:t>
                      </a:r>
                      <a:r>
                        <a:rPr lang="es-ES" sz="1400" b="0" i="0" u="none" strike="noStrike" cap="none" dirty="0">
                          <a:solidFill>
                            <a:schemeClr val="dk1"/>
                          </a:solidFill>
                          <a:latin typeface="+mn-lt"/>
                          <a:ea typeface="+mn-ea"/>
                          <a:cs typeface="+mn-cs"/>
                          <a:sym typeface="Arial"/>
                        </a:rPr>
                        <a:t> et une </a:t>
                      </a:r>
                      <a:r>
                        <a:rPr lang="es-ES" sz="1400" b="0" i="0" u="none" strike="noStrike" cap="none" dirty="0" err="1">
                          <a:solidFill>
                            <a:schemeClr val="dk1"/>
                          </a:solidFill>
                          <a:latin typeface="+mn-lt"/>
                          <a:ea typeface="+mn-ea"/>
                          <a:cs typeface="+mn-cs"/>
                          <a:sym typeface="Arial"/>
                        </a:rPr>
                        <a:t>coordination</a:t>
                      </a:r>
                      <a:r>
                        <a:rPr lang="es-ES" sz="1400" b="0" i="0" u="none" strike="noStrike" cap="none" dirty="0">
                          <a:solidFill>
                            <a:schemeClr val="dk1"/>
                          </a:solidFill>
                          <a:latin typeface="+mn-lt"/>
                          <a:ea typeface="+mn-ea"/>
                          <a:cs typeface="+mn-cs"/>
                          <a:sym typeface="Arial"/>
                        </a:rPr>
                        <a:t> </a:t>
                      </a:r>
                      <a:r>
                        <a:rPr lang="es-ES" sz="1400" b="0" i="0" u="none" strike="noStrike" cap="none" dirty="0" err="1">
                          <a:solidFill>
                            <a:schemeClr val="dk1"/>
                          </a:solidFill>
                          <a:latin typeface="+mn-lt"/>
                          <a:ea typeface="+mn-ea"/>
                          <a:cs typeface="+mn-cs"/>
                          <a:sym typeface="Arial"/>
                        </a:rPr>
                        <a:t>accrus</a:t>
                      </a:r>
                      <a:r>
                        <a:rPr lang="es-ES" sz="1400" b="0" i="0" u="none" strike="noStrike" cap="none" dirty="0">
                          <a:solidFill>
                            <a:schemeClr val="dk1"/>
                          </a:solidFill>
                          <a:latin typeface="+mn-lt"/>
                          <a:ea typeface="+mn-ea"/>
                          <a:cs typeface="+mn-cs"/>
                          <a:sym typeface="Arial"/>
                        </a:rPr>
                        <a:t>.</a:t>
                      </a:r>
                      <a:endParaRPr lang="en-GB" sz="1400" b="0" i="0" u="none" strike="noStrike" cap="none" dirty="0">
                        <a:solidFill>
                          <a:schemeClr val="dk1"/>
                        </a:solidFill>
                        <a:latin typeface="+mn-lt"/>
                        <a:ea typeface="+mn-ea"/>
                        <a:cs typeface="+mn-cs"/>
                        <a:sym typeface="Arial"/>
                      </a:endParaRPr>
                    </a:p>
                  </a:txBody>
                  <a:tcPr>
                    <a:solidFill>
                      <a:schemeClr val="bg2">
                        <a:lumMod val="25000"/>
                        <a:lumOff val="75000"/>
                      </a:schemeClr>
                    </a:solidFill>
                  </a:tcPr>
                </a:tc>
                <a:extLst>
                  <a:ext uri="{0D108BD9-81ED-4DB2-BD59-A6C34878D82A}">
                    <a16:rowId xmlns:a16="http://schemas.microsoft.com/office/drawing/2014/main" val="276082013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574D2-F821-A046-B6F7-AE0B0B2E0EDB}"/>
              </a:ext>
            </a:extLst>
          </p:cNvPr>
          <p:cNvSpPr>
            <a:spLocks noGrp="1"/>
          </p:cNvSpPr>
          <p:nvPr>
            <p:ph type="title"/>
          </p:nvPr>
        </p:nvSpPr>
        <p:spPr>
          <a:xfrm>
            <a:off x="235131" y="1"/>
            <a:ext cx="9165811" cy="1690688"/>
          </a:xfrm>
        </p:spPr>
        <p:txBody>
          <a:bodyPr/>
          <a:lstStyle/>
          <a:p>
            <a:r>
              <a:rPr lang="fr-FR" dirty="0"/>
              <a:t>Pilier 4 </a:t>
            </a:r>
            <a:r>
              <a:rPr lang="en-GB" dirty="0"/>
              <a:t>: Actions </a:t>
            </a:r>
            <a:r>
              <a:rPr lang="en-GB" dirty="0" err="1"/>
              <a:t>Comunes</a:t>
            </a:r>
            <a:r>
              <a:rPr lang="en-GB" dirty="0"/>
              <a:t> à </a:t>
            </a:r>
            <a:r>
              <a:rPr lang="en-GB" dirty="0" err="1"/>
              <a:t>tous</a:t>
            </a:r>
            <a:r>
              <a:rPr lang="en-GB" dirty="0"/>
              <a:t> les </a:t>
            </a:r>
            <a:r>
              <a:rPr lang="en-GB" dirty="0" err="1"/>
              <a:t>Secteurs</a:t>
            </a:r>
            <a:endParaRPr lang="en-GB" dirty="0"/>
          </a:p>
        </p:txBody>
      </p:sp>
      <p:sp>
        <p:nvSpPr>
          <p:cNvPr id="3" name="Marcador de contenido 2">
            <a:extLst>
              <a:ext uri="{FF2B5EF4-FFF2-40B4-BE49-F238E27FC236}">
                <a16:creationId xmlns:a16="http://schemas.microsoft.com/office/drawing/2014/main" id="{40655091-55E8-DD40-9C9C-861ED09BA2FD}"/>
              </a:ext>
            </a:extLst>
          </p:cNvPr>
          <p:cNvSpPr>
            <a:spLocks noGrp="1"/>
          </p:cNvSpPr>
          <p:nvPr>
            <p:ph sz="half" idx="4294967295"/>
          </p:nvPr>
        </p:nvSpPr>
        <p:spPr>
          <a:xfrm>
            <a:off x="574427" y="1690689"/>
            <a:ext cx="8213132" cy="4135345"/>
          </a:xfrm>
        </p:spPr>
        <p:txBody>
          <a:bodyPr>
            <a:normAutofit fontScale="77500" lnSpcReduction="20000"/>
          </a:bodyPr>
          <a:lstStyle/>
          <a:p>
            <a:pPr marL="514350" indent="-514350">
              <a:buFont typeface="+mj-lt"/>
              <a:buAutoNum type="arabicPeriod"/>
            </a:pPr>
            <a:r>
              <a:rPr lang="fr-FR" dirty="0"/>
              <a:t>Intégrer les questions de protection de l'enfance dans les </a:t>
            </a:r>
            <a:r>
              <a:rPr lang="fr-FR" b="1" dirty="0"/>
              <a:t>évaluations</a:t>
            </a:r>
            <a:r>
              <a:rPr lang="fr-FR" dirty="0"/>
              <a:t> sectorielles et multisectorielles </a:t>
            </a:r>
          </a:p>
          <a:p>
            <a:pPr marL="514350" indent="-514350">
              <a:buFont typeface="+mj-lt"/>
              <a:buAutoNum type="arabicPeriod"/>
            </a:pPr>
            <a:r>
              <a:rPr lang="fr-FR" dirty="0"/>
              <a:t>Renforcer les </a:t>
            </a:r>
            <a:r>
              <a:rPr lang="fr-FR" b="1" dirty="0"/>
              <a:t>capacités</a:t>
            </a:r>
            <a:r>
              <a:rPr lang="fr-FR" dirty="0"/>
              <a:t> des acteurs sectoriels à:</a:t>
            </a:r>
          </a:p>
          <a:p>
            <a:pPr indent="-457200"/>
            <a:r>
              <a:rPr lang="fr-FR" dirty="0"/>
              <a:t>identifier et orienter les enfants à risque, </a:t>
            </a:r>
          </a:p>
          <a:p>
            <a:pPr indent="-457200"/>
            <a:r>
              <a:rPr lang="fr-FR" dirty="0"/>
              <a:t>soutenir les enfants en détresse et </a:t>
            </a:r>
          </a:p>
          <a:p>
            <a:pPr indent="-457200"/>
            <a:r>
              <a:rPr lang="fr-FR" dirty="0"/>
              <a:t>prévenir les préjudices causés aux enfants dans leur programmation</a:t>
            </a:r>
          </a:p>
          <a:p>
            <a:pPr marL="0" indent="0">
              <a:buNone/>
            </a:pPr>
            <a:r>
              <a:rPr lang="fr-FR" dirty="0"/>
              <a:t>3. Renforcer les mécanismes conjoints de partage d'informations et de suivi </a:t>
            </a:r>
          </a:p>
          <a:p>
            <a:pPr marL="0" indent="0">
              <a:buNone/>
            </a:pPr>
            <a:r>
              <a:rPr lang="fr-FR" sz="2700" dirty="0"/>
              <a:t>4. Coordonner les opportunités de </a:t>
            </a:r>
            <a:r>
              <a:rPr lang="fr-FR" sz="2700" b="1" dirty="0"/>
              <a:t>dialogue communautaire </a:t>
            </a:r>
            <a:r>
              <a:rPr lang="fr-FR" sz="2700" dirty="0"/>
              <a:t>et de messagerie </a:t>
            </a:r>
          </a:p>
          <a:p>
            <a:pPr marL="0" indent="0">
              <a:buNone/>
            </a:pPr>
            <a:r>
              <a:rPr lang="fr-FR" sz="2700" dirty="0"/>
              <a:t>5. Renforcer la </a:t>
            </a:r>
            <a:r>
              <a:rPr lang="fr-FR" sz="2700" b="1" dirty="0"/>
              <a:t>participation des enfants </a:t>
            </a:r>
            <a:r>
              <a:rPr lang="fr-FR" sz="2700" dirty="0"/>
              <a:t>tout au long du cycle du programme </a:t>
            </a:r>
            <a:endParaRPr lang="en-GB" sz="2700" dirty="0"/>
          </a:p>
          <a:p>
            <a:pPr marL="514350" indent="-514350">
              <a:buFont typeface="+mj-lt"/>
              <a:buAutoNum type="arabicPeriod"/>
            </a:pPr>
            <a:endParaRPr lang="en-GB" dirty="0"/>
          </a:p>
          <a:p>
            <a:pPr marL="0" indent="0">
              <a:buNone/>
            </a:pPr>
            <a:endParaRPr lang="en-GB" dirty="0"/>
          </a:p>
        </p:txBody>
      </p:sp>
      <p:pic>
        <p:nvPicPr>
          <p:cNvPr id="5" name="Picture 4" descr="Icon&#10;&#10;Description automatically generated">
            <a:extLst>
              <a:ext uri="{FF2B5EF4-FFF2-40B4-BE49-F238E27FC236}">
                <a16:creationId xmlns:a16="http://schemas.microsoft.com/office/drawing/2014/main" id="{A363A810-F7FB-A94B-A5BF-DC2ADE2653C5}"/>
              </a:ext>
            </a:extLst>
          </p:cNvPr>
          <p:cNvPicPr>
            <a:picLocks noChangeAspect="1"/>
          </p:cNvPicPr>
          <p:nvPr/>
        </p:nvPicPr>
        <p:blipFill>
          <a:blip r:embed="rId3"/>
          <a:stretch>
            <a:fillRect/>
          </a:stretch>
        </p:blipFill>
        <p:spPr>
          <a:xfrm flipH="1">
            <a:off x="8787559" y="1749005"/>
            <a:ext cx="1226765" cy="1339571"/>
          </a:xfrm>
          <a:prstGeom prst="rect">
            <a:avLst/>
          </a:prstGeom>
        </p:spPr>
      </p:pic>
      <p:pic>
        <p:nvPicPr>
          <p:cNvPr id="6" name="Picture 5" descr="Icon&#10;&#10;Description automatically generated">
            <a:extLst>
              <a:ext uri="{FF2B5EF4-FFF2-40B4-BE49-F238E27FC236}">
                <a16:creationId xmlns:a16="http://schemas.microsoft.com/office/drawing/2014/main" id="{6702B8A7-2F6B-7743-8971-DEDD3F62CF48}"/>
              </a:ext>
            </a:extLst>
          </p:cNvPr>
          <p:cNvPicPr>
            <a:picLocks noChangeAspect="1"/>
          </p:cNvPicPr>
          <p:nvPr/>
        </p:nvPicPr>
        <p:blipFill>
          <a:blip r:embed="rId4"/>
          <a:stretch>
            <a:fillRect/>
          </a:stretch>
        </p:blipFill>
        <p:spPr>
          <a:xfrm>
            <a:off x="9113142" y="3769425"/>
            <a:ext cx="2190959" cy="1339571"/>
          </a:xfrm>
          <a:prstGeom prst="rect">
            <a:avLst/>
          </a:prstGeom>
        </p:spPr>
      </p:pic>
      <p:pic>
        <p:nvPicPr>
          <p:cNvPr id="8" name="Picture 7" descr="Icon&#10;&#10;Description automatically generated">
            <a:extLst>
              <a:ext uri="{FF2B5EF4-FFF2-40B4-BE49-F238E27FC236}">
                <a16:creationId xmlns:a16="http://schemas.microsoft.com/office/drawing/2014/main" id="{EA4E3C50-D26A-5748-8273-F53E99262E50}"/>
              </a:ext>
            </a:extLst>
          </p:cNvPr>
          <p:cNvPicPr>
            <a:picLocks noChangeAspect="1"/>
          </p:cNvPicPr>
          <p:nvPr/>
        </p:nvPicPr>
        <p:blipFill>
          <a:blip r:embed="rId5"/>
          <a:stretch>
            <a:fillRect/>
          </a:stretch>
        </p:blipFill>
        <p:spPr>
          <a:xfrm>
            <a:off x="10552914" y="1452725"/>
            <a:ext cx="1235633" cy="1788616"/>
          </a:xfrm>
          <a:prstGeom prst="rect">
            <a:avLst/>
          </a:prstGeom>
        </p:spPr>
      </p:pic>
    </p:spTree>
    <p:extLst>
      <p:ext uri="{BB962C8B-B14F-4D97-AF65-F5344CB8AC3E}">
        <p14:creationId xmlns:p14="http://schemas.microsoft.com/office/powerpoint/2010/main" val="160681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4"/>
          <p:cNvSpPr txBox="1">
            <a:spLocks noGrp="1"/>
          </p:cNvSpPr>
          <p:nvPr>
            <p:ph type="title"/>
          </p:nvPr>
        </p:nvSpPr>
        <p:spPr>
          <a:xfrm>
            <a:off x="2479699" y="130781"/>
            <a:ext cx="93566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fr-FR" dirty="0"/>
              <a:t>Pilier 4 </a:t>
            </a:r>
            <a:r>
              <a:rPr lang="en-US" kern="1200" dirty="0">
                <a:latin typeface="Calibri Light" panose="020F0302020204030204" pitchFamily="34" charset="0"/>
                <a:ea typeface="+mj-ea"/>
                <a:cs typeface="Calibri Light" panose="020F0302020204030204" pitchFamily="34" charset="0"/>
                <a:sym typeface="Arial"/>
              </a:rPr>
              <a:t>– description des Standards</a:t>
            </a:r>
            <a:endParaRPr kern="1200" dirty="0">
              <a:latin typeface="Calibri Light" panose="020F0302020204030204" pitchFamily="34" charset="0"/>
              <a:ea typeface="+mj-ea"/>
              <a:cs typeface="Calibri Light" panose="020F0302020204030204" pitchFamily="34" charset="0"/>
              <a:sym typeface="Arial"/>
            </a:endParaRPr>
          </a:p>
        </p:txBody>
      </p:sp>
      <p:sp>
        <p:nvSpPr>
          <p:cNvPr id="322" name="Google Shape;322;p14"/>
          <p:cNvSpPr txBox="1">
            <a:spLocks noGrp="1"/>
          </p:cNvSpPr>
          <p:nvPr>
            <p:ph sz="half" idx="1"/>
          </p:nvPr>
        </p:nvSpPr>
        <p:spPr>
          <a:xfrm>
            <a:off x="2582238" y="1468820"/>
            <a:ext cx="4781553" cy="50976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3"/>
              </a:buClr>
              <a:buSzPts val="2800"/>
              <a:buNone/>
            </a:pPr>
            <a:r>
              <a:rPr lang="en-US" sz="2400" b="1" dirty="0">
                <a:solidFill>
                  <a:schemeClr val="bg2"/>
                </a:solidFill>
                <a:latin typeface="+mn-lt"/>
                <a:cs typeface="Calibri" panose="020F0502020204030204" pitchFamily="34" charset="0"/>
              </a:rPr>
              <a:t>St. 21: </a:t>
            </a:r>
            <a:r>
              <a:rPr lang="en-US" sz="2400" b="1" dirty="0" err="1">
                <a:solidFill>
                  <a:schemeClr val="bg2"/>
                </a:solidFill>
                <a:latin typeface="+mn-lt"/>
                <a:cs typeface="Calibri" panose="020F0502020204030204" pitchFamily="34" charset="0"/>
              </a:rPr>
              <a:t>Sécurité</a:t>
            </a:r>
            <a:r>
              <a:rPr lang="en-US" sz="2400" b="1" dirty="0">
                <a:solidFill>
                  <a:schemeClr val="bg2"/>
                </a:solidFill>
                <a:latin typeface="+mn-lt"/>
                <a:cs typeface="Calibri" panose="020F0502020204030204" pitchFamily="34" charset="0"/>
              </a:rPr>
              <a:t> </a:t>
            </a:r>
            <a:r>
              <a:rPr lang="en-US" sz="2400" b="1" dirty="0" err="1">
                <a:solidFill>
                  <a:schemeClr val="bg2"/>
                </a:solidFill>
                <a:latin typeface="+mn-lt"/>
                <a:cs typeface="Calibri" panose="020F0502020204030204" pitchFamily="34" charset="0"/>
              </a:rPr>
              <a:t>Alimentaire</a:t>
            </a:r>
            <a:r>
              <a:rPr lang="en-US" sz="2400" b="1" dirty="0">
                <a:solidFill>
                  <a:schemeClr val="bg2"/>
                </a:solidFill>
                <a:latin typeface="+mn-lt"/>
                <a:cs typeface="Calibri" panose="020F0502020204030204" pitchFamily="34" charset="0"/>
              </a:rPr>
              <a:t> &amp; PE</a:t>
            </a:r>
          </a:p>
          <a:p>
            <a:pPr marL="0" lvl="0" indent="0" algn="l" rtl="0">
              <a:lnSpc>
                <a:spcPct val="90000"/>
              </a:lnSpc>
              <a:spcBef>
                <a:spcPts val="0"/>
              </a:spcBef>
              <a:spcAft>
                <a:spcPts val="0"/>
              </a:spcAft>
              <a:buClr>
                <a:schemeClr val="accent3"/>
              </a:buClr>
              <a:buSzPts val="2800"/>
              <a:buNone/>
            </a:pPr>
            <a:endParaRPr lang="en-US" sz="2400" dirty="0">
              <a:solidFill>
                <a:schemeClr val="bg2"/>
              </a:solidFill>
              <a:latin typeface="+mn-lt"/>
              <a:cs typeface="Calibri" panose="020F0502020204030204" pitchFamily="34" charset="0"/>
            </a:endParaRPr>
          </a:p>
          <a:p>
            <a:r>
              <a:rPr lang="fr-FR" sz="2400" dirty="0">
                <a:solidFill>
                  <a:schemeClr val="bg2"/>
                </a:solidFill>
              </a:rPr>
              <a:t>Approche systématique et intégrée pour la protection et le bien-être </a:t>
            </a:r>
          </a:p>
          <a:p>
            <a:r>
              <a:rPr lang="fr-FR" sz="2400" dirty="0">
                <a:solidFill>
                  <a:schemeClr val="bg2"/>
                </a:solidFill>
              </a:rPr>
              <a:t>Coordination &amp; </a:t>
            </a:r>
            <a:r>
              <a:rPr lang="fr-FR" sz="2400" dirty="0" err="1">
                <a:solidFill>
                  <a:schemeClr val="bg2"/>
                </a:solidFill>
              </a:rPr>
              <a:t>complementarité</a:t>
            </a:r>
            <a:endParaRPr lang="en-US" sz="2400" dirty="0">
              <a:solidFill>
                <a:schemeClr val="bg2"/>
              </a:solidFill>
              <a:latin typeface="+mn-lt"/>
              <a:cs typeface="Calibri" panose="020F0502020204030204" pitchFamily="34" charset="0"/>
            </a:endParaRPr>
          </a:p>
          <a:p>
            <a:pPr marL="0" indent="0">
              <a:spcBef>
                <a:spcPts val="0"/>
              </a:spcBef>
              <a:buClr>
                <a:schemeClr val="accent3"/>
              </a:buClr>
              <a:buNone/>
            </a:pPr>
            <a:endParaRPr lang="en-US" sz="2400" b="1" dirty="0">
              <a:solidFill>
                <a:schemeClr val="bg2"/>
              </a:solidFill>
              <a:latin typeface="+mn-lt"/>
              <a:cs typeface="Calibri" panose="020F0502020204030204" pitchFamily="34" charset="0"/>
            </a:endParaRPr>
          </a:p>
          <a:p>
            <a:pPr marL="0" indent="0">
              <a:spcBef>
                <a:spcPts val="0"/>
              </a:spcBef>
              <a:buClr>
                <a:schemeClr val="accent3"/>
              </a:buClr>
              <a:buNone/>
            </a:pPr>
            <a:r>
              <a:rPr lang="en-US" sz="2400" b="1" dirty="0">
                <a:solidFill>
                  <a:schemeClr val="bg2"/>
                </a:solidFill>
                <a:latin typeface="+mn-lt"/>
                <a:cs typeface="Calibri" panose="020F0502020204030204" pitchFamily="34" charset="0"/>
              </a:rPr>
              <a:t>St. 22: </a:t>
            </a:r>
            <a:r>
              <a:rPr lang="en-US" sz="2400" b="1" dirty="0" err="1">
                <a:solidFill>
                  <a:schemeClr val="bg2"/>
                </a:solidFill>
                <a:latin typeface="+mn-lt"/>
                <a:cs typeface="Calibri" panose="020F0502020204030204" pitchFamily="34" charset="0"/>
              </a:rPr>
              <a:t>Moyens</a:t>
            </a:r>
            <a:r>
              <a:rPr lang="en-US" sz="2400" b="1" dirty="0">
                <a:solidFill>
                  <a:schemeClr val="bg2"/>
                </a:solidFill>
                <a:latin typeface="+mn-lt"/>
                <a:cs typeface="Calibri" panose="020F0502020204030204" pitchFamily="34" charset="0"/>
              </a:rPr>
              <a:t> de Subsistence &amp; PE</a:t>
            </a:r>
          </a:p>
          <a:p>
            <a:pPr marL="342900" indent="-342900">
              <a:spcBef>
                <a:spcPts val="0"/>
              </a:spcBef>
              <a:buClr>
                <a:schemeClr val="accent3"/>
              </a:buClr>
            </a:pPr>
            <a:endParaRPr lang="en-US" sz="2400" dirty="0"/>
          </a:p>
          <a:p>
            <a:r>
              <a:rPr lang="es-ES" sz="2400" dirty="0" err="1">
                <a:solidFill>
                  <a:schemeClr val="bg2"/>
                </a:solidFill>
              </a:rPr>
              <a:t>Réduction</a:t>
            </a:r>
            <a:r>
              <a:rPr lang="es-ES" sz="2400" dirty="0">
                <a:solidFill>
                  <a:schemeClr val="bg2"/>
                </a:solidFill>
              </a:rPr>
              <a:t> de </a:t>
            </a:r>
            <a:r>
              <a:rPr lang="es-ES" sz="2400" dirty="0" err="1">
                <a:solidFill>
                  <a:schemeClr val="bg2"/>
                </a:solidFill>
              </a:rPr>
              <a:t>l’utilisation</a:t>
            </a:r>
            <a:r>
              <a:rPr lang="es-ES" sz="2400" dirty="0">
                <a:solidFill>
                  <a:schemeClr val="bg2"/>
                </a:solidFill>
              </a:rPr>
              <a:t> de </a:t>
            </a:r>
            <a:r>
              <a:rPr lang="es-ES" sz="2400" dirty="0" err="1">
                <a:solidFill>
                  <a:schemeClr val="bg2"/>
                </a:solidFill>
              </a:rPr>
              <a:t>mécanismes</a:t>
            </a:r>
            <a:r>
              <a:rPr lang="es-ES" sz="2400" dirty="0">
                <a:solidFill>
                  <a:schemeClr val="bg2"/>
                </a:solidFill>
              </a:rPr>
              <a:t> </a:t>
            </a:r>
            <a:r>
              <a:rPr lang="es-ES" sz="2400" dirty="0" err="1">
                <a:solidFill>
                  <a:schemeClr val="bg2"/>
                </a:solidFill>
              </a:rPr>
              <a:t>d’adaptation</a:t>
            </a:r>
            <a:r>
              <a:rPr lang="es-ES" sz="2400" dirty="0">
                <a:solidFill>
                  <a:schemeClr val="bg2"/>
                </a:solidFill>
              </a:rPr>
              <a:t> </a:t>
            </a:r>
            <a:r>
              <a:rPr lang="es-ES" sz="2400" dirty="0" err="1">
                <a:solidFill>
                  <a:schemeClr val="bg2"/>
                </a:solidFill>
              </a:rPr>
              <a:t>risqués</a:t>
            </a:r>
            <a:r>
              <a:rPr lang="es-ES" sz="2400" dirty="0">
                <a:solidFill>
                  <a:schemeClr val="bg2"/>
                </a:solidFill>
              </a:rPr>
              <a:t> </a:t>
            </a:r>
            <a:r>
              <a:rPr lang="es-ES" sz="2400" dirty="0" err="1">
                <a:solidFill>
                  <a:schemeClr val="bg2"/>
                </a:solidFill>
              </a:rPr>
              <a:t>ou</a:t>
            </a:r>
            <a:r>
              <a:rPr lang="es-ES" sz="2400" dirty="0">
                <a:solidFill>
                  <a:schemeClr val="bg2"/>
                </a:solidFill>
              </a:rPr>
              <a:t> </a:t>
            </a:r>
            <a:r>
              <a:rPr lang="es-ES" sz="2400" dirty="0" err="1">
                <a:solidFill>
                  <a:schemeClr val="bg2"/>
                </a:solidFill>
              </a:rPr>
              <a:t>nuisibles</a:t>
            </a:r>
            <a:endParaRPr lang="en-US" sz="2400" dirty="0">
              <a:solidFill>
                <a:schemeClr val="bg2"/>
              </a:solidFill>
            </a:endParaRPr>
          </a:p>
          <a:p>
            <a:pPr marL="0" indent="0">
              <a:spcBef>
                <a:spcPts val="0"/>
              </a:spcBef>
              <a:buClr>
                <a:schemeClr val="accent3"/>
              </a:buClr>
              <a:buNone/>
            </a:pPr>
            <a:endParaRPr lang="en-US" sz="2400" b="1" dirty="0">
              <a:solidFill>
                <a:schemeClr val="bg2"/>
              </a:solidFill>
              <a:latin typeface="+mn-lt"/>
              <a:cs typeface="Calibri" panose="020F0502020204030204" pitchFamily="34" charset="0"/>
            </a:endParaRPr>
          </a:p>
        </p:txBody>
      </p:sp>
      <p:sp>
        <p:nvSpPr>
          <p:cNvPr id="5" name="Google Shape;322;p14">
            <a:extLst>
              <a:ext uri="{FF2B5EF4-FFF2-40B4-BE49-F238E27FC236}">
                <a16:creationId xmlns:a16="http://schemas.microsoft.com/office/drawing/2014/main" id="{D5370CD3-37BE-4D80-B70B-0E4F8F62D128}"/>
              </a:ext>
            </a:extLst>
          </p:cNvPr>
          <p:cNvSpPr txBox="1">
            <a:spLocks/>
          </p:cNvSpPr>
          <p:nvPr/>
        </p:nvSpPr>
        <p:spPr>
          <a:xfrm>
            <a:off x="7391396" y="2215108"/>
            <a:ext cx="4602931"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chemeClr val="accent3"/>
              </a:buClr>
              <a:buNone/>
            </a:pPr>
            <a:r>
              <a:rPr lang="en-US" sz="2400" b="1" dirty="0">
                <a:solidFill>
                  <a:schemeClr val="bg2"/>
                </a:solidFill>
                <a:latin typeface="+mn-lt"/>
                <a:cs typeface="Calibri" panose="020F0502020204030204" pitchFamily="34" charset="0"/>
              </a:rPr>
              <a:t>St. 23: Education &amp; PE</a:t>
            </a:r>
          </a:p>
          <a:p>
            <a:r>
              <a:rPr lang="fr-FR" sz="2400" dirty="0">
                <a:solidFill>
                  <a:schemeClr val="bg2"/>
                </a:solidFill>
              </a:rPr>
              <a:t>Approches participatives, inclusives, disciplinaires positives et sensibles au genre</a:t>
            </a:r>
          </a:p>
          <a:p>
            <a:r>
              <a:rPr lang="es-ES" sz="2400" dirty="0" err="1">
                <a:solidFill>
                  <a:schemeClr val="bg2"/>
                </a:solidFill>
              </a:rPr>
              <a:t>Environnements</a:t>
            </a:r>
            <a:r>
              <a:rPr lang="es-ES" sz="2400" dirty="0">
                <a:solidFill>
                  <a:schemeClr val="bg2"/>
                </a:solidFill>
              </a:rPr>
              <a:t> </a:t>
            </a:r>
            <a:r>
              <a:rPr lang="es-ES" sz="2400" dirty="0" err="1">
                <a:solidFill>
                  <a:schemeClr val="bg2"/>
                </a:solidFill>
              </a:rPr>
              <a:t>inclusifs</a:t>
            </a:r>
            <a:r>
              <a:rPr lang="es-ES" sz="2400" dirty="0">
                <a:solidFill>
                  <a:schemeClr val="bg2"/>
                </a:solidFill>
              </a:rPr>
              <a:t> et </a:t>
            </a:r>
            <a:r>
              <a:rPr lang="es-ES" sz="2400" dirty="0" err="1">
                <a:solidFill>
                  <a:schemeClr val="bg2"/>
                </a:solidFill>
              </a:rPr>
              <a:t>surs</a:t>
            </a:r>
            <a:r>
              <a:rPr lang="es-ES" sz="2400" dirty="0">
                <a:solidFill>
                  <a:schemeClr val="bg2"/>
                </a:solidFill>
              </a:rPr>
              <a:t> </a:t>
            </a:r>
            <a:br>
              <a:rPr lang="en-US" sz="2400" dirty="0">
                <a:solidFill>
                  <a:schemeClr val="bg2"/>
                </a:solidFill>
              </a:rPr>
            </a:br>
            <a:endParaRPr lang="en-US" sz="2400" dirty="0">
              <a:solidFill>
                <a:schemeClr val="bg2"/>
              </a:solidFill>
            </a:endParaRPr>
          </a:p>
        </p:txBody>
      </p:sp>
      <p:pic>
        <p:nvPicPr>
          <p:cNvPr id="15" name="Image 14">
            <a:extLst>
              <a:ext uri="{FF2B5EF4-FFF2-40B4-BE49-F238E27FC236}">
                <a16:creationId xmlns:a16="http://schemas.microsoft.com/office/drawing/2014/main" id="{EB149F3B-F7EA-42EB-A0F1-3AE990E15B7D}"/>
              </a:ext>
            </a:extLst>
          </p:cNvPr>
          <p:cNvPicPr>
            <a:picLocks noChangeAspect="1"/>
          </p:cNvPicPr>
          <p:nvPr/>
        </p:nvPicPr>
        <p:blipFill>
          <a:blip r:embed="rId3"/>
          <a:stretch>
            <a:fillRect/>
          </a:stretch>
        </p:blipFill>
        <p:spPr>
          <a:xfrm>
            <a:off x="5727941" y="3136884"/>
            <a:ext cx="593496" cy="769037"/>
          </a:xfrm>
          <a:prstGeom prst="rect">
            <a:avLst/>
          </a:prstGeom>
        </p:spPr>
      </p:pic>
      <p:pic>
        <p:nvPicPr>
          <p:cNvPr id="17" name="Image 16">
            <a:extLst>
              <a:ext uri="{FF2B5EF4-FFF2-40B4-BE49-F238E27FC236}">
                <a16:creationId xmlns:a16="http://schemas.microsoft.com/office/drawing/2014/main" id="{4E28CAF0-8014-4D72-B990-DCFAD149ABF9}"/>
              </a:ext>
            </a:extLst>
          </p:cNvPr>
          <p:cNvPicPr>
            <a:picLocks noChangeAspect="1"/>
          </p:cNvPicPr>
          <p:nvPr/>
        </p:nvPicPr>
        <p:blipFill rotWithShape="1">
          <a:blip r:embed="rId4"/>
          <a:srcRect t="24220"/>
          <a:stretch/>
        </p:blipFill>
        <p:spPr>
          <a:xfrm>
            <a:off x="6078966" y="6210729"/>
            <a:ext cx="777527" cy="607338"/>
          </a:xfrm>
          <a:prstGeom prst="rect">
            <a:avLst/>
          </a:prstGeom>
        </p:spPr>
      </p:pic>
      <p:pic>
        <p:nvPicPr>
          <p:cNvPr id="19" name="Image 18">
            <a:extLst>
              <a:ext uri="{FF2B5EF4-FFF2-40B4-BE49-F238E27FC236}">
                <a16:creationId xmlns:a16="http://schemas.microsoft.com/office/drawing/2014/main" id="{39BA81D0-5348-4F56-8A38-24B1761B313F}"/>
              </a:ext>
            </a:extLst>
          </p:cNvPr>
          <p:cNvPicPr>
            <a:picLocks noChangeAspect="1"/>
          </p:cNvPicPr>
          <p:nvPr/>
        </p:nvPicPr>
        <p:blipFill>
          <a:blip r:embed="rId5"/>
          <a:stretch>
            <a:fillRect/>
          </a:stretch>
        </p:blipFill>
        <p:spPr>
          <a:xfrm>
            <a:off x="9209416" y="5610810"/>
            <a:ext cx="606099" cy="693939"/>
          </a:xfrm>
          <a:prstGeom prst="rect">
            <a:avLst/>
          </a:prstGeom>
        </p:spPr>
      </p:pic>
      <p:pic>
        <p:nvPicPr>
          <p:cNvPr id="21" name="Image 20">
            <a:extLst>
              <a:ext uri="{FF2B5EF4-FFF2-40B4-BE49-F238E27FC236}">
                <a16:creationId xmlns:a16="http://schemas.microsoft.com/office/drawing/2014/main" id="{190A7E57-9DCD-4D6E-82DE-0ECA820997A0}"/>
              </a:ext>
            </a:extLst>
          </p:cNvPr>
          <p:cNvPicPr>
            <a:picLocks noChangeAspect="1"/>
          </p:cNvPicPr>
          <p:nvPr/>
        </p:nvPicPr>
        <p:blipFill>
          <a:blip r:embed="rId6"/>
          <a:stretch>
            <a:fillRect/>
          </a:stretch>
        </p:blipFill>
        <p:spPr>
          <a:xfrm>
            <a:off x="9742883" y="5568839"/>
            <a:ext cx="761653" cy="721032"/>
          </a:xfrm>
          <a:prstGeom prst="rect">
            <a:avLst/>
          </a:prstGeom>
        </p:spPr>
      </p:pic>
      <p:pic>
        <p:nvPicPr>
          <p:cNvPr id="23" name="Image 22">
            <a:extLst>
              <a:ext uri="{FF2B5EF4-FFF2-40B4-BE49-F238E27FC236}">
                <a16:creationId xmlns:a16="http://schemas.microsoft.com/office/drawing/2014/main" id="{DC50BA19-18FE-4336-92C0-43B00DB92BE7}"/>
              </a:ext>
            </a:extLst>
          </p:cNvPr>
          <p:cNvPicPr>
            <a:picLocks noChangeAspect="1"/>
          </p:cNvPicPr>
          <p:nvPr/>
        </p:nvPicPr>
        <p:blipFill>
          <a:blip r:embed="rId7"/>
          <a:stretch>
            <a:fillRect/>
          </a:stretch>
        </p:blipFill>
        <p:spPr>
          <a:xfrm>
            <a:off x="10386087" y="5610810"/>
            <a:ext cx="655857" cy="594370"/>
          </a:xfrm>
          <a:prstGeom prst="rect">
            <a:avLst/>
          </a:prstGeom>
        </p:spPr>
      </p:pic>
      <p:pic>
        <p:nvPicPr>
          <p:cNvPr id="25" name="Image 24">
            <a:extLst>
              <a:ext uri="{FF2B5EF4-FFF2-40B4-BE49-F238E27FC236}">
                <a16:creationId xmlns:a16="http://schemas.microsoft.com/office/drawing/2014/main" id="{C0AFA9DC-8305-443D-9AC1-DE783169596E}"/>
              </a:ext>
            </a:extLst>
          </p:cNvPr>
          <p:cNvPicPr>
            <a:picLocks noChangeAspect="1"/>
          </p:cNvPicPr>
          <p:nvPr/>
        </p:nvPicPr>
        <p:blipFill>
          <a:blip r:embed="rId8"/>
          <a:stretch>
            <a:fillRect/>
          </a:stretch>
        </p:blipFill>
        <p:spPr>
          <a:xfrm>
            <a:off x="10164128" y="6289871"/>
            <a:ext cx="533957" cy="516450"/>
          </a:xfrm>
          <a:prstGeom prst="rect">
            <a:avLst/>
          </a:prstGeom>
        </p:spPr>
      </p:pic>
      <p:pic>
        <p:nvPicPr>
          <p:cNvPr id="27" name="Image 26">
            <a:extLst>
              <a:ext uri="{FF2B5EF4-FFF2-40B4-BE49-F238E27FC236}">
                <a16:creationId xmlns:a16="http://schemas.microsoft.com/office/drawing/2014/main" id="{073DF0C2-9DAE-4679-A6F5-A57491C388DD}"/>
              </a:ext>
            </a:extLst>
          </p:cNvPr>
          <p:cNvPicPr>
            <a:picLocks noChangeAspect="1"/>
          </p:cNvPicPr>
          <p:nvPr/>
        </p:nvPicPr>
        <p:blipFill>
          <a:blip r:embed="rId9"/>
          <a:stretch>
            <a:fillRect/>
          </a:stretch>
        </p:blipFill>
        <p:spPr>
          <a:xfrm>
            <a:off x="9574963" y="6264855"/>
            <a:ext cx="533956" cy="543492"/>
          </a:xfrm>
          <a:prstGeom prst="rect">
            <a:avLst/>
          </a:prstGeom>
        </p:spPr>
      </p:pic>
      <p:grpSp>
        <p:nvGrpSpPr>
          <p:cNvPr id="14" name="Groupe 13">
            <a:extLst>
              <a:ext uri="{FF2B5EF4-FFF2-40B4-BE49-F238E27FC236}">
                <a16:creationId xmlns:a16="http://schemas.microsoft.com/office/drawing/2014/main" id="{94A36F99-E57D-4C96-8D74-C1074E6AC3A3}"/>
              </a:ext>
            </a:extLst>
          </p:cNvPr>
          <p:cNvGrpSpPr/>
          <p:nvPr/>
        </p:nvGrpSpPr>
        <p:grpSpPr>
          <a:xfrm rot="1415781">
            <a:off x="11045342" y="5664943"/>
            <a:ext cx="979340" cy="1040548"/>
            <a:chOff x="10883591" y="5571442"/>
            <a:chExt cx="979340" cy="1040548"/>
          </a:xfrm>
        </p:grpSpPr>
        <p:pic>
          <p:nvPicPr>
            <p:cNvPr id="16" name="Image 15">
              <a:extLst>
                <a:ext uri="{FF2B5EF4-FFF2-40B4-BE49-F238E27FC236}">
                  <a16:creationId xmlns:a16="http://schemas.microsoft.com/office/drawing/2014/main" id="{86614EC3-BF9F-4B81-A4B3-0DF680F45944}"/>
                </a:ext>
              </a:extLst>
            </p:cNvPr>
            <p:cNvPicPr>
              <a:picLocks noChangeAspect="1"/>
            </p:cNvPicPr>
            <p:nvPr/>
          </p:nvPicPr>
          <p:blipFill>
            <a:blip r:embed="rId10"/>
            <a:stretch>
              <a:fillRect/>
            </a:stretch>
          </p:blipFill>
          <p:spPr>
            <a:xfrm>
              <a:off x="10883591" y="5571442"/>
              <a:ext cx="979340" cy="1040548"/>
            </a:xfrm>
            <a:prstGeom prst="rect">
              <a:avLst/>
            </a:prstGeom>
          </p:spPr>
        </p:pic>
        <p:pic>
          <p:nvPicPr>
            <p:cNvPr id="18" name="Graphique 17" descr="Point d’interrogation">
              <a:extLst>
                <a:ext uri="{FF2B5EF4-FFF2-40B4-BE49-F238E27FC236}">
                  <a16:creationId xmlns:a16="http://schemas.microsoft.com/office/drawing/2014/main" id="{66AA929E-4AE9-4371-A22C-1BE4103AC5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005748" y="5727562"/>
              <a:ext cx="735026" cy="735026"/>
            </a:xfrm>
            <a:prstGeom prst="rect">
              <a:avLst/>
            </a:prstGeom>
          </p:spPr>
        </p:pic>
      </p:grpSp>
      <p:pic>
        <p:nvPicPr>
          <p:cNvPr id="3" name="Image 2">
            <a:extLst>
              <a:ext uri="{FF2B5EF4-FFF2-40B4-BE49-F238E27FC236}">
                <a16:creationId xmlns:a16="http://schemas.microsoft.com/office/drawing/2014/main" id="{9CDAC94E-6F52-4852-B9BB-9E888C8721FB}"/>
              </a:ext>
            </a:extLst>
          </p:cNvPr>
          <p:cNvPicPr>
            <a:picLocks noChangeAspect="1"/>
          </p:cNvPicPr>
          <p:nvPr/>
        </p:nvPicPr>
        <p:blipFill>
          <a:blip r:embed="rId13"/>
          <a:stretch>
            <a:fillRect/>
          </a:stretch>
        </p:blipFill>
        <p:spPr>
          <a:xfrm rot="16200000">
            <a:off x="-2186852" y="2163670"/>
            <a:ext cx="6806321" cy="24789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5"/>
          <p:cNvSpPr txBox="1">
            <a:spLocks noGrp="1"/>
          </p:cNvSpPr>
          <p:nvPr>
            <p:ph type="title"/>
          </p:nvPr>
        </p:nvSpPr>
        <p:spPr>
          <a:xfrm>
            <a:off x="2696705" y="360719"/>
            <a:ext cx="93566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fr-FR" dirty="0"/>
              <a:t>Pilier 4</a:t>
            </a:r>
            <a:r>
              <a:rPr lang="en-US" kern="1200" dirty="0">
                <a:latin typeface="Calibri Light" panose="020F0302020204030204" pitchFamily="34" charset="0"/>
                <a:ea typeface="+mj-ea"/>
                <a:cs typeface="Calibri Light" panose="020F0302020204030204" pitchFamily="34" charset="0"/>
                <a:sym typeface="Arial"/>
              </a:rPr>
              <a:t>– description des Standards</a:t>
            </a:r>
            <a:endParaRPr dirty="0"/>
          </a:p>
        </p:txBody>
      </p:sp>
      <p:sp>
        <p:nvSpPr>
          <p:cNvPr id="330" name="Google Shape;330;p15"/>
          <p:cNvSpPr txBox="1">
            <a:spLocks noGrp="1"/>
          </p:cNvSpPr>
          <p:nvPr>
            <p:ph sz="half" idx="1"/>
          </p:nvPr>
        </p:nvSpPr>
        <p:spPr>
          <a:xfrm>
            <a:off x="2696705" y="1961705"/>
            <a:ext cx="422168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3"/>
              </a:buClr>
              <a:buSzPct val="100000"/>
              <a:buNone/>
            </a:pPr>
            <a:r>
              <a:rPr lang="en-US" sz="2400" b="1" dirty="0"/>
              <a:t>St. 24: </a:t>
            </a:r>
            <a:r>
              <a:rPr lang="en-US" sz="2400" b="1" dirty="0" err="1"/>
              <a:t>Santé</a:t>
            </a:r>
            <a:r>
              <a:rPr lang="en-US" sz="2400" b="1" dirty="0"/>
              <a:t> &amp; PE</a:t>
            </a:r>
          </a:p>
          <a:p>
            <a:pPr indent="-457200">
              <a:spcBef>
                <a:spcPts val="0"/>
              </a:spcBef>
              <a:buClr>
                <a:schemeClr val="accent3"/>
              </a:buClr>
              <a:buSzPct val="100000"/>
            </a:pPr>
            <a:endParaRPr lang="en-US" sz="2400" dirty="0"/>
          </a:p>
          <a:p>
            <a:pPr indent="-457200">
              <a:spcBef>
                <a:spcPts val="0"/>
              </a:spcBef>
              <a:buClr>
                <a:schemeClr val="accent3"/>
              </a:buClr>
              <a:buSzPct val="100000"/>
            </a:pPr>
            <a:r>
              <a:rPr lang="en-US" sz="2400" dirty="0" err="1">
                <a:solidFill>
                  <a:schemeClr val="bg2"/>
                </a:solidFill>
                <a:sym typeface="Arial"/>
              </a:rPr>
              <a:t>Caractéristique</a:t>
            </a:r>
            <a:r>
              <a:rPr lang="en-US" sz="2400" dirty="0">
                <a:solidFill>
                  <a:schemeClr val="bg2"/>
                </a:solidFill>
                <a:sym typeface="Arial"/>
              </a:rPr>
              <a:t> </a:t>
            </a:r>
            <a:r>
              <a:rPr lang="en-US" sz="2400" dirty="0" err="1">
                <a:solidFill>
                  <a:schemeClr val="bg2"/>
                </a:solidFill>
                <a:sym typeface="Arial"/>
              </a:rPr>
              <a:t>d’une</a:t>
            </a:r>
            <a:r>
              <a:rPr lang="en-US" sz="2400" dirty="0">
                <a:solidFill>
                  <a:schemeClr val="bg2"/>
                </a:solidFill>
                <a:sym typeface="Arial"/>
              </a:rPr>
              <a:t> </a:t>
            </a:r>
            <a:r>
              <a:rPr lang="fr-FR" sz="2400" dirty="0">
                <a:solidFill>
                  <a:schemeClr val="bg2"/>
                </a:solidFill>
              </a:rPr>
              <a:t>approche intégrée</a:t>
            </a:r>
          </a:p>
          <a:p>
            <a:pPr indent="-457200">
              <a:spcBef>
                <a:spcPts val="0"/>
              </a:spcBef>
              <a:buClr>
                <a:schemeClr val="accent3"/>
              </a:buClr>
              <a:buSzPct val="100000"/>
            </a:pPr>
            <a:r>
              <a:rPr lang="en-US" sz="2400" dirty="0">
                <a:solidFill>
                  <a:schemeClr val="bg2"/>
                </a:solidFill>
                <a:sym typeface="Arial"/>
              </a:rPr>
              <a:t>Identification</a:t>
            </a:r>
          </a:p>
          <a:p>
            <a:pPr indent="-457200">
              <a:spcBef>
                <a:spcPts val="0"/>
              </a:spcBef>
              <a:buClr>
                <a:schemeClr val="accent3"/>
              </a:buClr>
              <a:buSzPct val="100000"/>
            </a:pPr>
            <a:r>
              <a:rPr lang="en-US" sz="2400" dirty="0">
                <a:solidFill>
                  <a:schemeClr val="bg2"/>
                </a:solidFill>
                <a:sym typeface="Arial"/>
              </a:rPr>
              <a:t>Services </a:t>
            </a:r>
            <a:r>
              <a:rPr lang="fr-FR" sz="2400" dirty="0">
                <a:solidFill>
                  <a:schemeClr val="bg2"/>
                </a:solidFill>
              </a:rPr>
              <a:t>adaptées aux enfants</a:t>
            </a:r>
            <a:endParaRPr lang="en-US" sz="2400" dirty="0">
              <a:solidFill>
                <a:schemeClr val="bg2"/>
              </a:solidFill>
              <a:sym typeface="Arial"/>
            </a:endParaRPr>
          </a:p>
          <a:p>
            <a:pPr marL="0" indent="0">
              <a:spcBef>
                <a:spcPts val="0"/>
              </a:spcBef>
              <a:buClr>
                <a:schemeClr val="accent3"/>
              </a:buClr>
              <a:buSzPct val="100000"/>
              <a:buNone/>
            </a:pPr>
            <a:br>
              <a:rPr lang="en-US" sz="2400" dirty="0"/>
            </a:br>
            <a:endParaRPr sz="2400" dirty="0"/>
          </a:p>
          <a:p>
            <a:pPr marL="0" lvl="0" indent="0" algn="l" rtl="0">
              <a:lnSpc>
                <a:spcPct val="90000"/>
              </a:lnSpc>
              <a:spcBef>
                <a:spcPts val="1000"/>
              </a:spcBef>
              <a:spcAft>
                <a:spcPts val="0"/>
              </a:spcAft>
              <a:buClr>
                <a:schemeClr val="accent3"/>
              </a:buClr>
              <a:buSzPct val="100000"/>
              <a:buNone/>
            </a:pPr>
            <a:endParaRPr lang="en-US" sz="2400" dirty="0">
              <a:latin typeface="Arial"/>
              <a:ea typeface="Arial"/>
              <a:cs typeface="Arial"/>
              <a:sym typeface="Arial"/>
            </a:endParaRPr>
          </a:p>
        </p:txBody>
      </p:sp>
      <p:sp>
        <p:nvSpPr>
          <p:cNvPr id="6" name="Google Shape;330;p15">
            <a:extLst>
              <a:ext uri="{FF2B5EF4-FFF2-40B4-BE49-F238E27FC236}">
                <a16:creationId xmlns:a16="http://schemas.microsoft.com/office/drawing/2014/main" id="{8FDC7F8F-B94C-4ECE-8184-84812495DC5D}"/>
              </a:ext>
            </a:extLst>
          </p:cNvPr>
          <p:cNvSpPr txBox="1">
            <a:spLocks/>
          </p:cNvSpPr>
          <p:nvPr/>
        </p:nvSpPr>
        <p:spPr>
          <a:xfrm>
            <a:off x="7212537" y="2279543"/>
            <a:ext cx="5181600"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chemeClr val="accent3"/>
              </a:buClr>
              <a:buSzPct val="100000"/>
              <a:buNone/>
            </a:pPr>
            <a:r>
              <a:rPr lang="en-US" sz="2400" b="1" dirty="0"/>
              <a:t>St. 25: Nutrition &amp; PE</a:t>
            </a:r>
          </a:p>
          <a:p>
            <a:pPr marL="0" indent="0">
              <a:buClr>
                <a:schemeClr val="accent3"/>
              </a:buClr>
              <a:buSzPct val="100000"/>
              <a:buNone/>
            </a:pPr>
            <a:endParaRPr lang="en-US" sz="2400" dirty="0">
              <a:latin typeface="Arial"/>
              <a:ea typeface="Arial"/>
              <a:cs typeface="Arial"/>
              <a:sym typeface="Arial"/>
            </a:endParaRPr>
          </a:p>
          <a:p>
            <a:pPr marL="342900" indent="-342900">
              <a:buClr>
                <a:schemeClr val="accent3"/>
              </a:buClr>
              <a:buSzPct val="100000"/>
            </a:pPr>
            <a:r>
              <a:rPr lang="en-US" sz="2400" dirty="0">
                <a:solidFill>
                  <a:schemeClr val="bg2"/>
                </a:solidFill>
              </a:rPr>
              <a:t>Population &amp; </a:t>
            </a:r>
            <a:r>
              <a:rPr lang="en-US" sz="2400" dirty="0" err="1">
                <a:solidFill>
                  <a:schemeClr val="bg2"/>
                </a:solidFill>
              </a:rPr>
              <a:t>vulnerabilité</a:t>
            </a:r>
            <a:endParaRPr lang="en-US" sz="2400" dirty="0">
              <a:solidFill>
                <a:schemeClr val="bg2"/>
              </a:solidFill>
            </a:endParaRPr>
          </a:p>
          <a:p>
            <a:pPr marL="342900" indent="-342900">
              <a:buClr>
                <a:schemeClr val="accent3"/>
              </a:buClr>
              <a:buSzPct val="100000"/>
            </a:pPr>
            <a:r>
              <a:rPr lang="en-US" sz="2400" dirty="0" err="1">
                <a:solidFill>
                  <a:schemeClr val="bg2"/>
                </a:solidFill>
                <a:sym typeface="Arial"/>
              </a:rPr>
              <a:t>Opportunités</a:t>
            </a:r>
            <a:r>
              <a:rPr lang="en-US" sz="2400" dirty="0">
                <a:solidFill>
                  <a:schemeClr val="bg2"/>
                </a:solidFill>
                <a:sym typeface="Arial"/>
              </a:rPr>
              <a:t>:</a:t>
            </a:r>
          </a:p>
          <a:p>
            <a:pPr marL="457200" lvl="1" indent="0">
              <a:buClr>
                <a:schemeClr val="accent3"/>
              </a:buClr>
              <a:buSzPct val="100000"/>
              <a:buNone/>
            </a:pPr>
            <a:r>
              <a:rPr lang="fr-FR" dirty="0"/>
              <a:t>Référencement</a:t>
            </a:r>
            <a:endParaRPr lang="en-US" dirty="0">
              <a:solidFill>
                <a:schemeClr val="bg2"/>
              </a:solidFill>
              <a:sym typeface="Arial"/>
            </a:endParaRPr>
          </a:p>
          <a:p>
            <a:pPr marL="457200" lvl="1" indent="0">
              <a:buClr>
                <a:schemeClr val="accent3"/>
              </a:buClr>
              <a:buSzPct val="100000"/>
              <a:buNone/>
            </a:pPr>
            <a:r>
              <a:rPr lang="en-US" dirty="0"/>
              <a:t>points </a:t>
            </a:r>
            <a:r>
              <a:rPr lang="en-US" dirty="0" err="1"/>
              <a:t>focaux</a:t>
            </a:r>
            <a:r>
              <a:rPr lang="en-US" dirty="0"/>
              <a:t> de PE</a:t>
            </a:r>
          </a:p>
          <a:p>
            <a:pPr marL="457200" lvl="1" indent="0">
              <a:buClr>
                <a:schemeClr val="accent3"/>
              </a:buClr>
              <a:buSzPct val="100000"/>
              <a:buNone/>
            </a:pPr>
            <a:r>
              <a:rPr lang="fr-FR" dirty="0"/>
              <a:t>espaces polyvalents </a:t>
            </a:r>
            <a:r>
              <a:rPr lang="en-US" dirty="0"/>
              <a:t>…</a:t>
            </a:r>
          </a:p>
          <a:p>
            <a:pPr marL="0" indent="0">
              <a:buClr>
                <a:schemeClr val="accent3"/>
              </a:buClr>
              <a:buSzPct val="100000"/>
              <a:buNone/>
            </a:pPr>
            <a:br>
              <a:rPr lang="en-US" sz="2400" dirty="0"/>
            </a:br>
            <a:endParaRPr lang="en-US" sz="2400" dirty="0"/>
          </a:p>
        </p:txBody>
      </p:sp>
      <p:pic>
        <p:nvPicPr>
          <p:cNvPr id="5" name="Image 4">
            <a:extLst>
              <a:ext uri="{FF2B5EF4-FFF2-40B4-BE49-F238E27FC236}">
                <a16:creationId xmlns:a16="http://schemas.microsoft.com/office/drawing/2014/main" id="{E5A9A8B2-86EF-430B-884B-60C7033E6FA8}"/>
              </a:ext>
            </a:extLst>
          </p:cNvPr>
          <p:cNvPicPr>
            <a:picLocks noChangeAspect="1"/>
          </p:cNvPicPr>
          <p:nvPr/>
        </p:nvPicPr>
        <p:blipFill>
          <a:blip r:embed="rId3"/>
          <a:stretch>
            <a:fillRect/>
          </a:stretch>
        </p:blipFill>
        <p:spPr>
          <a:xfrm>
            <a:off x="3642429" y="4934356"/>
            <a:ext cx="706008" cy="810173"/>
          </a:xfrm>
          <a:prstGeom prst="rect">
            <a:avLst/>
          </a:prstGeom>
        </p:spPr>
      </p:pic>
      <p:pic>
        <p:nvPicPr>
          <p:cNvPr id="8" name="Image 7">
            <a:extLst>
              <a:ext uri="{FF2B5EF4-FFF2-40B4-BE49-F238E27FC236}">
                <a16:creationId xmlns:a16="http://schemas.microsoft.com/office/drawing/2014/main" id="{E33A5F4C-10D8-4C59-BA90-027A782F6184}"/>
              </a:ext>
            </a:extLst>
          </p:cNvPr>
          <p:cNvPicPr>
            <a:picLocks noChangeAspect="1"/>
          </p:cNvPicPr>
          <p:nvPr/>
        </p:nvPicPr>
        <p:blipFill rotWithShape="1">
          <a:blip r:embed="rId4"/>
          <a:srcRect t="21240"/>
          <a:stretch/>
        </p:blipFill>
        <p:spPr>
          <a:xfrm>
            <a:off x="4330921" y="4196345"/>
            <a:ext cx="822336" cy="734676"/>
          </a:xfrm>
          <a:prstGeom prst="rect">
            <a:avLst/>
          </a:prstGeom>
        </p:spPr>
      </p:pic>
      <p:pic>
        <p:nvPicPr>
          <p:cNvPr id="10" name="Image 9">
            <a:extLst>
              <a:ext uri="{FF2B5EF4-FFF2-40B4-BE49-F238E27FC236}">
                <a16:creationId xmlns:a16="http://schemas.microsoft.com/office/drawing/2014/main" id="{C20AA619-7A84-42AF-8826-AEC819219EED}"/>
              </a:ext>
            </a:extLst>
          </p:cNvPr>
          <p:cNvPicPr>
            <a:picLocks noChangeAspect="1"/>
          </p:cNvPicPr>
          <p:nvPr/>
        </p:nvPicPr>
        <p:blipFill>
          <a:blip r:embed="rId5"/>
          <a:stretch>
            <a:fillRect/>
          </a:stretch>
        </p:blipFill>
        <p:spPr>
          <a:xfrm>
            <a:off x="5019413" y="4931021"/>
            <a:ext cx="822336" cy="791879"/>
          </a:xfrm>
          <a:prstGeom prst="rect">
            <a:avLst/>
          </a:prstGeom>
        </p:spPr>
      </p:pic>
      <p:pic>
        <p:nvPicPr>
          <p:cNvPr id="13" name="Image 12">
            <a:extLst>
              <a:ext uri="{FF2B5EF4-FFF2-40B4-BE49-F238E27FC236}">
                <a16:creationId xmlns:a16="http://schemas.microsoft.com/office/drawing/2014/main" id="{818C5B31-4EDF-4079-A114-026D18F254B4}"/>
              </a:ext>
            </a:extLst>
          </p:cNvPr>
          <p:cNvPicPr>
            <a:picLocks noChangeAspect="1"/>
          </p:cNvPicPr>
          <p:nvPr/>
        </p:nvPicPr>
        <p:blipFill>
          <a:blip r:embed="rId6"/>
          <a:stretch>
            <a:fillRect/>
          </a:stretch>
        </p:blipFill>
        <p:spPr>
          <a:xfrm>
            <a:off x="11139678" y="2830388"/>
            <a:ext cx="822336" cy="1197224"/>
          </a:xfrm>
          <a:prstGeom prst="rect">
            <a:avLst/>
          </a:prstGeom>
        </p:spPr>
      </p:pic>
      <p:pic>
        <p:nvPicPr>
          <p:cNvPr id="14" name="Image 13">
            <a:extLst>
              <a:ext uri="{FF2B5EF4-FFF2-40B4-BE49-F238E27FC236}">
                <a16:creationId xmlns:a16="http://schemas.microsoft.com/office/drawing/2014/main" id="{799D632A-9EDF-4C9B-8A86-3D670614C4FD}"/>
              </a:ext>
            </a:extLst>
          </p:cNvPr>
          <p:cNvPicPr>
            <a:picLocks noChangeAspect="1"/>
          </p:cNvPicPr>
          <p:nvPr/>
        </p:nvPicPr>
        <p:blipFill>
          <a:blip r:embed="rId7"/>
          <a:stretch>
            <a:fillRect/>
          </a:stretch>
        </p:blipFill>
        <p:spPr>
          <a:xfrm rot="16200000">
            <a:off x="-2186852" y="2163670"/>
            <a:ext cx="6806321" cy="24789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10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fade">
                                      <p:cBhvr>
                                        <p:cTn id="44" dur="1000"/>
                                        <p:tgtEl>
                                          <p:spTgt spid="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Effect transition="in" filter="fade">
                                      <p:cBhvr>
                                        <p:cTn id="53" dur="1000"/>
                                        <p:tgtEl>
                                          <p:spTgt spid="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
                                            <p:txEl>
                                              <p:pRg st="4" end="4"/>
                                            </p:txEl>
                                          </p:spTgt>
                                        </p:tgtEl>
                                        <p:attrNameLst>
                                          <p:attrName>style.visibility</p:attrName>
                                        </p:attrNameLst>
                                      </p:cBhvr>
                                      <p:to>
                                        <p:strVal val="visible"/>
                                      </p:to>
                                    </p:set>
                                    <p:animEffect transition="in" filter="fade">
                                      <p:cBhvr>
                                        <p:cTn id="58" dur="1000"/>
                                        <p:tgtEl>
                                          <p:spTgt spid="6">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
                                            <p:txEl>
                                              <p:pRg st="5" end="5"/>
                                            </p:txEl>
                                          </p:spTgt>
                                        </p:tgtEl>
                                        <p:attrNameLst>
                                          <p:attrName>style.visibility</p:attrName>
                                        </p:attrNameLst>
                                      </p:cBhvr>
                                      <p:to>
                                        <p:strVal val="visible"/>
                                      </p:to>
                                    </p:set>
                                    <p:animEffect transition="in" filter="fade">
                                      <p:cBhvr>
                                        <p:cTn id="63" dur="1000"/>
                                        <p:tgtEl>
                                          <p:spTgt spid="6">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
                                            <p:txEl>
                                              <p:pRg st="6" end="6"/>
                                            </p:txEl>
                                          </p:spTgt>
                                        </p:tgtEl>
                                        <p:attrNameLst>
                                          <p:attrName>style.visibility</p:attrName>
                                        </p:attrNameLst>
                                      </p:cBhvr>
                                      <p:to>
                                        <p:strVal val="visible"/>
                                      </p:to>
                                    </p:set>
                                    <p:animEffect transition="in" filter="fade">
                                      <p:cBhvr>
                                        <p:cTn id="68" dur="1000"/>
                                        <p:tgtEl>
                                          <p:spTgt spid="6">
                                            <p:txEl>
                                              <p:pRg st="6" end="6"/>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
                                            <p:txEl>
                                              <p:pRg st="7" end="7"/>
                                            </p:txEl>
                                          </p:spTgt>
                                        </p:tgtEl>
                                        <p:attrNameLst>
                                          <p:attrName>style.visibility</p:attrName>
                                        </p:attrNameLst>
                                      </p:cBhvr>
                                      <p:to>
                                        <p:strVal val="visible"/>
                                      </p:to>
                                    </p:set>
                                    <p:animEffect transition="in" filter="fade">
                                      <p:cBhvr>
                                        <p:cTn id="73" dur="1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uiExpand="1" build="p"/>
    </p:bldLst>
  </p:timing>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3561</TotalTime>
  <Words>5082</Words>
  <Application>Microsoft Office PowerPoint</Application>
  <PresentationFormat>Widescreen</PresentationFormat>
  <Paragraphs>318</Paragraphs>
  <Slides>12</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HelveticaNeue-LightItalic-Identity-H</vt:lpstr>
      <vt:lpstr>CMSY9</vt:lpstr>
      <vt:lpstr>Arial</vt:lpstr>
      <vt:lpstr>HelveticaNeue-Light-Identity-H</vt:lpstr>
      <vt:lpstr>Symbol</vt:lpstr>
      <vt:lpstr>Calibri Light</vt:lpstr>
      <vt:lpstr>Helvetica Neue</vt:lpstr>
      <vt:lpstr>Calibri</vt:lpstr>
      <vt:lpstr>Wingdings</vt:lpstr>
      <vt:lpstr>HelveticaNeue-Roman-Identity-H</vt:lpstr>
      <vt:lpstr>Times New Roman</vt:lpstr>
      <vt:lpstr>Office Theme</vt:lpstr>
      <vt:lpstr>Standards Minimums pour la Protection de l’Enfance dans l’Action Humanitaire. - SMPE -</vt:lpstr>
      <vt:lpstr>But des Standards </vt:lpstr>
      <vt:lpstr>PowerPoint Presentation</vt:lpstr>
      <vt:lpstr>Travailler Ensemble</vt:lpstr>
      <vt:lpstr>Standards spécifiques au secteur</vt:lpstr>
      <vt:lpstr>Pilier 4 - Approches</vt:lpstr>
      <vt:lpstr>Pilier 4 : Actions Comunes à tous les Secteurs</vt:lpstr>
      <vt:lpstr>Pilier 4 – description des Standards</vt:lpstr>
      <vt:lpstr>Pilier 4– description des Standards</vt:lpstr>
      <vt:lpstr>Pilier 4– description des Standards</vt:lpstr>
      <vt:lpstr>Exemples de la Région</vt:lpstr>
      <vt:lpstr> Vous avez besoin de plus que la  version papier?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Colleen Fitzgerald</dc:creator>
  <cp:lastModifiedBy>Joanna Wedge</cp:lastModifiedBy>
  <cp:revision>125</cp:revision>
  <dcterms:created xsi:type="dcterms:W3CDTF">2017-12-20T18:51:03Z</dcterms:created>
  <dcterms:modified xsi:type="dcterms:W3CDTF">2022-12-06T06:02:07Z</dcterms:modified>
</cp:coreProperties>
</file>