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autoCompressPictures="0">
  <p:sldMasterIdLst>
    <p:sldMasterId id="2147483648" r:id="rId1"/>
    <p:sldMasterId id="2147483680" r:id="rId2"/>
  </p:sldMasterIdLst>
  <p:notesMasterIdLst>
    <p:notesMasterId r:id="rId12"/>
  </p:notesMasterIdLst>
  <p:sldIdLst>
    <p:sldId id="285" r:id="rId3"/>
    <p:sldId id="290" r:id="rId4"/>
    <p:sldId id="265" r:id="rId5"/>
    <p:sldId id="286" r:id="rId6"/>
    <p:sldId id="275" r:id="rId7"/>
    <p:sldId id="258" r:id="rId8"/>
    <p:sldId id="277" r:id="rId9"/>
    <p:sldId id="259" r:id="rId10"/>
    <p:sldId id="289" r:id="rId11"/>
  </p:sldIdLst>
  <p:sldSz cx="12192000" cy="6858000"/>
  <p:notesSz cx="6858000" cy="9144000"/>
  <p:custDataLst>
    <p:tags r:id="rId13"/>
  </p:custDataLst>
  <p:defaultTextStyle>
    <a:defPPr marR="0" lvl="0" algn="r" rtl="1">
      <a:lnSpc>
        <a:spcPct val="100000"/>
      </a:lnSpc>
      <a:spcBef>
        <a:spcPts val="0"/>
      </a:spcBef>
      <a:spcAft>
        <a:spcPts val="0"/>
      </a:spcAft>
      <a:defRPr lang="x-none"/>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2517" autoAdjust="0"/>
  </p:normalViewPr>
  <p:slideViewPr>
    <p:cSldViewPr snapToGrid="0">
      <p:cViewPr varScale="1">
        <p:scale>
          <a:sx n="86" d="100"/>
          <a:sy n="86" d="100"/>
        </p:scale>
        <p:origin x="1032"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9" Type="http://schemas.openxmlformats.org/officeDocument/2006/relationships/presProps" Target="presProps.xml"/><Relationship Id="rId3" Type="http://schemas.openxmlformats.org/officeDocument/2006/relationships/slide" Target="slides/slide1.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38" Type="http://schemas.openxmlformats.org/officeDocument/2006/relationships/commentAuthors" Target="commentAuthors.xml"/><Relationship Id="rId2" Type="http://schemas.openxmlformats.org/officeDocument/2006/relationships/slideMaster" Target="slideMasters/slideMaster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1"/>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1"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1125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هيكلية ومحتوى المعايير الدنيا لحماية الطفل، لا سيّما الركيزة </a:t>
            </a:r>
            <a:r>
              <a:rPr lang="ar-LB" b="0" i="0" dirty="0">
                <a:solidFill>
                  <a:srgbClr val="1B2733"/>
                </a:solidFill>
                <a:effectLst/>
                <a:latin typeface="Calibri" panose="020F0502020204030204" pitchFamily="34" charset="0"/>
                <a:cs typeface="Calibri" panose="020F0502020204030204" pitchFamily="34" charset="0"/>
              </a:rPr>
              <a:t>3</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 أخرى، تخطّوا الشريحتَين 2 و</a:t>
            </a:r>
            <a:r>
              <a:rPr lang="ar-LB" dirty="0"/>
              <a:t>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(تكييفها مع سياقكم المحدّد) 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حول </a:t>
            </a:r>
            <a:r>
              <a:rPr lang="ar-LB" dirty="0"/>
              <a:t>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الركيزة </a:t>
            </a:r>
            <a:r>
              <a:rPr lang="ar-LB" dirty="0"/>
              <a:t>3</a:t>
            </a:r>
            <a:r>
              <a:rPr lang="ar" dirty="0"/>
              <a:t>: معايير </a:t>
            </a:r>
            <a:r>
              <a:rPr lang="ar-LB" dirty="0"/>
              <a:t>لتطوير الاستراتيجيات الملائمة</a:t>
            </a:r>
            <a:endParaRPr lang="a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b="1" dirty="0"/>
          </a:p>
          <a:p>
            <a:pPr marL="0" lvl="0" indent="0" algn="r" rtl="1">
              <a:spcBef>
                <a:spcPts val="0"/>
              </a:spcBef>
              <a:spcAft>
                <a:spcPts val="0"/>
              </a:spcAft>
              <a:buNone/>
            </a:pPr>
            <a:r>
              <a:rPr lang="ar" i="0" dirty="0"/>
              <a:t>[للميسّرين: قد يكون المحتوى التالي معروفًا جدًا بالنسبة إل</a:t>
            </a:r>
            <a:r>
              <a:rPr lang="ar-LB" i="0" dirty="0"/>
              <a:t>ى</a:t>
            </a:r>
            <a:r>
              <a:rPr lang="ar" i="0" dirty="0"/>
              <a:t> المشاركين</a:t>
            </a:r>
            <a:r>
              <a:rPr lang="ar-LB" i="0" dirty="0"/>
              <a:t> معكم</a:t>
            </a:r>
            <a:r>
              <a:rPr lang="ar" i="0" dirty="0"/>
              <a:t>، أو قد يكون شيئًا جديدًا </a:t>
            </a:r>
            <a:r>
              <a:rPr lang="ar-LB" i="0" dirty="0"/>
              <a:t>للغاية</a:t>
            </a:r>
            <a:r>
              <a:rPr lang="ar" i="0" dirty="0"/>
              <a:t>، لذا، الرجاء أن تحضّروا تعليقاتكم على هذا الأساس.]</a:t>
            </a:r>
            <a:endParaRPr i="0" dirty="0"/>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قولوا: تركّز الركيزة 3 من المعايير الدنيا لحماية الطفل على تطوير الاستراتيجيات والنُهُج والتدخّلات الملائمة لمنع والاستجابة للمخاطر المتعلّقة بحماية الطفل المبيّنة في </a:t>
            </a:r>
            <a:r>
              <a:rPr lang="ar" u="sng" dirty="0"/>
              <a:t>الركيزة 2</a:t>
            </a:r>
            <a:r>
              <a:rPr lang="ar" dirty="0"/>
              <a:t>.  وهي مصمّمة حول النموذج الاجتماعي الإيكولوجي. </a:t>
            </a:r>
          </a:p>
          <a:p>
            <a:pPr marL="0" marR="0" lvl="0" indent="0" algn="r" defTabSz="914400" rtl="1" eaLnBrk="1" fontAlgn="auto" latinLnBrk="0" hangingPunct="1">
              <a:lnSpc>
                <a:spcPct val="100000"/>
              </a:lnSpc>
              <a:spcBef>
                <a:spcPts val="0"/>
              </a:spcBef>
              <a:spcAft>
                <a:spcPts val="0"/>
              </a:spcAft>
              <a:buClrTx/>
              <a:buSzTx/>
              <a:buFontTx/>
              <a:buNone/>
              <a:tabLst/>
              <a:defRPr/>
            </a:pPr>
            <a:r>
              <a:rPr lang="ar" i="0" dirty="0"/>
              <a:t>لهذا السبب، من المهم التعمّق في المعيار 14 قبل الانتقال إلى المعايير الأخرى. بالإضافة إلى ذلك، وبحسب الجمهور المستهدف، قد نودّ تكريس المزيد من الوقت على النموذج الاجتماعي الإيكولوجي كي نضمن أنّ الجميع فهموا أهميّته. في حال توفّر لكم الوقت الكافي، الرجاء أن تستخدموا </a:t>
            </a:r>
            <a:r>
              <a:rPr lang="ar-LB" i="0" dirty="0"/>
              <a:t>مجموعة الشرائح الخاصة ب</a:t>
            </a:r>
            <a:r>
              <a:rPr lang="ar" i="0" dirty="0"/>
              <a:t>المعيار 14، لتكملة الشروحات.   </a:t>
            </a:r>
          </a:p>
          <a:p>
            <a:pPr marL="0" marR="0" lvl="0" indent="0" algn="r" rtl="1">
              <a:lnSpc>
                <a:spcPct val="100000"/>
              </a:lnSpc>
              <a:spcBef>
                <a:spcPts val="0"/>
              </a:spcBef>
              <a:spcAft>
                <a:spcPts val="0"/>
              </a:spcAft>
              <a:buClr>
                <a:schemeClr val="dk1"/>
              </a:buClr>
              <a:buSzPts val="1200"/>
              <a:buFont typeface="Calibri"/>
              <a:buNone/>
            </a:pPr>
            <a:endParaRPr lang="fr-FR"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 dirty="0"/>
              <a:t>في الأطر الإنسانية، من المهم بشكل خاصّ تقوية العناصر الرسمية وغير الرسمية في نظام حماية الطفل. تركّز المعايير 15 و16 و17 على الأطفال، والعائلات، والمجتمعات المحلّية، وتقدّم الإجراءات والمؤشّرات الأساسية لتقوية العناصر </a:t>
            </a:r>
            <a:r>
              <a:rPr lang="ar" b="1" dirty="0"/>
              <a:t>غير الرسمية</a:t>
            </a:r>
            <a:r>
              <a:rPr lang="ar" b="0" dirty="0"/>
              <a:t> في أنظمة حماية الطفل. أمّا المعايير 18 و19 و20 فتركّز أكثر على العناصر الرسمية في أنظمة حماية الطفل وتقدّم استراتيجيات وقاية واستجابة أساسية لتقوية أنظمة الرفاه الاجتماعي والعدالة</a:t>
            </a:r>
            <a:r>
              <a:rPr lang="ar-LB" b="0" dirty="0"/>
              <a:t> الاجتماعية</a:t>
            </a:r>
            <a:r>
              <a:rPr lang="ar" b="0" dirty="0"/>
              <a:t>.</a:t>
            </a:r>
          </a:p>
          <a:p>
            <a:pPr marL="0" marR="0" lvl="0" indent="0" algn="r" rtl="1">
              <a:lnSpc>
                <a:spcPct val="100000"/>
              </a:lnSpc>
              <a:spcBef>
                <a:spcPts val="0"/>
              </a:spcBef>
              <a:spcAft>
                <a:spcPts val="0"/>
              </a:spcAft>
              <a:buClr>
                <a:schemeClr val="dk1"/>
              </a:buClr>
              <a:buSzPts val="1200"/>
              <a:buFont typeface="Calibri"/>
              <a:buNone/>
            </a:pPr>
            <a:endParaRPr lang="fr-FR"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 dirty="0"/>
              <a:t>وهذه الركيزة تقيم الرابط أيضًا مع حزمة</a:t>
            </a:r>
            <a:r>
              <a:rPr lang="ar-LB" dirty="0"/>
              <a:t> انسباير</a:t>
            </a:r>
            <a:r>
              <a:rPr lang="ar" dirty="0"/>
              <a:t> INSPIRE حيث يكون ذلك ملائمًا، وتبني على استراتيجياتها القائمة على الأدلّة لمنع العنف ضدّ الأطفال. ولهذا السبب، تجدون الرمز في الزاوية.  للمزيد من المعلومات حول استراتيجيات</a:t>
            </a:r>
            <a:r>
              <a:rPr lang="ar-LB" dirty="0"/>
              <a:t> انسباير</a:t>
            </a:r>
            <a:r>
              <a:rPr lang="ar" dirty="0"/>
              <a:t> INSPIRE، زوروا الموقع</a:t>
            </a:r>
            <a:r>
              <a:rPr lang="ar-LB" dirty="0"/>
              <a:t> التالي:</a:t>
            </a:r>
            <a:r>
              <a:rPr lang="ar" dirty="0"/>
              <a:t> http://inspire-strategies.org/</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 b="1" dirty="0"/>
              <a:t>إطلاق المناقشة:</a:t>
            </a:r>
            <a:r>
              <a:rPr lang="ar" dirty="0"/>
              <a:t> هل يستطيع أيّ منكم أن يسمّي المعايير في الركيزة 3؟ </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r" rtl="1">
              <a:lnSpc>
                <a:spcPct val="100000"/>
              </a:lnSpc>
              <a:spcBef>
                <a:spcPts val="0"/>
              </a:spcBef>
              <a:spcAft>
                <a:spcPts val="0"/>
              </a:spcAft>
              <a:buClr>
                <a:schemeClr val="dk1"/>
              </a:buClr>
              <a:buSzPts val="1200"/>
              <a:buFont typeface="Calibri"/>
              <a:buNone/>
            </a:pPr>
            <a:endParaRPr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2268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i="0" dirty="0"/>
              <a:t>[للميسّرين: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i="0" dirty="0"/>
              <a:t>قد يكون المحتوى التالي معروفًا جدًا بالنسبة إلى المشاركين</a:t>
            </a:r>
            <a:r>
              <a:rPr lang="ar-LB" i="0" dirty="0"/>
              <a:t> معكم</a:t>
            </a:r>
            <a:r>
              <a:rPr lang="ar" i="0" dirty="0"/>
              <a:t>، أو قد يكون شيئًا جديدًا </a:t>
            </a:r>
            <a:r>
              <a:rPr lang="ar-LB" i="0" dirty="0"/>
              <a:t>للغاية</a:t>
            </a:r>
            <a:r>
              <a:rPr lang="ar" i="0" dirty="0"/>
              <a:t>، لذا، الرجاء أن تحضّروا تعليقاتكم على هذا الأساس.]</a:t>
            </a:r>
            <a:endParaRPr lang="en-US" i="0" dirty="0"/>
          </a:p>
          <a:p>
            <a:pPr marL="0" lvl="0" indent="0" algn="r" rtl="1">
              <a:spcBef>
                <a:spcPts val="0"/>
              </a:spcBef>
              <a:spcAft>
                <a:spcPts val="0"/>
              </a:spcAft>
              <a:buNone/>
            </a:pPr>
            <a:endParaRPr lang="en-US" i="1" dirty="0"/>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المعيار 14: تطبيق النهج الاجتماعي الإيكولوجي على برامج حماية الطفل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يعزّز </a:t>
            </a:r>
            <a:r>
              <a:rPr lang="ar-LB" dirty="0"/>
              <a:t>هذا المعيار </a:t>
            </a:r>
            <a:r>
              <a:rPr lang="ar" dirty="0"/>
              <a:t>البرمجة المرنة التي تُدخِل الدروس المستفادة الجديدة وتتكيّف معها طوال فترة التنفيذ. </a:t>
            </a:r>
            <a:r>
              <a:rPr lang="ar" sz="1200" dirty="0">
                <a:latin typeface="Arial"/>
                <a:ea typeface="Arial"/>
                <a:cs typeface="Arial"/>
                <a:sym typeface="Arial"/>
              </a:rPr>
              <a:t>والمقصود منه هو إدماج النُهُج التي تعمل بالشراكة مع الطفل، وعائلته، ومجتمعه المحلّي، ومجتمعه الأوسع، وكذلك مع الأعراف الاجتماعية الثقافية.</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يوفّر إطارًا ملموسًا يدعم التفكير المنهجي في برامج حماية الطفل. وينظر إلى وضع بأكمله من أجل (أ) تحديد جميع العناصر والعوامل المختلفة و(ب) فهم كيفية ارتباطها ببعضها البعض وتفاعلها مع بعضها البعض.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ينظر في مجموعة المشاكل الكاملة التي تواجه الطفل، وأسبابها الجذرية، والحلول المتوفرة على جميع المستويات (بدلًا من النظر إلى مسألة واحدة من مسائل الحماية أو خدمة محدّدة </a:t>
            </a:r>
            <a:r>
              <a:rPr lang="ar-LB" dirty="0"/>
              <a:t>بمفردها</a:t>
            </a:r>
            <a:r>
              <a:rPr lang="ar" dirty="0"/>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هو مكمّل </a:t>
            </a:r>
            <a:r>
              <a:rPr lang="ar-LB" dirty="0"/>
              <a:t>للتفكير المنهجي في</a:t>
            </a:r>
            <a:r>
              <a:rPr lang="ar" dirty="0"/>
              <a:t> حماية الطفل، ويسعى إلى تحقيق الهدف نفسه: نهج شامل ومتكامل من أجل حماية الأطفال.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dirty="0"/>
              <a:t>تجدر الإشارة إلى </a:t>
            </a:r>
            <a:r>
              <a:rPr lang="ar" dirty="0"/>
              <a:t>أنّ أنظمة حماية الطفل تختلف مع اختلاف السياق، وتتغيّر، وتتكيّف، وتتطوّر مع الوقت: تبرز الحاجة إذًا إلى </a:t>
            </a:r>
            <a:r>
              <a:rPr lang="ar" sz="1200" b="1" dirty="0"/>
              <a:t>تحليل</a:t>
            </a:r>
            <a:r>
              <a:rPr lang="ar" sz="1200" dirty="0"/>
              <a:t> </a:t>
            </a:r>
            <a:r>
              <a:rPr lang="ar" sz="1200" dirty="0">
                <a:sym typeface="Wingdings" pitchFamily="2" charset="2"/>
              </a:rPr>
              <a:t>دقيق لعوامل الخطر والحماية في مجال حماية الطفل، وإلى </a:t>
            </a:r>
            <a:r>
              <a:rPr lang="ar" sz="1200" b="1" dirty="0">
                <a:sym typeface="Wingdings" pitchFamily="2" charset="2"/>
              </a:rPr>
              <a:t>مسح دوري</a:t>
            </a:r>
            <a:r>
              <a:rPr lang="ar" sz="1200" dirty="0">
                <a:sym typeface="Wingdings" pitchFamily="2" charset="2"/>
              </a:rPr>
              <a:t> لعناصر النظام الرسمية وغير الرسمية، من أجل </a:t>
            </a:r>
            <a:r>
              <a:rPr lang="ar" sz="1200" b="1" dirty="0">
                <a:sym typeface="Wingdings" pitchFamily="2" charset="2"/>
              </a:rPr>
              <a:t>تطوير خطّة </a:t>
            </a:r>
            <a:r>
              <a:rPr lang="ar" sz="1200" b="0" dirty="0">
                <a:sym typeface="Wingdings" pitchFamily="2" charset="2"/>
              </a:rPr>
              <a:t>لتعزيز النظام وتوسيع نطاقه وتكييفه، خصوصًا أنّ الأطر الإنسانية يمكن أن تتغيّر بسرعة.</a:t>
            </a:r>
            <a:endParaRPr lang="en-GB" sz="1200" b="0"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br>
              <a:rPr lang="en-GB" dirty="0"/>
            </a:br>
            <a:r>
              <a:rPr lang="ar" dirty="0"/>
              <a:t>*مرتبط مع </a:t>
            </a:r>
            <a:r>
              <a:rPr lang="ar" u="sng" dirty="0"/>
              <a:t>جميع </a:t>
            </a:r>
            <a:r>
              <a:rPr lang="ar" u="none" dirty="0"/>
              <a:t>استراتيجيات انسباير </a:t>
            </a:r>
            <a:r>
              <a:rPr lang="ar" dirty="0"/>
              <a:t>ومع النهج الشامل لتقوية الأنظمة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*الرمز: تشديد متزايد على </a:t>
            </a:r>
            <a:r>
              <a:rPr lang="ar" b="1" dirty="0"/>
              <a:t>الوقاية </a:t>
            </a:r>
            <a:r>
              <a:rPr lang="ar" dirty="0"/>
              <a:t>من مخاطر حماية الطفل</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b="1" i="0" u="none"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1" i="0" u="none" dirty="0"/>
              <a:t>ملاحظة: من المهم التعمّق في المعيار 14 قبل الانتقال إلى المعايير الأخرى، لأنّه يؤثّر على طريقة قراءتنا للمعيار، وطريقة رؤيتنا لجميع التدخّلات، وتفكيرنا فيها وتخطيطها لها. </a:t>
            </a:r>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 b="1" dirty="0">
                <a:latin typeface="Arial"/>
                <a:ea typeface="Arial"/>
                <a:cs typeface="Arial"/>
                <a:sym typeface="Arial"/>
              </a:rPr>
              <a:t>المعيار 15: الأنشطة الجماعية من أجل رفاه الطفل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latin typeface="Arial"/>
                <a:ea typeface="Arial"/>
                <a:cs typeface="Arial"/>
                <a:sym typeface="Arial"/>
              </a:rPr>
              <a:t>يعزّز</a:t>
            </a:r>
            <a:r>
              <a:rPr lang="ar" dirty="0">
                <a:latin typeface="Arial"/>
                <a:ea typeface="Arial"/>
                <a:cs typeface="Arial"/>
                <a:sym typeface="Arial"/>
              </a:rPr>
              <a:t> الحماية والرفاه والتعلّم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latin typeface="Arial"/>
                <a:ea typeface="Arial"/>
                <a:cs typeface="Arial"/>
                <a:sym typeface="Arial"/>
              </a:rPr>
              <a:t>يضمن</a:t>
            </a:r>
            <a:r>
              <a:rPr lang="ar" dirty="0">
                <a:latin typeface="Arial"/>
                <a:ea typeface="Arial"/>
                <a:cs typeface="Arial"/>
                <a:sym typeface="Arial"/>
              </a:rPr>
              <a:t> أن يتمّ تقديم الأنشطة بنُهُج آمنة، وشاملة، وملائمة للسياق وللأعمار، ليكون لها تأثير على رفاه الأطفال و</a:t>
            </a:r>
            <a:r>
              <a:rPr lang="ar-LB" dirty="0">
                <a:latin typeface="Arial"/>
                <a:ea typeface="Arial"/>
                <a:cs typeface="Arial"/>
                <a:sym typeface="Arial"/>
              </a:rPr>
              <a:t>ل</a:t>
            </a:r>
            <a:r>
              <a:rPr lang="ar" dirty="0">
                <a:latin typeface="Arial"/>
                <a:ea typeface="Arial"/>
                <a:cs typeface="Arial"/>
                <a:sym typeface="Arial"/>
              </a:rPr>
              <a:t>تعزّز من مرونتهم وتحدّ من الضغط الذي يتعرّضون له.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b="0" dirty="0"/>
              <a:t>لا بد من</a:t>
            </a:r>
            <a:r>
              <a:rPr lang="ar" b="0" dirty="0"/>
              <a:t> التشديد على أهمية ضمان تحديد أهداف واقعية قابلة للقياس (أو هدف واحد) لهذه الأنواع من الأنشطة. </a:t>
            </a:r>
            <a:r>
              <a:rPr lang="ar" dirty="0"/>
              <a:t>يمكن إيجاد أنواع مختلفة من قدرات المرونة (التأقلم/التكيّف </a:t>
            </a:r>
            <a:r>
              <a:rPr lang="ar-LB" dirty="0"/>
              <a:t>والتغيير</a:t>
            </a:r>
            <a:r>
              <a:rPr lang="ar" dirty="0"/>
              <a:t>)؛ وفقًا للسياق ولعمر الأطفال، </a:t>
            </a:r>
            <a:r>
              <a:rPr lang="ar-LB" dirty="0"/>
              <a:t>و</a:t>
            </a:r>
            <a:r>
              <a:rPr lang="ar" dirty="0"/>
              <a:t>من المهم توضيح نوع المرونة الذي يتمّ دعمه، بهدف تحديد أهداف واقعية (أو هدف واحد) وضمان أن يعزّز وضعُ الأنشطة ونوعها، مستوى المرونة المحدّد المطلوب في سياق معيّن.    </a:t>
            </a:r>
            <a:endParaRPr lang="en-US"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ال</a:t>
            </a:r>
            <a:r>
              <a:rPr lang="ar" dirty="0"/>
              <a:t>رموز: مرتبط مع استراتيجيات انسباير حول التعليم والمهارات الحياتية + البيئات الآمنة</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ar" dirty="0"/>
              <a:t>لقد ساد شعور بالاتّكال الزائد على المساحات الصديقة للطفل على أنّه التدخّل الملائم في هذا المعيار، وبدلاً من ذلك، يظهر هذا التدخّل هنا إلى جانب البرامج المتنقّلة، </a:t>
            </a:r>
            <a:r>
              <a:rPr lang="ar-LB" dirty="0"/>
              <a:t>مرتبطًا</a:t>
            </a:r>
            <a:r>
              <a:rPr lang="ar" dirty="0"/>
              <a:t> مع التدريب على المهارات، وغيرها من الفرص المنتظمة والدائمة لتحسين حماية الأطفال.</a:t>
            </a:r>
            <a:endParaRPr lang="en-US"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endParaRPr dirty="0"/>
          </a:p>
        </p:txBody>
      </p:sp>
      <p:sp>
        <p:nvSpPr>
          <p:cNvPr id="396" name="Google Shape;3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9125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i="0" dirty="0"/>
              <a:t>[للميسّرين: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i="0" dirty="0"/>
              <a:t>قد يكون المحتوى التالي معروفًا جدًا بالنسبة إلى المشاركين</a:t>
            </a:r>
            <a:r>
              <a:rPr lang="ar-LB" i="0" dirty="0"/>
              <a:t> معكم</a:t>
            </a:r>
            <a:r>
              <a:rPr lang="ar" i="0" dirty="0"/>
              <a:t>، أو قد يكون شيئًا جديدًا </a:t>
            </a:r>
            <a:r>
              <a:rPr lang="ar-LB" i="0" dirty="0"/>
              <a:t>للغاية</a:t>
            </a:r>
            <a:r>
              <a:rPr lang="ar" i="0" dirty="0"/>
              <a:t>، لذا، الرجاء أن تحضّروا تعليقاتكم على هذا الأساس.]</a:t>
            </a:r>
            <a:r>
              <a:rPr lang="ar-LB" i="0" dirty="0"/>
              <a:t> </a:t>
            </a:r>
            <a:endParaRPr lang="ar-LB" b="0" i="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b="0" i="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المعيار 16: تقوية البيئات العائلية وبيئات تقديم الرعاية</a:t>
            </a:r>
          </a:p>
          <a:p>
            <a:pPr marL="171450" indent="-171450" algn="r" rtl="1">
              <a:buFont typeface="Arial" panose="020B0604020202020204" pitchFamily="34" charset="0"/>
              <a:buChar char="•"/>
            </a:pPr>
            <a:r>
              <a:rPr lang="ar" dirty="0"/>
              <a:t>هذا هو عمل الوقاية والاستجابة الأساسي، بما أنّه يركّز على الدعم الشامل للعائلات لتحسّن الرعاية التي تقدّمها للأطفال، إن من خلال برامج التربية الوالدية الإيجابية، أو الدعم المالي المباشر، أو تحسين إمكانية الوصول إلى الخدمات  </a:t>
            </a:r>
          </a:p>
          <a:p>
            <a:pPr marL="171450" indent="-171450" algn="r" rtl="1">
              <a:buFont typeface="Arial" panose="020B0604020202020204" pitchFamily="34" charset="0"/>
              <a:buChar char="•"/>
            </a:pPr>
            <a:r>
              <a:rPr lang="ar" sz="1800" b="0" i="0" u="none" strike="noStrike" dirty="0">
                <a:solidFill>
                  <a:srgbClr val="FFFFFF"/>
                </a:solidFill>
                <a:latin typeface="HelveticaNeue-Roman-Identity-H"/>
              </a:rPr>
              <a:t>يتمثّل الهدف في أن يزيد مقدّمو الرعاية من سلوكيات الرعاية والحماية، وأن يحسّنوا مهاراتهم </a:t>
            </a:r>
            <a:r>
              <a:rPr lang="ar-LB" sz="1800" b="0" i="0" u="none" strike="noStrike" dirty="0">
                <a:solidFill>
                  <a:srgbClr val="FFFFFF"/>
                </a:solidFill>
                <a:latin typeface="HelveticaNeue-Roman-Identity-H"/>
              </a:rPr>
              <a:t>للوفاء</a:t>
            </a:r>
            <a:r>
              <a:rPr lang="ar" sz="1800" b="0" i="0" u="none" strike="noStrike" dirty="0">
                <a:solidFill>
                  <a:srgbClr val="FFFFFF"/>
                </a:solidFill>
                <a:latin typeface="HelveticaNeue-Roman-Identity-H"/>
              </a:rPr>
              <a:t> بمسؤولياتهم تجاه أطفالهم، من أجل السماح بالتغيير الإيجابي في تفاعلاتهم معهم. </a:t>
            </a:r>
          </a:p>
          <a:p>
            <a:pPr marL="171450" indent="-171450" algn="r" rtl="1">
              <a:buFont typeface="Arial" panose="020B0604020202020204" pitchFamily="34" charset="0"/>
              <a:buChar char="•"/>
            </a:pPr>
            <a:r>
              <a:rPr lang="ar-LB" dirty="0"/>
              <a:t>ال</a:t>
            </a:r>
            <a:r>
              <a:rPr lang="ar" dirty="0"/>
              <a:t>رموز: مرتبط مع استراتيجيات انسباير حول دعم الأهل ومقدّمي الرعاية + تقوية الدخل والوضع الاقتصادي </a:t>
            </a:r>
          </a:p>
          <a:p>
            <a:pPr marL="171450" indent="-171450" algn="r" rtl="1">
              <a:buFont typeface="Arial" panose="020B0604020202020204" pitchFamily="34" charset="0"/>
              <a:buChar char="•"/>
            </a:pPr>
            <a:endParaRPr lang="en-GB" dirty="0"/>
          </a:p>
          <a:p>
            <a:pPr marL="0" indent="0" algn="r" rtl="1">
              <a:buFont typeface="Arial" panose="020B0604020202020204" pitchFamily="34" charset="0"/>
              <a:buNone/>
            </a:pPr>
            <a:r>
              <a:rPr lang="ar" b="1" dirty="0"/>
              <a:t>المعيار 17: النُهُج على مستوى المجتمع المحلّي </a:t>
            </a:r>
          </a:p>
          <a:p>
            <a:pPr marL="171450" indent="-171450" algn="r" rtl="1">
              <a:buFont typeface="Arial" panose="020B0604020202020204" pitchFamily="34" charset="0"/>
              <a:buChar char="•"/>
            </a:pPr>
            <a:r>
              <a:rPr lang="ar" dirty="0"/>
              <a:t>تؤدي المجتمعات المحلّية دورًا مهمًا في منع المخاطر التي يواجهها الأطفال في الأ</a:t>
            </a:r>
            <a:r>
              <a:rPr lang="ar-LB" dirty="0"/>
              <a:t>طر</a:t>
            </a:r>
            <a:r>
              <a:rPr lang="ar" dirty="0"/>
              <a:t> الإنسانية والاستجابة لها.  وتُنظِّم المجتمعات المحلّية نفسها بطرق متنوّعة لحماية الأطفال، لكنّ هذه الطرق قد تتعطّل في الأزمات الإنسانية، لا سيّما في أوضاع النزوح. </a:t>
            </a:r>
          </a:p>
          <a:p>
            <a:pPr marL="171450" indent="-171450" algn="r" rtl="1">
              <a:buFont typeface="Arial" panose="020B0604020202020204" pitchFamily="34" charset="0"/>
              <a:buChar char="•"/>
            </a:pPr>
            <a:r>
              <a:rPr lang="ar-LB" dirty="0"/>
              <a:t>ي</a:t>
            </a:r>
            <a:r>
              <a:rPr lang="ar" dirty="0"/>
              <a:t>تجنّب النهج الواحد الذي يناسب جميع الحالات، وبدلاً من ذلك، </a:t>
            </a:r>
            <a:r>
              <a:rPr lang="ar-LB" dirty="0"/>
              <a:t>ي</a:t>
            </a:r>
            <a:r>
              <a:rPr lang="ar" dirty="0"/>
              <a:t>ضع النُهُج المجتمعية استنادًا إلى تحليل معمّق للسياق ومسح له.  </a:t>
            </a:r>
          </a:p>
          <a:p>
            <a:pPr marL="171450" indent="-171450" algn="r" rtl="1">
              <a:buFont typeface="Arial" panose="020B0604020202020204" pitchFamily="34" charset="0"/>
              <a:buChar char="•"/>
            </a:pPr>
            <a:r>
              <a:rPr lang="ar-LB" dirty="0"/>
              <a:t>يسعى</a:t>
            </a:r>
            <a:r>
              <a:rPr lang="ar" dirty="0"/>
              <a:t> إلى تقوية ودعم الممارسات التي تدعم حماية الأطفال وتؤدّي إلى التغيير في الممارسات التي تشكّل خطرًا عليهم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ينبغي أن تتجنّب الوكالات الخارجية إدخال عمليات، أو مفاهيم، أو هيكليات، أو مجموعات غير مألوفة يمكن أن تُضعِف الموارد </a:t>
            </a:r>
            <a:r>
              <a:rPr lang="ar-LB" dirty="0"/>
              <a:t>الموجودة</a:t>
            </a:r>
            <a:r>
              <a:rPr lang="ar" dirty="0"/>
              <a:t> وتقدّم نُهُجًا غير مستدامة وغير مُراعية ثقافيًا. بدلاً من ذلك، ينبغي أن تبني الوكالات الخارجية على موارد المجتمعات المحلّية من أجل الأطفال والتزامها حيالهم.  تُعتبَر النُهُج على مستوى المجتمع المحلّي أكثر فعاليةً واستدامةً عندما تر</a:t>
            </a:r>
            <a:r>
              <a:rPr lang="ar-LB" dirty="0"/>
              <a:t>ى</a:t>
            </a:r>
            <a:r>
              <a:rPr lang="ar" dirty="0"/>
              <a:t> المجتمعات المحلّية أنّها وسيلة </a:t>
            </a:r>
            <a:r>
              <a:rPr lang="ar-LB" dirty="0"/>
              <a:t>للوفاء</a:t>
            </a:r>
            <a:r>
              <a:rPr lang="ar" dirty="0"/>
              <a:t> بمسؤوليتها المشتركة تجاه الأطفال. </a:t>
            </a:r>
            <a:endParaRPr lang="en-GB"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حيثما يكون ذلك ملائمًا، يجب دعم روابط المجتمع المحلّي مع أنظمة حماية الطفل الرسمية (الشرطة، والعاملون الاجتماعيون، والعاملون في مجال الصحّة، وخدمات رعاية الطفل، والخدمات التعليمية، وخدمات الصحّة الجنسية والإنجابية، والنظام القضائي للأحداث، وخدمات الصحّة العقلية، إلخ.)  </a:t>
            </a:r>
            <a:endParaRPr lang="en-GB"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dirty="0"/>
              <a:t>ال</a:t>
            </a:r>
            <a:r>
              <a:rPr lang="ar" dirty="0"/>
              <a:t>رموز: مرتبط مع استراتيجيات انسباير: البيئات الآمنة والأعراف والقيم</a:t>
            </a:r>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marL="0" marR="0" lvl="0" indent="0" algn="r" defTabSz="914400" rtl="0" eaLnBrk="1" fontAlgn="auto" latinLnBrk="0" hangingPunct="1">
              <a:lnSpc>
                <a:spcPct val="100000"/>
              </a:lnSpc>
              <a:spcBef>
                <a:spcPts val="0"/>
              </a:spcBef>
              <a:spcAft>
                <a:spcPts val="0"/>
              </a:spcAft>
              <a:buClrTx/>
              <a:buSzTx/>
              <a:buFontTx/>
              <a:buNone/>
              <a:tabLst/>
              <a:defRPr/>
            </a:pPr>
            <a:fld id="{72F2A52D-D4AB-DB47-89AB-C9EF58134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02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 i="0" dirty="0"/>
              <a:t>[للميسّرين: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p>
          <a:p>
            <a:pPr marL="0" lvl="0" indent="0" algn="r" rtl="1">
              <a:spcBef>
                <a:spcPts val="0"/>
              </a:spcBef>
              <a:spcAft>
                <a:spcPts val="0"/>
              </a:spcAft>
              <a:buNone/>
            </a:pPr>
            <a:r>
              <a:rPr lang="ar" i="0" dirty="0"/>
              <a:t>قد يكون المحتوى التالي معروفًا جدًا بالنسبة إلى المشاركين</a:t>
            </a:r>
            <a:r>
              <a:rPr lang="ar-LB" i="0" dirty="0"/>
              <a:t> معكم</a:t>
            </a:r>
            <a:r>
              <a:rPr lang="ar" i="0" dirty="0"/>
              <a:t>، أو قد يكون شيئًا جديدًا </a:t>
            </a:r>
            <a:r>
              <a:rPr lang="ar-LB" i="0" dirty="0"/>
              <a:t>للغاية</a:t>
            </a:r>
            <a:r>
              <a:rPr lang="ar" i="0" dirty="0"/>
              <a:t>، لذا، الرجاء أن تحضّروا تعليقاتكم على هذا الأساس.]</a:t>
            </a:r>
            <a:endParaRPr i="0" dirty="0"/>
          </a:p>
          <a:p>
            <a:pPr marL="0" marR="0" lvl="0" indent="0" algn="r" rtl="1">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Arial"/>
              <a:buNone/>
            </a:pPr>
            <a:r>
              <a:rPr lang="ar" b="1" dirty="0">
                <a:latin typeface="Arial"/>
                <a:ea typeface="Arial"/>
                <a:cs typeface="Arial"/>
                <a:sym typeface="Arial"/>
              </a:rPr>
              <a:t>المعيار 18: إدارة الحالات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ea typeface="Arial"/>
                <a:cs typeface="Arial"/>
                <a:sym typeface="Arial"/>
              </a:rPr>
              <a:t>ي</a:t>
            </a:r>
            <a:r>
              <a:rPr lang="ar" dirty="0">
                <a:latin typeface="Arial"/>
                <a:ea typeface="Arial"/>
                <a:cs typeface="Arial"/>
                <a:sym typeface="Arial"/>
              </a:rPr>
              <a:t>لبي الاحتياجات عن طريق عملية لإدارة الحالة مصمّمة بحسب الاحتياجات الفردية، بما في ذلك الدعم الفردي المباشر وإقامة الصلات مع مزوّدي الخدمات ذوي الصلة.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dirty="0"/>
              <a:t>تُعَدّ أنظمة إدارة الحالات جزءًا أساسيًا من استجابة حماية الطفل.</a:t>
            </a:r>
            <a:r>
              <a:rPr lang="ar-LB" dirty="0"/>
              <a:t> </a:t>
            </a:r>
            <a:r>
              <a:rPr lang="ar" dirty="0"/>
              <a:t>فيتمّ تطبيق إدارة الحالات على ثلاثة مستويات من النموذج الإيكولوجي الاجتماعي: الطفل، والعائلة/مقدّمي الرعاية، والمجتمع المحلّي.</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 dirty="0">
                <a:latin typeface="Arial"/>
                <a:ea typeface="Arial"/>
                <a:cs typeface="Arial"/>
                <a:sym typeface="Arial"/>
              </a:rPr>
              <a:t>ولكن، قبل البدء بخدمات إدارة الحالات، يمثّل </a:t>
            </a:r>
            <a:r>
              <a:rPr lang="ar" b="1" dirty="0">
                <a:latin typeface="Arial"/>
                <a:ea typeface="Arial"/>
                <a:cs typeface="Arial"/>
                <a:sym typeface="Arial"/>
              </a:rPr>
              <a:t>الاستعداد </a:t>
            </a:r>
            <a:r>
              <a:rPr lang="ar" dirty="0">
                <a:latin typeface="Arial"/>
                <a:ea typeface="Arial"/>
                <a:cs typeface="Arial"/>
                <a:sym typeface="Arial"/>
              </a:rPr>
              <a:t>مكوّنًا أساسيًا. </a:t>
            </a:r>
            <a:r>
              <a:rPr lang="ar-LB" dirty="0">
                <a:latin typeface="Arial"/>
                <a:ea typeface="Arial"/>
                <a:cs typeface="Arial"/>
                <a:sym typeface="Arial"/>
              </a:rPr>
              <a:t>ف</a:t>
            </a:r>
            <a:r>
              <a:rPr lang="ar" sz="1200" b="0" i="0" u="none" strike="noStrike" dirty="0">
                <a:latin typeface="HelveticaNeue-Light-Identity-H"/>
              </a:rPr>
              <a:t>من الضروري جدًا تحديد ما إذا كانت إدارة الحالات تشكّل فجوة حالية وما إذا كانَت ملائمة من الناحية السياقية، وتحديد النهج الأنسب؛ وتكييف عمليات وأدوات إدارة الحالات المُتعارَف عليها عالميًا مع السياق؛ وتنفيذ خطّة تدريجية على مراحل لبناء القدرات لدى الموظّفين وتوجيههم والإشراف عليهم لجهة الكفاءة الفنية والتطبيق الفنّي.  </a:t>
            </a:r>
            <a:endParaRPr lang="en-US"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cs typeface="Arial"/>
                <a:sym typeface="Arial"/>
              </a:rPr>
              <a:t>ال</a:t>
            </a:r>
            <a:r>
              <a:rPr lang="ar" dirty="0">
                <a:latin typeface="Arial"/>
                <a:cs typeface="Arial"/>
                <a:sym typeface="Arial"/>
              </a:rPr>
              <a:t>رموز: </a:t>
            </a:r>
            <a:r>
              <a:rPr lang="ar" dirty="0"/>
              <a:t>مرتبط مع استراتيجيات انسباير حول خدمات الاستجابة والدعم</a:t>
            </a:r>
            <a:endParaRPr dirty="0"/>
          </a:p>
          <a:p>
            <a:pPr marL="0" marR="0" lvl="0" indent="0" algn="r" rtl="1">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Arial"/>
              <a:buNone/>
            </a:pPr>
            <a:r>
              <a:rPr lang="ar" b="1" dirty="0">
                <a:latin typeface="Arial"/>
                <a:ea typeface="Arial"/>
                <a:cs typeface="Arial"/>
                <a:sym typeface="Arial"/>
              </a:rPr>
              <a:t>المعيار 19: الرعاية البديلة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dirty="0">
                <a:latin typeface="Arial"/>
                <a:ea typeface="Arial"/>
                <a:cs typeface="Arial"/>
                <a:sym typeface="Arial"/>
              </a:rPr>
              <a:t>يحصل الأطفال الذين يفتقرون إلى الرعاية الح</a:t>
            </a:r>
            <a:r>
              <a:rPr lang="ar-LB" dirty="0">
                <a:latin typeface="Arial"/>
                <a:ea typeface="Arial"/>
                <a:cs typeface="Arial"/>
                <a:sym typeface="Arial"/>
              </a:rPr>
              <a:t>مائ</a:t>
            </a:r>
            <a:r>
              <a:rPr lang="ar" dirty="0">
                <a:latin typeface="Arial"/>
                <a:ea typeface="Arial"/>
                <a:cs typeface="Arial"/>
                <a:sym typeface="Arial"/>
              </a:rPr>
              <a:t>ية والمناسبة على رعايةٍ بديلة بحسب حقوقهم، واحتياجاتهم المحدّدة، ورغباتهم، ومصالحهم الفضلى</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dirty="0">
                <a:latin typeface="Arial"/>
                <a:ea typeface="Arial"/>
                <a:cs typeface="Arial"/>
                <a:sym typeface="Arial"/>
              </a:rPr>
              <a:t>تعطى الأولوية دومًا للرعاية العائلية، ووحدة العائلة، وترتيبات الرعاية المستقرّة</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 dirty="0">
                <a:latin typeface="Arial"/>
                <a:ea typeface="Arial"/>
                <a:cs typeface="Arial"/>
                <a:sym typeface="Arial"/>
              </a:rPr>
              <a:t>لا ينبغي التفكير في الرعاية البديلة إلا في حال فشل</a:t>
            </a:r>
            <a:r>
              <a:rPr lang="ar-LB" dirty="0">
                <a:latin typeface="Arial"/>
                <a:ea typeface="Arial"/>
                <a:cs typeface="Arial"/>
                <a:sym typeface="Arial"/>
              </a:rPr>
              <a:t> محاولة</a:t>
            </a:r>
            <a:r>
              <a:rPr lang="ar" dirty="0">
                <a:latin typeface="Arial"/>
                <a:ea typeface="Arial"/>
                <a:cs typeface="Arial"/>
                <a:sym typeface="Arial"/>
              </a:rPr>
              <a:t> تقوية العائلة والدعم للعائلة. </a:t>
            </a:r>
            <a:r>
              <a:rPr lang="ar" dirty="0"/>
              <a:t>وينبغي أن يكون خيار مؤسّسات الرعاية السكنية الملاذ الأخير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 dirty="0">
                <a:latin typeface="Arial"/>
                <a:ea typeface="Arial"/>
                <a:cs typeface="Arial"/>
                <a:sym typeface="Arial"/>
              </a:rPr>
              <a:t>يجب أخذ الأعراف الثقافية، والممارسات، </a:t>
            </a:r>
            <a:r>
              <a:rPr lang="ar-LB" dirty="0">
                <a:latin typeface="Arial"/>
                <a:ea typeface="Arial"/>
                <a:cs typeface="Arial"/>
                <a:sym typeface="Arial"/>
              </a:rPr>
              <a:t>والقوانين</a:t>
            </a:r>
            <a:r>
              <a:rPr lang="ar" dirty="0">
                <a:latin typeface="Arial"/>
                <a:ea typeface="Arial"/>
                <a:cs typeface="Arial"/>
                <a:sym typeface="Arial"/>
              </a:rPr>
              <a:t>، والسياسات المحلّية في الحسبان</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dirty="0"/>
              <a:t>مرتبط مع معيار «الأطفال غير المصحوبين والمنفصلون عن ذويهم»، ولكن أيضًا مع معيار «إدارة الحالات» والمعيار عن «تقوية البيئات العائلية وبيئات تقديم الرعاية».</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latin typeface="Arial"/>
                <a:cs typeface="Arial"/>
                <a:sym typeface="Arial"/>
              </a:rPr>
              <a:t>ال</a:t>
            </a:r>
            <a:r>
              <a:rPr lang="ar" dirty="0">
                <a:latin typeface="Arial"/>
                <a:cs typeface="Arial"/>
                <a:sym typeface="Arial"/>
              </a:rPr>
              <a:t>رموز: </a:t>
            </a:r>
            <a:r>
              <a:rPr lang="ar" dirty="0"/>
              <a:t>مرتبط مع استراتيجيات انسباير حول دعم الأهل ومقدّمي الرعاية + خدمات الاستجابة والدعم</a:t>
            </a:r>
            <a:endParaRPr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Arial"/>
              <a:buNone/>
            </a:pPr>
            <a:r>
              <a:rPr lang="ar" b="1" dirty="0">
                <a:latin typeface="Arial"/>
                <a:ea typeface="Arial"/>
                <a:cs typeface="Arial"/>
                <a:sym typeface="Arial"/>
              </a:rPr>
              <a:t>المعيار 20: العدالة للأطفال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ea typeface="Arial"/>
                <a:cs typeface="Arial"/>
                <a:sym typeface="Arial"/>
              </a:rPr>
              <a:t>يضمن</a:t>
            </a:r>
            <a:r>
              <a:rPr lang="ar" dirty="0">
                <a:latin typeface="Arial"/>
                <a:ea typeface="Arial"/>
                <a:cs typeface="Arial"/>
                <a:sym typeface="Arial"/>
              </a:rPr>
              <a:t> أن تتمّ معاملة الأطفال الذين يحتكّون ب</a:t>
            </a:r>
            <a:r>
              <a:rPr lang="ar-LB" dirty="0">
                <a:latin typeface="Arial"/>
                <a:ea typeface="Arial"/>
                <a:cs typeface="Arial"/>
                <a:sym typeface="Arial"/>
              </a:rPr>
              <a:t>ال</a:t>
            </a:r>
            <a:r>
              <a:rPr lang="ar" dirty="0">
                <a:latin typeface="Arial"/>
                <a:ea typeface="Arial"/>
                <a:cs typeface="Arial"/>
                <a:sym typeface="Arial"/>
              </a:rPr>
              <a:t>أنظمة العدل</a:t>
            </a:r>
            <a:r>
              <a:rPr lang="ar-LB" dirty="0">
                <a:latin typeface="Arial"/>
                <a:ea typeface="Arial"/>
                <a:cs typeface="Arial"/>
                <a:sym typeface="Arial"/>
              </a:rPr>
              <a:t>ي</a:t>
            </a:r>
            <a:r>
              <a:rPr lang="ar" dirty="0">
                <a:latin typeface="Arial"/>
                <a:ea typeface="Arial"/>
                <a:cs typeface="Arial"/>
                <a:sym typeface="Arial"/>
              </a:rPr>
              <a:t>ة الرسمية وغير الرسمية (أي المحاكم، والشرطة، وخفر الحدود) بطريقة صديقة للطفل وبدون تمييز، وأن يحصلوا على خدمات مصمَّمة خصيصًا لاحتياجاتهم ومصالحهم الفضلى.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ea typeface="Arial"/>
                <a:cs typeface="Arial"/>
                <a:sym typeface="Arial"/>
              </a:rPr>
              <a:t>ي</a:t>
            </a:r>
            <a:r>
              <a:rPr lang="ar" dirty="0">
                <a:latin typeface="Arial"/>
                <a:ea typeface="Arial"/>
                <a:cs typeface="Arial"/>
                <a:sym typeface="Arial"/>
              </a:rPr>
              <a:t>حسن محتوى وتطبيق القوانين الرسمية والعرفية خلال الأزمة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dirty="0"/>
              <a:t>باستخدام النموذج الاجتماعي الإيكولوجي، يمكننا أن نتعاون مع مجموعة كاملة من الجهات الفاعلة من أجل (أ) تقييم الطرق التي تقوم بها الأنظمة القانونية وأنظمة العدالة على جميع المستويات إمّا بتوفير الحماية وإمّا ب</a:t>
            </a:r>
            <a:r>
              <a:rPr lang="ar-LB" dirty="0"/>
              <a:t>زيادة</a:t>
            </a:r>
            <a:r>
              <a:rPr lang="ar" dirty="0"/>
              <a:t> المخاطر و(ب) تطوير تدخّلات بغية تعزيز الحماية </a:t>
            </a:r>
            <a:r>
              <a:rPr lang="ar-LB" dirty="0"/>
              <a:t>والتغلب على</a:t>
            </a:r>
            <a:r>
              <a:rPr lang="ar" dirty="0"/>
              <a:t> المخاطر.</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cs typeface="Arial"/>
                <a:sym typeface="Arial"/>
              </a:rPr>
              <a:t>ال</a:t>
            </a:r>
            <a:r>
              <a:rPr lang="ar" dirty="0">
                <a:latin typeface="Arial"/>
                <a:cs typeface="Arial"/>
                <a:sym typeface="Arial"/>
              </a:rPr>
              <a:t>رموز: </a:t>
            </a:r>
            <a:r>
              <a:rPr lang="ar" dirty="0"/>
              <a:t>مرتبط مع استراتيجيات انسباير حول خدمات الاستجابة والدعم + تطبيق وإنفاذ القوانين</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dirty="0"/>
          </a:p>
          <a:p>
            <a:pPr marL="0" marR="0" lvl="0" indent="0" algn="r" rtl="1">
              <a:lnSpc>
                <a:spcPct val="100000"/>
              </a:lnSpc>
              <a:spcBef>
                <a:spcPts val="0"/>
              </a:spcBef>
              <a:spcAft>
                <a:spcPts val="0"/>
              </a:spcAft>
              <a:buClr>
                <a:schemeClr val="dk1"/>
              </a:buClr>
              <a:buSzPts val="1200"/>
              <a:buFont typeface="Calibri"/>
              <a:buNone/>
            </a:pPr>
            <a:endParaRPr b="1" dirty="0"/>
          </a:p>
          <a:p>
            <a:pPr marL="0" lvl="0" indent="0" algn="r" rtl="1">
              <a:spcBef>
                <a:spcPts val="0"/>
              </a:spcBef>
              <a:spcAft>
                <a:spcPts val="0"/>
              </a:spcAft>
              <a:buNone/>
            </a:pPr>
            <a:br>
              <a:rPr lang="en-US" b="1" dirty="0"/>
            </a:br>
            <a:endParaRPr b="1" dirty="0"/>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6131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 برنامج/مشروع محدّد يستخدم الركيزة </a:t>
            </a:r>
            <a:r>
              <a:rPr lang="ar-LB" sz="1200" b="0" i="0" u="none" strike="noStrike" cap="none" dirty="0">
                <a:solidFill>
                  <a:schemeClr val="dk1"/>
                </a:solidFill>
                <a:effectLst/>
                <a:latin typeface="Calibri"/>
                <a:ea typeface="Calibri"/>
                <a:cs typeface="Calibri"/>
                <a:sym typeface="Calibri"/>
              </a:rPr>
              <a:t>3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أسماء المنظّمات المعنية والشركاء المعنيين</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 u="sng" dirty="0"/>
              <a:t> </a:t>
            </a:r>
            <a:endParaRPr lang="ar-LB" u="sng" dirty="0"/>
          </a:p>
          <a:p>
            <a:pPr marL="0" marR="0" lvl="0" indent="0" algn="r" rtl="1">
              <a:lnSpc>
                <a:spcPct val="100000"/>
              </a:lnSpc>
              <a:spcBef>
                <a:spcPts val="0"/>
              </a:spcBef>
              <a:spcAft>
                <a:spcPts val="0"/>
              </a:spcAft>
              <a:buClr>
                <a:schemeClr val="dk1"/>
              </a:buClr>
              <a:buSzPts val="1200"/>
              <a:buFont typeface="Calibri"/>
              <a:buNone/>
            </a:pPr>
            <a:endParaRPr lang="ar" u="sng"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نسخة </a:t>
            </a:r>
            <a:r>
              <a:rPr lang="ar" u="sng" dirty="0"/>
              <a:t>PDF</a:t>
            </a:r>
            <a:r>
              <a:rPr lang="ar" dirty="0"/>
              <a:t> 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يتضمّن </a:t>
            </a:r>
            <a:r>
              <a:rPr lang="ar" u="sng" dirty="0"/>
              <a:t>ملف مواد الإحاطة الخاصّة بـ«المقدّمة إلى المعايير الدنيا لحماية الطفل» </a:t>
            </a:r>
            <a:r>
              <a:rPr lang="ar" dirty="0"/>
              <a:t>هذه الشرائح وملاحظات التيسير، بالإضافة إلى مقدّمة للتوزيع تتألّف من صفحتَين.</a:t>
            </a:r>
            <a:endParaRPr lang="ar-LB" dirty="0"/>
          </a:p>
          <a:p>
            <a:pPr marL="228600" marR="0" lvl="0" indent="-228600" algn="r" rtl="1">
              <a:lnSpc>
                <a:spcPct val="100000"/>
              </a:lnSpc>
              <a:spcBef>
                <a:spcPts val="0"/>
              </a:spcBef>
              <a:spcAft>
                <a:spcPts val="0"/>
              </a:spcAft>
              <a:buClr>
                <a:schemeClr val="dk1"/>
              </a:buClr>
              <a:buSzPts val="1200"/>
              <a:buFont typeface="Calibri"/>
              <a:buAutoNum type="arabicPeriod"/>
            </a:pPr>
            <a:r>
              <a:rPr lang="ar" u="sng" dirty="0"/>
              <a:t>الملخّص </a:t>
            </a:r>
            <a:r>
              <a:rPr lang="ar"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اكتشفوا </a:t>
            </a:r>
            <a:r>
              <a:rPr lang="ar" sz="1200" u="sng" dirty="0"/>
              <a:t>الدورة التدريبية الإلكترونية المجانية على المعايير الدنيا لحماية الطفل</a:t>
            </a:r>
            <a:r>
              <a:rPr lang="ar"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أفلام فيديو على قناة يوتيوب الخاصّة بالتحالف</a:t>
            </a:r>
            <a:endParaRPr lang="ar-LB" sz="1200" dirty="0"/>
          </a:p>
          <a:p>
            <a:pPr marL="228600" marR="0" lvl="0" indent="-228600" algn="r" defTabSz="914400" rtl="1" eaLnBrk="1" fontAlgn="auto" latinLnBrk="0" hangingPunct="1">
              <a:lnSpc>
                <a:spcPct val="100000"/>
              </a:lnSpc>
              <a:spcBef>
                <a:spcPts val="0"/>
              </a:spcBef>
              <a:spcAft>
                <a:spcPts val="0"/>
              </a:spcAft>
              <a:buClr>
                <a:schemeClr val="dk1"/>
              </a:buClr>
              <a:buSzPts val="1200"/>
              <a:buFont typeface="Calibri"/>
              <a:buAutoNum type="arabicPeriod"/>
              <a:tabLst/>
              <a:defRPr/>
            </a:pPr>
            <a:r>
              <a:rPr lang="ar" dirty="0"/>
              <a:t>معرض للمعايير مع </a:t>
            </a:r>
            <a:r>
              <a:rPr lang="ar" u="sng" dirty="0"/>
              <a:t>رسومات</a:t>
            </a:r>
            <a:r>
              <a:rPr lang="ar" sz="1200" dirty="0"/>
              <a:t> </a:t>
            </a:r>
          </a:p>
          <a:p>
            <a:pPr marL="0" marR="0" lvl="0" indent="0" algn="r" rtl="1">
              <a:lnSpc>
                <a:spcPct val="100000"/>
              </a:lnSpc>
              <a:spcBef>
                <a:spcPts val="0"/>
              </a:spcBef>
              <a:spcAft>
                <a:spcPts val="0"/>
              </a:spcAft>
              <a:buClr>
                <a:schemeClr val="dk1"/>
              </a:buClr>
              <a:buSzPts val="1200"/>
              <a:buFont typeface="Calibri"/>
              <a:buNone/>
            </a:pPr>
            <a:endParaRPr dirty="0"/>
          </a:p>
          <a:p>
            <a:pPr marL="0" marR="0" lvl="0" indent="0" algn="r" rtl="1">
              <a:lnSpc>
                <a:spcPct val="100000"/>
              </a:lnSpc>
              <a:spcBef>
                <a:spcPts val="0"/>
              </a:spcBef>
              <a:spcAft>
                <a:spcPts val="0"/>
              </a:spcAft>
              <a:buClr>
                <a:schemeClr val="dk1"/>
              </a:buClr>
              <a:buSzPts val="1200"/>
              <a:buFont typeface="Calibri"/>
              <a:buNone/>
            </a:pPr>
            <a:r>
              <a:rPr lang="ar"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 u="sng" dirty="0"/>
              <a:t>1. الدليل على الإنترنت</a:t>
            </a:r>
          </a:p>
          <a:p>
            <a:pPr marL="0" lvl="0" indent="0" algn="r" rtl="1">
              <a:spcBef>
                <a:spcPts val="0"/>
              </a:spcBef>
              <a:spcAft>
                <a:spcPts val="0"/>
              </a:spcAft>
              <a:buNone/>
            </a:pPr>
            <a:r>
              <a:rPr lang="ar" u="sng" dirty="0"/>
              <a:t>2. تطبيق شراكة المعايير الإنسانية   </a:t>
            </a:r>
            <a:endParaRPr lang="en-US" dirty="0"/>
          </a:p>
          <a:p>
            <a:pPr marL="0" lvl="0" indent="0" algn="r" rtl="1">
              <a:spcBef>
                <a:spcPts val="0"/>
              </a:spcBef>
              <a:spcAft>
                <a:spcPts val="0"/>
              </a:spcAft>
              <a:buNone/>
            </a:pPr>
            <a:r>
              <a:rPr lang="ar-LB" dirty="0"/>
              <a:t>- </a:t>
            </a:r>
            <a:r>
              <a:rPr lang="ar" dirty="0"/>
              <a:t>هو ثاني أكثر تطبيق شعبية على الموقع بعد تطبيق اسفير</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r" rtl="1">
              <a:spcBef>
                <a:spcPts val="0"/>
              </a:spcBef>
              <a:spcAft>
                <a:spcPts val="0"/>
              </a:spcAft>
              <a:buNone/>
            </a:pPr>
            <a:r>
              <a:rPr lang="ar" dirty="0"/>
              <a:t>اسألوا: ماذا ينبغي أن تكون خطواتنا التالية كفريق/وكالة/فرد؟ </a:t>
            </a:r>
            <a:endParaRPr dirty="0"/>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 dirty="0"/>
              <a:t> </a:t>
            </a:r>
            <a:endParaRPr i="1" dirty="0"/>
          </a:p>
          <a:p>
            <a:pPr marL="0" marR="0" lvl="0" indent="0" algn="r" rtl="1">
              <a:lnSpc>
                <a:spcPct val="100000"/>
              </a:lnSpc>
              <a:spcBef>
                <a:spcPts val="0"/>
              </a:spcBef>
              <a:spcAft>
                <a:spcPts val="0"/>
              </a:spcAft>
              <a:buClr>
                <a:schemeClr val="dk1"/>
              </a:buClr>
              <a:buSzPts val="1200"/>
              <a:buFont typeface="Calibri"/>
              <a:buNone/>
            </a:pPr>
            <a:endParaRPr lang="ar-LB"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a:t>
            </a:r>
            <a:r>
              <a:rPr lang="ar-SA" sz="1200" b="0" i="0" u="none" strike="noStrike" cap="none" dirty="0">
                <a:solidFill>
                  <a:schemeClr val="dk1"/>
                </a:solidFill>
                <a:effectLst/>
                <a:latin typeface="Calibri"/>
                <a:ea typeface="Calibri"/>
                <a:cs typeface="Calibri"/>
                <a:sym typeface="Calibri"/>
              </a:rPr>
              <a:t> جاهزة للطباعة معكم.]</a:t>
            </a:r>
            <a:endParaRPr i="1" dirty="0"/>
          </a:p>
          <a:p>
            <a:pPr marL="0" marR="0" lvl="0" indent="0" algn="r" rtl="1">
              <a:lnSpc>
                <a:spcPct val="100000"/>
              </a:lnSpc>
              <a:spcBef>
                <a:spcPts val="0"/>
              </a:spcBef>
              <a:spcAft>
                <a:spcPts val="0"/>
              </a:spcAft>
              <a:buClr>
                <a:schemeClr val="dk1"/>
              </a:buClr>
              <a:buSzPts val="1200"/>
              <a:buFont typeface="Calibri"/>
              <a:buNone/>
            </a:pPr>
            <a:endParaRPr lang="ar-LB" dirty="0"/>
          </a:p>
          <a:p>
            <a:pPr marL="0" marR="0" lvl="0" indent="0" algn="r" rtl="1">
              <a:lnSpc>
                <a:spcPct val="100000"/>
              </a:lnSpc>
              <a:spcBef>
                <a:spcPts val="0"/>
              </a:spcBef>
              <a:spcAft>
                <a:spcPts val="0"/>
              </a:spcAft>
              <a:buClr>
                <a:schemeClr val="dk1"/>
              </a:buClr>
              <a:buSzPts val="1200"/>
              <a:buFont typeface="Calibri"/>
              <a:buNone/>
            </a:pPr>
            <a:r>
              <a:rPr lang="ar"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a:p>
            <a:pPr marL="0" marR="0" lvl="0" indent="0" algn="r" rtl="1">
              <a:lnSpc>
                <a:spcPct val="100000"/>
              </a:lnSpc>
              <a:spcBef>
                <a:spcPts val="0"/>
              </a:spcBef>
              <a:spcAft>
                <a:spcPts val="0"/>
              </a:spcAft>
              <a:buClr>
                <a:schemeClr val="dk1"/>
              </a:buClr>
              <a:buSzPts val="1200"/>
              <a:buFont typeface="Calibri"/>
              <a:buNone/>
            </a:pPr>
            <a:endParaRPr i="1" dirty="0"/>
          </a:p>
          <a:p>
            <a:pPr marL="0" lvl="0" indent="0" algn="l" rtl="1">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lt1"/>
              </a:buClr>
              <a:buSzPts val="3600"/>
              <a:buFont typeface="Helvetica Neue"/>
              <a:buNone/>
              <a:defRPr sz="36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400"/>
              <a:buNone/>
              <a:defRPr sz="2400">
                <a:solidFill>
                  <a:schemeClr val="dk1"/>
                </a:solidFill>
              </a:defRPr>
            </a:lvl1pPr>
            <a:lvl2pPr marL="914400" lvl="1" indent="-228600" algn="r" rtl="1">
              <a:lnSpc>
                <a:spcPct val="90000"/>
              </a:lnSpc>
              <a:spcBef>
                <a:spcPts val="500"/>
              </a:spcBef>
              <a:spcAft>
                <a:spcPts val="0"/>
              </a:spcAft>
              <a:buClr>
                <a:schemeClr val="accent3"/>
              </a:buClr>
              <a:buSzPts val="2400"/>
              <a:buNone/>
              <a:defRPr>
                <a:solidFill>
                  <a:schemeClr val="dk1"/>
                </a:solidFill>
              </a:defRPr>
            </a:lvl2pPr>
            <a:lvl3pPr marL="1371600" lvl="2" indent="-228600" algn="r" rtl="1">
              <a:lnSpc>
                <a:spcPct val="90000"/>
              </a:lnSpc>
              <a:spcBef>
                <a:spcPts val="500"/>
              </a:spcBef>
              <a:spcAft>
                <a:spcPts val="0"/>
              </a:spcAft>
              <a:buClr>
                <a:schemeClr val="accent3"/>
              </a:buClr>
              <a:buSzPts val="2000"/>
              <a:buNone/>
              <a:defRPr>
                <a:solidFill>
                  <a:schemeClr val="dk1"/>
                </a:solidFill>
              </a:defRPr>
            </a:lvl3pPr>
            <a:lvl4pPr marL="1828800" lvl="3" indent="-228600" algn="r" rtl="1">
              <a:lnSpc>
                <a:spcPct val="90000"/>
              </a:lnSpc>
              <a:spcBef>
                <a:spcPts val="500"/>
              </a:spcBef>
              <a:spcAft>
                <a:spcPts val="0"/>
              </a:spcAft>
              <a:buClr>
                <a:schemeClr val="accent3"/>
              </a:buClr>
              <a:buSzPts val="1800"/>
              <a:buNone/>
              <a:defRPr>
                <a:solidFill>
                  <a:schemeClr val="dk1"/>
                </a:solidFill>
              </a:defRPr>
            </a:lvl4pPr>
            <a:lvl5pPr marL="2286000" lvl="4" indent="-228600" algn="r" rtl="1">
              <a:lnSpc>
                <a:spcPct val="90000"/>
              </a:lnSpc>
              <a:spcBef>
                <a:spcPts val="500"/>
              </a:spcBef>
              <a:spcAft>
                <a:spcPts val="0"/>
              </a:spcAft>
              <a:buClr>
                <a:schemeClr val="accent3"/>
              </a:buClr>
              <a:buSzPts val="1800"/>
              <a:buNone/>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Teal">
  <p:cSld name="Titl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200"/>
              <a:buFont typeface="Helvetica Neue"/>
              <a:buNone/>
              <a:defRPr sz="32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rtlCol="1"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5"/>
              </a:buClr>
              <a:buSzPts val="2800"/>
              <a:buChar char="•"/>
              <a:defRPr>
                <a:solidFill>
                  <a:schemeClr val="dk1"/>
                </a:solidFill>
              </a:defRPr>
            </a:lvl1pPr>
            <a:lvl2pPr marL="914400" lvl="1" indent="-381000" algn="r" rtl="1">
              <a:lnSpc>
                <a:spcPct val="90000"/>
              </a:lnSpc>
              <a:spcBef>
                <a:spcPts val="500"/>
              </a:spcBef>
              <a:spcAft>
                <a:spcPts val="0"/>
              </a:spcAft>
              <a:buClr>
                <a:schemeClr val="accent5"/>
              </a:buClr>
              <a:buSzPts val="2400"/>
              <a:buChar char="•"/>
              <a:defRPr>
                <a:solidFill>
                  <a:schemeClr val="dk1"/>
                </a:solidFill>
              </a:defRPr>
            </a:lvl2pPr>
            <a:lvl3pPr marL="1371600" lvl="2" indent="-355600" algn="r" rtl="1">
              <a:lnSpc>
                <a:spcPct val="90000"/>
              </a:lnSpc>
              <a:spcBef>
                <a:spcPts val="500"/>
              </a:spcBef>
              <a:spcAft>
                <a:spcPts val="0"/>
              </a:spcAft>
              <a:buClr>
                <a:schemeClr val="accent5"/>
              </a:buClr>
              <a:buSzPts val="2000"/>
              <a:buChar char="•"/>
              <a:defRPr>
                <a:solidFill>
                  <a:schemeClr val="dk1"/>
                </a:solidFill>
              </a:defRPr>
            </a:lvl3pPr>
            <a:lvl4pPr marL="1828800" lvl="3" indent="-342900" algn="r" rtl="1">
              <a:lnSpc>
                <a:spcPct val="90000"/>
              </a:lnSpc>
              <a:spcBef>
                <a:spcPts val="500"/>
              </a:spcBef>
              <a:spcAft>
                <a:spcPts val="0"/>
              </a:spcAft>
              <a:buClr>
                <a:schemeClr val="accent5"/>
              </a:buClr>
              <a:buSzPts val="1800"/>
              <a:buChar char="•"/>
              <a:defRPr>
                <a:solidFill>
                  <a:schemeClr val="dk1"/>
                </a:solidFill>
              </a:defRPr>
            </a:lvl4pPr>
            <a:lvl5pPr marL="2286000" lvl="4" indent="-342900" algn="r" rtl="1">
              <a:lnSpc>
                <a:spcPct val="90000"/>
              </a:lnSpc>
              <a:spcBef>
                <a:spcPts val="500"/>
              </a:spcBef>
              <a:spcAft>
                <a:spcPts val="0"/>
              </a:spcAft>
              <a:buClr>
                <a:schemeClr val="accent5"/>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extLst>
      <p:ext uri="{BB962C8B-B14F-4D97-AF65-F5344CB8AC3E}">
        <p14:creationId xmlns:p14="http://schemas.microsoft.com/office/powerpoint/2010/main" val="299285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4" name="Imagen 3">
            <a:extLst>
              <a:ext uri="{FF2B5EF4-FFF2-40B4-BE49-F238E27FC236}">
                <a16:creationId xmlns:a16="http://schemas.microsoft.com/office/drawing/2014/main" id="{96CD3218-DD17-CDD2-C449-5E61F466D3F7}"/>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946102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20238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341393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21819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1"/>
            <a:lstStyle/>
            <a:p>
              <a:pPr rtl="1"/>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1"/>
            <a:lstStyle/>
            <a:p>
              <a:pPr rtl="1"/>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1"/>
            <a:lstStyle/>
            <a:p>
              <a:pPr rtl="1"/>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38233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146043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067016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Final">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C18E2AD7-CCF0-D742-A033-B07E0F923063}"/>
              </a:ext>
            </a:extLst>
          </p:cNvPr>
          <p:cNvGrpSpPr/>
          <p:nvPr userDrawn="1"/>
        </p:nvGrpSpPr>
        <p:grpSpPr>
          <a:xfrm>
            <a:off x="0" y="256625"/>
            <a:ext cx="12204065" cy="6600825"/>
            <a:chOff x="0" y="256625"/>
            <a:chExt cx="12204065" cy="6600825"/>
          </a:xfrm>
        </p:grpSpPr>
        <p:pic>
          <p:nvPicPr>
            <p:cNvPr id="4" name="object 3">
              <a:extLst>
                <a:ext uri="{FF2B5EF4-FFF2-40B4-BE49-F238E27FC236}">
                  <a16:creationId xmlns:a16="http://schemas.microsoft.com/office/drawing/2014/main" id="{03AE7F0C-BBFB-024A-8D7A-48221843AB8A}"/>
                </a:ext>
              </a:extLst>
            </p:cNvPr>
            <p:cNvPicPr/>
            <p:nvPr/>
          </p:nvPicPr>
          <p:blipFill>
            <a:blip r:embed="rId2" cstate="print"/>
            <a:stretch>
              <a:fillRect/>
            </a:stretch>
          </p:blipFill>
          <p:spPr>
            <a:xfrm>
              <a:off x="0" y="256625"/>
              <a:ext cx="12203886" cy="6600371"/>
            </a:xfrm>
            <a:prstGeom prst="rect">
              <a:avLst/>
            </a:prstGeom>
          </p:spPr>
        </p:pic>
        <p:sp>
          <p:nvSpPr>
            <p:cNvPr id="5" name="object 4">
              <a:extLst>
                <a:ext uri="{FF2B5EF4-FFF2-40B4-BE49-F238E27FC236}">
                  <a16:creationId xmlns:a16="http://schemas.microsoft.com/office/drawing/2014/main" id="{04AABD5A-5A51-164F-97F4-968DF678D1A4}"/>
                </a:ext>
              </a:extLst>
            </p:cNvPr>
            <p:cNvSpPr/>
            <p:nvPr/>
          </p:nvSpPr>
          <p:spPr>
            <a:xfrm>
              <a:off x="9282473" y="804356"/>
              <a:ext cx="784860" cy="784860"/>
            </a:xfrm>
            <a:custGeom>
              <a:avLst/>
              <a:gdLst/>
              <a:ahLst/>
              <a:cxnLst/>
              <a:rect l="l" t="t" r="r" b="b"/>
              <a:pathLst>
                <a:path w="784859" h="784860">
                  <a:moveTo>
                    <a:pt x="381472" y="0"/>
                  </a:moveTo>
                  <a:lnTo>
                    <a:pt x="334231" y="4165"/>
                  </a:lnTo>
                  <a:lnTo>
                    <a:pt x="287095" y="14248"/>
                  </a:lnTo>
                  <a:lnTo>
                    <a:pt x="240544" y="30448"/>
                  </a:lnTo>
                  <a:lnTo>
                    <a:pt x="196354" y="52280"/>
                  </a:lnTo>
                  <a:lnTo>
                    <a:pt x="156115" y="78819"/>
                  </a:lnTo>
                  <a:lnTo>
                    <a:pt x="120021" y="109581"/>
                  </a:lnTo>
                  <a:lnTo>
                    <a:pt x="88270" y="144088"/>
                  </a:lnTo>
                  <a:lnTo>
                    <a:pt x="61060" y="181856"/>
                  </a:lnTo>
                  <a:lnTo>
                    <a:pt x="38586" y="222406"/>
                  </a:lnTo>
                  <a:lnTo>
                    <a:pt x="21046" y="265257"/>
                  </a:lnTo>
                  <a:lnTo>
                    <a:pt x="8637" y="309927"/>
                  </a:lnTo>
                  <a:lnTo>
                    <a:pt x="1556" y="355935"/>
                  </a:lnTo>
                  <a:lnTo>
                    <a:pt x="0" y="402801"/>
                  </a:lnTo>
                  <a:lnTo>
                    <a:pt x="4165" y="450042"/>
                  </a:lnTo>
                  <a:lnTo>
                    <a:pt x="14248" y="497180"/>
                  </a:lnTo>
                  <a:lnTo>
                    <a:pt x="30447" y="543731"/>
                  </a:lnTo>
                  <a:lnTo>
                    <a:pt x="52283" y="587920"/>
                  </a:lnTo>
                  <a:lnTo>
                    <a:pt x="78823" y="628159"/>
                  </a:lnTo>
                  <a:lnTo>
                    <a:pt x="109588" y="664252"/>
                  </a:lnTo>
                  <a:lnTo>
                    <a:pt x="144096" y="696001"/>
                  </a:lnTo>
                  <a:lnTo>
                    <a:pt x="181865" y="723211"/>
                  </a:lnTo>
                  <a:lnTo>
                    <a:pt x="222416" y="745683"/>
                  </a:lnTo>
                  <a:lnTo>
                    <a:pt x="265266" y="763221"/>
                  </a:lnTo>
                  <a:lnTo>
                    <a:pt x="309936" y="775629"/>
                  </a:lnTo>
                  <a:lnTo>
                    <a:pt x="355943" y="782709"/>
                  </a:lnTo>
                  <a:lnTo>
                    <a:pt x="402807" y="784264"/>
                  </a:lnTo>
                  <a:lnTo>
                    <a:pt x="450047" y="780098"/>
                  </a:lnTo>
                  <a:lnTo>
                    <a:pt x="497182" y="770014"/>
                  </a:lnTo>
                  <a:lnTo>
                    <a:pt x="543731" y="753814"/>
                  </a:lnTo>
                  <a:lnTo>
                    <a:pt x="587920" y="731981"/>
                  </a:lnTo>
                  <a:lnTo>
                    <a:pt x="628159" y="705443"/>
                  </a:lnTo>
                  <a:lnTo>
                    <a:pt x="664252" y="674680"/>
                  </a:lnTo>
                  <a:lnTo>
                    <a:pt x="696002" y="640174"/>
                  </a:lnTo>
                  <a:lnTo>
                    <a:pt x="723211" y="602405"/>
                  </a:lnTo>
                  <a:lnTo>
                    <a:pt x="745684" y="561855"/>
                  </a:lnTo>
                  <a:lnTo>
                    <a:pt x="763223" y="519005"/>
                  </a:lnTo>
                  <a:lnTo>
                    <a:pt x="775631" y="474335"/>
                  </a:lnTo>
                  <a:lnTo>
                    <a:pt x="782713" y="428327"/>
                  </a:lnTo>
                  <a:lnTo>
                    <a:pt x="784270" y="381461"/>
                  </a:lnTo>
                  <a:lnTo>
                    <a:pt x="780105" y="334219"/>
                  </a:lnTo>
                  <a:lnTo>
                    <a:pt x="770023" y="287082"/>
                  </a:lnTo>
                  <a:lnTo>
                    <a:pt x="753827" y="240531"/>
                  </a:lnTo>
                  <a:lnTo>
                    <a:pt x="731992" y="196345"/>
                  </a:lnTo>
                  <a:lnTo>
                    <a:pt x="705452" y="156107"/>
                  </a:lnTo>
                  <a:lnTo>
                    <a:pt x="674688" y="120015"/>
                  </a:lnTo>
                  <a:lnTo>
                    <a:pt x="640181" y="88266"/>
                  </a:lnTo>
                  <a:lnTo>
                    <a:pt x="602412" y="61057"/>
                  </a:lnTo>
                  <a:lnTo>
                    <a:pt x="561863" y="38584"/>
                  </a:lnTo>
                  <a:lnTo>
                    <a:pt x="519013" y="21045"/>
                  </a:lnTo>
                  <a:lnTo>
                    <a:pt x="474344" y="8637"/>
                  </a:lnTo>
                  <a:lnTo>
                    <a:pt x="428337" y="1556"/>
                  </a:lnTo>
                  <a:lnTo>
                    <a:pt x="381472" y="0"/>
                  </a:lnTo>
                  <a:close/>
                </a:path>
              </a:pathLst>
            </a:custGeom>
            <a:solidFill>
              <a:srgbClr val="0C8AC5"/>
            </a:solidFill>
          </p:spPr>
          <p:txBody>
            <a:bodyPr wrap="square" lIns="0" tIns="0" rIns="0" bIns="0" rtlCol="1"/>
            <a:lstStyle/>
            <a:p>
              <a:pPr rtl="1"/>
              <a:endParaRPr/>
            </a:p>
          </p:txBody>
        </p:sp>
        <p:sp>
          <p:nvSpPr>
            <p:cNvPr id="6" name="object 5">
              <a:extLst>
                <a:ext uri="{FF2B5EF4-FFF2-40B4-BE49-F238E27FC236}">
                  <a16:creationId xmlns:a16="http://schemas.microsoft.com/office/drawing/2014/main" id="{183A662A-70BE-5B4B-B634-6EE3189D12BD}"/>
                </a:ext>
              </a:extLst>
            </p:cNvPr>
            <p:cNvSpPr/>
            <p:nvPr/>
          </p:nvSpPr>
          <p:spPr>
            <a:xfrm>
              <a:off x="8884563" y="1881586"/>
              <a:ext cx="318135" cy="318135"/>
            </a:xfrm>
            <a:custGeom>
              <a:avLst/>
              <a:gdLst/>
              <a:ahLst/>
              <a:cxnLst/>
              <a:rect l="l" t="t" r="r" b="b"/>
              <a:pathLst>
                <a:path w="318134" h="318135">
                  <a:moveTo>
                    <a:pt x="147057" y="0"/>
                  </a:moveTo>
                  <a:lnTo>
                    <a:pt x="97427" y="11987"/>
                  </a:lnTo>
                  <a:lnTo>
                    <a:pt x="54081" y="38971"/>
                  </a:lnTo>
                  <a:lnTo>
                    <a:pt x="22456" y="76773"/>
                  </a:lnTo>
                  <a:lnTo>
                    <a:pt x="3960" y="121956"/>
                  </a:lnTo>
                  <a:lnTo>
                    <a:pt x="0" y="171081"/>
                  </a:lnTo>
                  <a:lnTo>
                    <a:pt x="11981" y="220712"/>
                  </a:lnTo>
                  <a:lnTo>
                    <a:pt x="38966" y="264057"/>
                  </a:lnTo>
                  <a:lnTo>
                    <a:pt x="76772" y="295681"/>
                  </a:lnTo>
                  <a:lnTo>
                    <a:pt x="121958" y="314175"/>
                  </a:lnTo>
                  <a:lnTo>
                    <a:pt x="171086" y="318132"/>
                  </a:lnTo>
                  <a:lnTo>
                    <a:pt x="220718" y="306145"/>
                  </a:lnTo>
                  <a:lnTo>
                    <a:pt x="264063" y="279161"/>
                  </a:lnTo>
                  <a:lnTo>
                    <a:pt x="295684" y="241359"/>
                  </a:lnTo>
                  <a:lnTo>
                    <a:pt x="314176" y="196176"/>
                  </a:lnTo>
                  <a:lnTo>
                    <a:pt x="318134" y="147051"/>
                  </a:lnTo>
                  <a:lnTo>
                    <a:pt x="306151" y="97420"/>
                  </a:lnTo>
                  <a:lnTo>
                    <a:pt x="279167" y="54074"/>
                  </a:lnTo>
                  <a:lnTo>
                    <a:pt x="241365" y="22451"/>
                  </a:lnTo>
                  <a:lnTo>
                    <a:pt x="196183" y="3957"/>
                  </a:lnTo>
                  <a:lnTo>
                    <a:pt x="147057" y="0"/>
                  </a:lnTo>
                  <a:close/>
                </a:path>
              </a:pathLst>
            </a:custGeom>
            <a:solidFill>
              <a:srgbClr val="1EA1A0"/>
            </a:solidFill>
          </p:spPr>
          <p:txBody>
            <a:bodyPr wrap="square" lIns="0" tIns="0" rIns="0" bIns="0" rtlCol="1"/>
            <a:lstStyle/>
            <a:p>
              <a:pPr rtl="1"/>
              <a:endParaRPr/>
            </a:p>
          </p:txBody>
        </p:sp>
      </p:grpSp>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a:xfrm>
            <a:off x="906439" y="1815198"/>
            <a:ext cx="6531591" cy="1559210"/>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Tree>
    <p:extLst>
      <p:ext uri="{BB962C8B-B14F-4D97-AF65-F5344CB8AC3E}">
        <p14:creationId xmlns:p14="http://schemas.microsoft.com/office/powerpoint/2010/main" val="5101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1"/>
              </a:buClr>
              <a:buSzPts val="3600"/>
              <a:buFont typeface="Helvetica Neue"/>
              <a:buNone/>
              <a:defRPr sz="3600" b="1">
                <a:solidFill>
                  <a:schemeClr val="accen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800"/>
              <a:buNone/>
              <a:defRPr b="1">
                <a:solidFill>
                  <a:schemeClr val="accent3"/>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4"/>
              </a:buClr>
              <a:buSzPts val="3600"/>
              <a:buFont typeface="Helvetica Neue"/>
              <a:buNone/>
              <a:defRPr sz="3600" b="1">
                <a:solidFill>
                  <a:schemeClr val="accent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2"/>
              </a:buClr>
              <a:buSzPts val="2400"/>
              <a:buChar char="•"/>
              <a:defRPr/>
            </a:lvl2pPr>
            <a:lvl3pPr marL="1371600" lvl="2" indent="-355600" algn="r" rtl="1">
              <a:lnSpc>
                <a:spcPct val="90000"/>
              </a:lnSpc>
              <a:spcBef>
                <a:spcPts val="500"/>
              </a:spcBef>
              <a:spcAft>
                <a:spcPts val="0"/>
              </a:spcAft>
              <a:buClr>
                <a:schemeClr val="accent2"/>
              </a:buClr>
              <a:buSzPts val="2000"/>
              <a:buChar char="•"/>
              <a:defRPr/>
            </a:lvl3pPr>
            <a:lvl4pPr marL="1828800" lvl="3" indent="-342900" algn="r" rtl="1">
              <a:lnSpc>
                <a:spcPct val="90000"/>
              </a:lnSpc>
              <a:spcBef>
                <a:spcPts val="500"/>
              </a:spcBef>
              <a:spcAft>
                <a:spcPts val="0"/>
              </a:spcAft>
              <a:buClr>
                <a:schemeClr val="accent2"/>
              </a:buClr>
              <a:buSzPts val="1800"/>
              <a:buChar char="•"/>
              <a:defRPr/>
            </a:lvl4pPr>
            <a:lvl5pPr marL="2286000" lvl="4" indent="-342900" algn="r" rtl="1">
              <a:lnSpc>
                <a:spcPct val="90000"/>
              </a:lnSpc>
              <a:spcBef>
                <a:spcPts val="500"/>
              </a:spcBef>
              <a:spcAft>
                <a:spcPts val="0"/>
              </a:spcAft>
              <a:buClr>
                <a:schemeClr val="accent2"/>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2"/>
              </a:buClr>
              <a:buSzPts val="2800"/>
              <a:buChar char="•"/>
              <a:defRPr>
                <a:solidFill>
                  <a:schemeClr val="dk1"/>
                </a:solidFill>
              </a:defRPr>
            </a:lvl1pPr>
            <a:lvl2pPr marL="914400" lvl="1" indent="-381000" algn="r" rtl="1">
              <a:lnSpc>
                <a:spcPct val="90000"/>
              </a:lnSpc>
              <a:spcBef>
                <a:spcPts val="500"/>
              </a:spcBef>
              <a:spcAft>
                <a:spcPts val="0"/>
              </a:spcAft>
              <a:buClr>
                <a:schemeClr val="accent2"/>
              </a:buClr>
              <a:buSzPts val="2400"/>
              <a:buChar char="•"/>
              <a:defRPr>
                <a:solidFill>
                  <a:schemeClr val="dk1"/>
                </a:solidFill>
              </a:defRPr>
            </a:lvl2pPr>
            <a:lvl3pPr marL="1371600" lvl="2" indent="-355600" algn="r" rtl="1">
              <a:lnSpc>
                <a:spcPct val="90000"/>
              </a:lnSpc>
              <a:spcBef>
                <a:spcPts val="500"/>
              </a:spcBef>
              <a:spcAft>
                <a:spcPts val="0"/>
              </a:spcAft>
              <a:buClr>
                <a:schemeClr val="accent2"/>
              </a:buClr>
              <a:buSzPts val="2000"/>
              <a:buChar char="•"/>
              <a:defRPr>
                <a:solidFill>
                  <a:schemeClr val="dk1"/>
                </a:solidFill>
              </a:defRPr>
            </a:lvl3pPr>
            <a:lvl4pPr marL="1828800" lvl="3" indent="-342900" algn="r" rtl="1">
              <a:lnSpc>
                <a:spcPct val="90000"/>
              </a:lnSpc>
              <a:spcBef>
                <a:spcPts val="500"/>
              </a:spcBef>
              <a:spcAft>
                <a:spcPts val="0"/>
              </a:spcAft>
              <a:buClr>
                <a:schemeClr val="accent2"/>
              </a:buClr>
              <a:buSzPts val="1800"/>
              <a:buChar char="•"/>
              <a:defRPr>
                <a:solidFill>
                  <a:schemeClr val="dk1"/>
                </a:solidFill>
              </a:defRPr>
            </a:lvl4pPr>
            <a:lvl5pPr marL="2286000" lvl="4" indent="-342900" algn="r" rtl="1">
              <a:lnSpc>
                <a:spcPct val="90000"/>
              </a:lnSpc>
              <a:spcBef>
                <a:spcPts val="500"/>
              </a:spcBef>
              <a:spcAft>
                <a:spcPts val="0"/>
              </a:spcAft>
              <a:buClr>
                <a:schemeClr val="accent2"/>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1"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pPr rtl="1"/>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1"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79" r:id="rId16"/>
    <p:sldLayoutId id="2147483689" r:id="rId17"/>
    <p:sldLayoutId id="2147483690" r:id="rId18"/>
    <p:sldLayoutId id="2147483691" r:id="rId19"/>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514B71-94D7-ED4D-A0E2-31D8FC45773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Haz clic para modificar el estilo de título del patrón</a:t>
            </a:r>
            <a:endParaRPr lang="en-GB"/>
          </a:p>
        </p:txBody>
      </p:sp>
      <p:sp>
        <p:nvSpPr>
          <p:cNvPr id="3" name="Marcador de texto 2">
            <a:extLst>
              <a:ext uri="{FF2B5EF4-FFF2-40B4-BE49-F238E27FC236}">
                <a16:creationId xmlns:a16="http://schemas.microsoft.com/office/drawing/2014/main" id="{1EDB39F0-8170-3244-BA70-1B140D672E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fecha 3">
            <a:extLst>
              <a:ext uri="{FF2B5EF4-FFF2-40B4-BE49-F238E27FC236}">
                <a16:creationId xmlns:a16="http://schemas.microsoft.com/office/drawing/2014/main" id="{44F93996-D4AA-B842-B242-188BECB088F9}"/>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4812B60-CCC4-2F44-8180-D4BB6C52DAD3}" type="datetimeFigureOut">
              <a:rPr lang="en-GB" smtClean="0"/>
              <a:t>17/01/2023</a:t>
            </a:fld>
            <a:endParaRPr lang="en-GB"/>
          </a:p>
        </p:txBody>
      </p:sp>
      <p:sp>
        <p:nvSpPr>
          <p:cNvPr id="5" name="Marcador de pie de página 4">
            <a:extLst>
              <a:ext uri="{FF2B5EF4-FFF2-40B4-BE49-F238E27FC236}">
                <a16:creationId xmlns:a16="http://schemas.microsoft.com/office/drawing/2014/main" id="{3021272B-7262-4840-B76A-872809E0D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endParaRPr lang="en-GB"/>
          </a:p>
        </p:txBody>
      </p:sp>
      <p:sp>
        <p:nvSpPr>
          <p:cNvPr id="6" name="Marcador de número de diapositiva 5">
            <a:extLst>
              <a:ext uri="{FF2B5EF4-FFF2-40B4-BE49-F238E27FC236}">
                <a16:creationId xmlns:a16="http://schemas.microsoft.com/office/drawing/2014/main" id="{5B662BB9-841F-E242-BA2D-AFC449AFA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12BBEE11-B3B5-CA48-8D5F-FBBB63E78065}" type="slidenum">
              <a:rPr lang="en-GB" smtClean="0"/>
              <a:t>‹Nº›</a:t>
            </a:fld>
            <a:endParaRPr lang="en-GB"/>
          </a:p>
        </p:txBody>
      </p:sp>
    </p:spTree>
    <p:extLst>
      <p:ext uri="{BB962C8B-B14F-4D97-AF65-F5344CB8AC3E}">
        <p14:creationId xmlns:p14="http://schemas.microsoft.com/office/powerpoint/2010/main" val="24865821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3.jp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2.jpeg"/><Relationship Id="rId4" Type="http://schemas.openxmlformats.org/officeDocument/2006/relationships/image" Target="../media/image31.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8305800" cy="1325563"/>
          </a:xfrm>
        </p:spPr>
        <p:txBody>
          <a:bodyPr rtlCol="1"/>
          <a:lstStyle/>
          <a:p>
            <a:pP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8" y="2055812"/>
            <a:ext cx="5968539"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spcBef>
                <a:spcPts val="0"/>
              </a:spcBef>
              <a:buChar char="●"/>
            </a:pPr>
            <a:r>
              <a:rPr lang="ar-LB" sz="2600" dirty="0">
                <a:solidFill>
                  <a:schemeClr val="bg2"/>
                </a:solidFill>
              </a:rPr>
              <a:t>التكييف وفقاً للسياق لتسهيل التبنّي المحلي</a:t>
            </a:r>
          </a:p>
          <a:p>
            <a:pPr marL="0" lvl="0" indent="0" algn="l" rtl="1">
              <a:spcBef>
                <a:spcPts val="1000"/>
              </a:spcBef>
              <a:spcAft>
                <a:spcPts val="0"/>
              </a:spcAft>
              <a:buNone/>
            </a:pPr>
            <a:endParaRPr sz="2600" dirty="0">
              <a:solidFill>
                <a:schemeClr val="bg2"/>
              </a:solidFill>
            </a:endParaRPr>
          </a:p>
          <a:p>
            <a:pPr marL="228600" lvl="0" indent="-228600"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rtl="1">
              <a:spcBef>
                <a:spcPts val="0"/>
              </a:spcBef>
              <a:spcAft>
                <a:spcPts val="0"/>
              </a:spcAft>
              <a:buSzPts val="2600"/>
              <a:buNone/>
            </a:pPr>
            <a:endParaRPr lang="ar-LB" sz="2600" dirty="0">
              <a:solidFill>
                <a:schemeClr val="bg2"/>
              </a:solidFill>
            </a:endParaRPr>
          </a:p>
          <a:p>
            <a:pPr marL="444500" lvl="1" indent="0"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rtl="1">
              <a:spcBef>
                <a:spcPts val="0"/>
              </a:spcBef>
              <a:spcAft>
                <a:spcPts val="0"/>
              </a:spcAft>
              <a:buSzPts val="2600"/>
              <a:buNone/>
            </a:pPr>
            <a:endParaRPr dirty="0">
              <a:solidFill>
                <a:schemeClr val="bg2"/>
              </a:solidFill>
            </a:endParaRPr>
          </a:p>
          <a:p>
            <a:pPr marL="228600" lvl="0" indent="-50800" algn="l"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373213"/>
            <a:ext cx="2588829" cy="3576766"/>
          </a:xfrm>
          <a:prstGeom prst="rect">
            <a:avLst/>
          </a:prstGeom>
        </p:spPr>
      </p:pic>
      <p:pic>
        <p:nvPicPr>
          <p:cNvPr id="5" name="Picture 4">
            <a:extLst>
              <a:ext uri="{FF2B5EF4-FFF2-40B4-BE49-F238E27FC236}">
                <a16:creationId xmlns:a16="http://schemas.microsoft.com/office/drawing/2014/main" id="{27C61DCE-F227-45D0-A1BF-F9B3A11736CF}"/>
              </a:ext>
            </a:extLst>
          </p:cNvPr>
          <p:cNvPicPr>
            <a:picLocks noChangeAspect="1"/>
          </p:cNvPicPr>
          <p:nvPr/>
        </p:nvPicPr>
        <p:blipFill>
          <a:blip r:embed="rId4"/>
          <a:stretch>
            <a:fillRect/>
          </a:stretch>
        </p:blipFill>
        <p:spPr>
          <a:xfrm>
            <a:off x="9492337" y="188180"/>
            <a:ext cx="2481072" cy="260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6093280" y="1646791"/>
            <a:ext cx="609872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5"/>
              </a:buClr>
              <a:buSzPts val="3000"/>
              <a:buFont typeface="Helvetica Neue"/>
              <a:buNone/>
            </a:pPr>
            <a:r>
              <a:rPr lang="ar">
                <a:solidFill>
                  <a:schemeClr val="accent1"/>
                </a:solidFill>
                <a:latin typeface="Calibri" panose="020F0502020204030204" pitchFamily="34" charset="0"/>
                <a:cs typeface="Calibri" panose="020F0502020204030204" pitchFamily="34" charset="0"/>
              </a:rPr>
              <a:t>الركيزة 3 - معايير لتطوير الاستراتيجيات الملائمة</a:t>
            </a:r>
            <a:endParaRPr dirty="0">
              <a:solidFill>
                <a:schemeClr val="accent1"/>
              </a:solidFill>
              <a:latin typeface="Calibri" panose="020F0502020204030204" pitchFamily="34" charset="0"/>
              <a:cs typeface="Calibri" panose="020F0502020204030204" pitchFamily="34" charset="0"/>
            </a:endParaRPr>
          </a:p>
        </p:txBody>
      </p:sp>
      <p:sp>
        <p:nvSpPr>
          <p:cNvPr id="404" name="Google Shape;404;p19"/>
          <p:cNvSpPr txBox="1">
            <a:spLocks noGrp="1"/>
          </p:cNvSpPr>
          <p:nvPr>
            <p:ph idx="1"/>
          </p:nvPr>
        </p:nvSpPr>
        <p:spPr>
          <a:xfrm>
            <a:off x="1787856" y="1825625"/>
            <a:ext cx="4359941" cy="4351338"/>
          </a:xfrm>
          <a:prstGeom prst="rect">
            <a:avLst/>
          </a:prstGeom>
          <a:noFill/>
          <a:ln>
            <a:noFill/>
          </a:ln>
        </p:spPr>
        <p:txBody>
          <a:bodyPr spcFirstLastPara="1" wrap="square" lIns="91425" tIns="45700" rIns="91425" bIns="45700" rtlCol="1" anchor="t" anchorCtr="0">
            <a:normAutofit/>
          </a:bodyPr>
          <a:lstStyle/>
          <a:p>
            <a:pPr rtl="1"/>
            <a:r>
              <a:rPr lang="ar">
                <a:latin typeface="Calibri" panose="020F0502020204030204" pitchFamily="34" charset="0"/>
                <a:cs typeface="Calibri" panose="020F0502020204030204" pitchFamily="34" charset="0"/>
              </a:rPr>
              <a:t>الاستراتيجيات، والنُهُج، والتدخّلات الأساسية  </a:t>
            </a:r>
          </a:p>
          <a:p>
            <a:pPr rtl="1"/>
            <a:r>
              <a:rPr lang="ar">
                <a:latin typeface="Calibri" panose="020F0502020204030204" pitchFamily="34" charset="0"/>
                <a:cs typeface="Calibri" panose="020F0502020204030204" pitchFamily="34" charset="0"/>
              </a:rPr>
              <a:t>منع المخاطر المتعلّقة بحماية الطفل والاستجابة لها </a:t>
            </a:r>
          </a:p>
          <a:p>
            <a:pPr rtl="1"/>
            <a:r>
              <a:rPr lang="ar">
                <a:latin typeface="Calibri" panose="020F0502020204030204" pitchFamily="34" charset="0"/>
                <a:cs typeface="Calibri" panose="020F0502020204030204" pitchFamily="34" charset="0"/>
              </a:rPr>
              <a:t>15، 16، 17 = العناصر غير الرسمية في أنظمة حماية الطفل </a:t>
            </a:r>
          </a:p>
          <a:p>
            <a:pPr rtl="1"/>
            <a:r>
              <a:rPr lang="ar">
                <a:latin typeface="Calibri" panose="020F0502020204030204" pitchFamily="34" charset="0"/>
                <a:cs typeface="Calibri" panose="020F0502020204030204" pitchFamily="34" charset="0"/>
              </a:rPr>
              <a:t>18، 19، 20 = العناصر الرسمية في أنظمة حماية الطفل </a:t>
            </a:r>
          </a:p>
          <a:p>
            <a:pPr marL="228600" lvl="0" indent="-50800" algn="l" rtl="1">
              <a:lnSpc>
                <a:spcPct val="90000"/>
              </a:lnSpc>
              <a:spcBef>
                <a:spcPts val="1000"/>
              </a:spcBef>
              <a:spcAft>
                <a:spcPts val="0"/>
              </a:spcAft>
              <a:buClr>
                <a:schemeClr val="accent5"/>
              </a:buClr>
              <a:buSzPts val="2800"/>
              <a:buNone/>
            </a:pPr>
            <a:endParaRPr dirty="0"/>
          </a:p>
        </p:txBody>
      </p:sp>
      <p:pic>
        <p:nvPicPr>
          <p:cNvPr id="7" name="Image 6">
            <a:extLst>
              <a:ext uri="{FF2B5EF4-FFF2-40B4-BE49-F238E27FC236}">
                <a16:creationId xmlns:a16="http://schemas.microsoft.com/office/drawing/2014/main" id="{CF810B83-C7A8-4E83-BC27-9F7809EAAAA1}"/>
              </a:ext>
            </a:extLst>
          </p:cNvPr>
          <p:cNvPicPr>
            <a:picLocks noChangeAspect="1"/>
          </p:cNvPicPr>
          <p:nvPr/>
        </p:nvPicPr>
        <p:blipFill rotWithShape="1">
          <a:blip r:embed="rId3"/>
          <a:srcRect t="1833" r="3262"/>
          <a:stretch/>
        </p:blipFill>
        <p:spPr>
          <a:xfrm>
            <a:off x="10930715" y="5575797"/>
            <a:ext cx="1261285" cy="1202331"/>
          </a:xfrm>
          <a:prstGeom prst="rect">
            <a:avLst/>
          </a:prstGeom>
        </p:spPr>
      </p:pic>
      <p:pic>
        <p:nvPicPr>
          <p:cNvPr id="3" name="Picture 2">
            <a:extLst>
              <a:ext uri="{FF2B5EF4-FFF2-40B4-BE49-F238E27FC236}">
                <a16:creationId xmlns:a16="http://schemas.microsoft.com/office/drawing/2014/main" id="{3FFA77C7-5B49-4423-BA72-698737649224}"/>
              </a:ext>
            </a:extLst>
          </p:cNvPr>
          <p:cNvPicPr>
            <a:picLocks noChangeAspect="1"/>
          </p:cNvPicPr>
          <p:nvPr/>
        </p:nvPicPr>
        <p:blipFill>
          <a:blip r:embed="rId4"/>
          <a:stretch>
            <a:fillRect/>
          </a:stretch>
        </p:blipFill>
        <p:spPr>
          <a:xfrm>
            <a:off x="7125132" y="2079403"/>
            <a:ext cx="4738177" cy="3496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title"/>
          </p:nvPr>
        </p:nvSpPr>
        <p:spPr>
          <a:xfrm>
            <a:off x="2654301" y="219624"/>
            <a:ext cx="7708899"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5"/>
              </a:buClr>
              <a:buSzPts val="3000"/>
              <a:buFont typeface="Helvetica Neue"/>
              <a:buNone/>
            </a:pPr>
            <a:r>
              <a:rPr lang="ar" dirty="0">
                <a:solidFill>
                  <a:srgbClr val="4472C4"/>
                </a:solidFill>
                <a:latin typeface="+mn-lt"/>
              </a:rPr>
              <a:t>معايير الركيزة 3 </a:t>
            </a:r>
            <a:endParaRPr dirty="0">
              <a:solidFill>
                <a:srgbClr val="4472C4"/>
              </a:solidFill>
              <a:latin typeface="+mn-lt"/>
            </a:endParaRPr>
          </a:p>
        </p:txBody>
      </p:sp>
      <p:sp>
        <p:nvSpPr>
          <p:cNvPr id="400" name="Google Shape;400;p19"/>
          <p:cNvSpPr txBox="1">
            <a:spLocks noGrp="1"/>
          </p:cNvSpPr>
          <p:nvPr>
            <p:ph sz="half" idx="1"/>
          </p:nvPr>
        </p:nvSpPr>
        <p:spPr>
          <a:prstGeom prst="rect">
            <a:avLst/>
          </a:prstGeom>
          <a:noFill/>
          <a:ln>
            <a:noFill/>
          </a:ln>
        </p:spPr>
        <p:txBody>
          <a:bodyPr spcFirstLastPara="1" wrap="square" lIns="91425" tIns="45700" rIns="91425" bIns="45700" rtlCol="1" anchor="t" anchorCtr="0">
            <a:normAutofit/>
          </a:bodyPr>
          <a:lstStyle/>
          <a:p>
            <a:pPr marL="0" lvl="0" indent="0" algn="l" rtl="1">
              <a:lnSpc>
                <a:spcPct val="90000"/>
              </a:lnSpc>
              <a:spcBef>
                <a:spcPts val="0"/>
              </a:spcBef>
              <a:spcAft>
                <a:spcPts val="0"/>
              </a:spcAft>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a:p>
            <a:pPr marL="228600" lvl="0" indent="-50800" algn="l" rtl="1">
              <a:lnSpc>
                <a:spcPct val="90000"/>
              </a:lnSpc>
              <a:spcBef>
                <a:spcPts val="1000"/>
              </a:spcBef>
              <a:spcAft>
                <a:spcPts val="0"/>
              </a:spcAft>
              <a:buClr>
                <a:schemeClr val="accent5"/>
              </a:buClr>
              <a:buSzPts val="2800"/>
              <a:buNone/>
            </a:pPr>
            <a:endParaRPr dirty="0"/>
          </a:p>
        </p:txBody>
      </p:sp>
      <p:sp>
        <p:nvSpPr>
          <p:cNvPr id="8" name="ZoneTexte 7">
            <a:extLst>
              <a:ext uri="{FF2B5EF4-FFF2-40B4-BE49-F238E27FC236}">
                <a16:creationId xmlns:a16="http://schemas.microsoft.com/office/drawing/2014/main" id="{18833381-A710-4884-98CB-D42A7D539913}"/>
              </a:ext>
            </a:extLst>
          </p:cNvPr>
          <p:cNvSpPr txBox="1"/>
          <p:nvPr/>
        </p:nvSpPr>
        <p:spPr>
          <a:xfrm>
            <a:off x="7247230" y="1803618"/>
            <a:ext cx="4745566" cy="3767185"/>
          </a:xfrm>
          <a:prstGeom prst="rect">
            <a:avLst/>
          </a:prstGeom>
          <a:noFill/>
        </p:spPr>
        <p:txBody>
          <a:bodyPr wrap="square" rtlCol="1">
            <a:spAutoFit/>
          </a:bodyPr>
          <a:lstStyle/>
          <a:p>
            <a:pPr lvl="0" rtl="1">
              <a:lnSpc>
                <a:spcPct val="90000"/>
              </a:lnSpc>
              <a:spcBef>
                <a:spcPts val="0"/>
              </a:spcBef>
              <a:spcAft>
                <a:spcPts val="0"/>
              </a:spcAft>
              <a:buClr>
                <a:schemeClr val="accent5"/>
              </a:buClr>
              <a:buSzPts val="2800"/>
            </a:pPr>
            <a:r>
              <a:rPr lang="ar" sz="2800" b="1" dirty="0">
                <a:latin typeface="+mn-lt"/>
              </a:rPr>
              <a:t>المعيار 14: النهج الاجتماعي الإيكولوجي</a:t>
            </a:r>
          </a:p>
          <a:p>
            <a:pPr lvl="0" algn="l" rtl="1">
              <a:lnSpc>
                <a:spcPct val="90000"/>
              </a:lnSpc>
              <a:spcBef>
                <a:spcPts val="0"/>
              </a:spcBef>
              <a:spcAft>
                <a:spcPts val="0"/>
              </a:spcAft>
              <a:buClr>
                <a:schemeClr val="accent5"/>
              </a:buClr>
              <a:buSzPts val="2800"/>
            </a:pPr>
            <a:endParaRPr lang="en-GB" sz="2400" dirty="0">
              <a:latin typeface="+mn-lt"/>
            </a:endParaRPr>
          </a:p>
          <a:p>
            <a:pPr marL="342900" lvl="1" indent="-342900" rtl="1">
              <a:buFont typeface="Arial" panose="020B0604020202020204" pitchFamily="34" charset="0"/>
              <a:buChar char="•"/>
            </a:pPr>
            <a:r>
              <a:rPr lang="ar" sz="2400" dirty="0">
                <a:latin typeface="+mn-lt"/>
              </a:rPr>
              <a:t>إدخال نهج الأنظمة </a:t>
            </a:r>
          </a:p>
          <a:p>
            <a:pPr marL="342900" lvl="1" indent="-342900" rtl="1">
              <a:buFont typeface="Arial" panose="020B0604020202020204" pitchFamily="34" charset="0"/>
              <a:buChar char="•"/>
            </a:pPr>
            <a:r>
              <a:rPr lang="ar" sz="2400" dirty="0">
                <a:latin typeface="+mn-lt"/>
              </a:rPr>
              <a:t>أربعة مستويات</a:t>
            </a:r>
          </a:p>
          <a:p>
            <a:pPr marL="342900" lvl="1" indent="-342900" rtl="1">
              <a:buFont typeface="Arial" panose="020B0604020202020204" pitchFamily="34" charset="0"/>
              <a:buChar char="•"/>
            </a:pPr>
            <a:r>
              <a:rPr lang="ar" sz="2400" dirty="0">
                <a:latin typeface="+mn-lt"/>
              </a:rPr>
              <a:t>المشكلات والأسباب والحلول من أجل حماية شاملة ومتكاملة</a:t>
            </a:r>
          </a:p>
          <a:p>
            <a:pPr marL="342900" lvl="1" indent="-342900" rtl="1">
              <a:buFont typeface="Arial" panose="020B0604020202020204" pitchFamily="34" charset="0"/>
              <a:buChar char="•"/>
            </a:pPr>
            <a:endParaRPr lang="en-GB" sz="2400" dirty="0">
              <a:latin typeface="+mn-lt"/>
            </a:endParaRPr>
          </a:p>
          <a:p>
            <a:pPr lvl="1" rtl="1"/>
            <a:r>
              <a:rPr lang="ar" sz="2400" b="1" dirty="0">
                <a:latin typeface="+mn-lt"/>
                <a:sym typeface="Wingdings" pitchFamily="2" charset="2"/>
              </a:rPr>
              <a:t>التكييف وفقًا للسياق </a:t>
            </a:r>
          </a:p>
          <a:p>
            <a:pPr lvl="1" rtl="1"/>
            <a:r>
              <a:rPr lang="ar" sz="2400" b="1" dirty="0">
                <a:latin typeface="+mn-lt"/>
                <a:sym typeface="Wingdings" pitchFamily="2" charset="2"/>
              </a:rPr>
              <a:t>تطوّر</a:t>
            </a:r>
            <a:r>
              <a:rPr lang="ar-LB" sz="2400" b="1" dirty="0">
                <a:latin typeface="+mn-lt"/>
                <a:sym typeface="Wingdings" pitchFamily="2" charset="2"/>
              </a:rPr>
              <a:t>ه</a:t>
            </a:r>
            <a:r>
              <a:rPr lang="ar" sz="2400" b="1" dirty="0">
                <a:latin typeface="+mn-lt"/>
                <a:sym typeface="Wingdings" pitchFamily="2" charset="2"/>
              </a:rPr>
              <a:t> مع الوقت  </a:t>
            </a:r>
            <a:endParaRPr lang="en-US" sz="2800" dirty="0">
              <a:latin typeface="+mn-lt"/>
            </a:endParaRPr>
          </a:p>
        </p:txBody>
      </p:sp>
      <p:pic>
        <p:nvPicPr>
          <p:cNvPr id="7" name="Picture 4" descr="الرمز&#10;&#10;Description automatically generated">
            <a:extLst>
              <a:ext uri="{FF2B5EF4-FFF2-40B4-BE49-F238E27FC236}">
                <a16:creationId xmlns:a16="http://schemas.microsoft.com/office/drawing/2014/main" id="{73AFBA0E-698E-4E95-A858-5B97C2E18037}"/>
              </a:ext>
            </a:extLst>
          </p:cNvPr>
          <p:cNvPicPr>
            <a:picLocks noChangeAspect="1"/>
          </p:cNvPicPr>
          <p:nvPr/>
        </p:nvPicPr>
        <p:blipFill>
          <a:blip r:embed="rId3"/>
          <a:stretch>
            <a:fillRect/>
          </a:stretch>
        </p:blipFill>
        <p:spPr>
          <a:xfrm flipH="1">
            <a:off x="9923102" y="5718404"/>
            <a:ext cx="880195" cy="961132"/>
          </a:xfrm>
          <a:prstGeom prst="rect">
            <a:avLst/>
          </a:prstGeom>
        </p:spPr>
      </p:pic>
      <p:pic>
        <p:nvPicPr>
          <p:cNvPr id="10" name="Image 9">
            <a:extLst>
              <a:ext uri="{FF2B5EF4-FFF2-40B4-BE49-F238E27FC236}">
                <a16:creationId xmlns:a16="http://schemas.microsoft.com/office/drawing/2014/main" id="{F29C8999-52CB-4162-BA5F-C623D97909B9}"/>
              </a:ext>
            </a:extLst>
          </p:cNvPr>
          <p:cNvPicPr>
            <a:picLocks noChangeAspect="1"/>
          </p:cNvPicPr>
          <p:nvPr/>
        </p:nvPicPr>
        <p:blipFill rotWithShape="1">
          <a:blip r:embed="rId4"/>
          <a:srcRect t="1833" r="3262"/>
          <a:stretch/>
        </p:blipFill>
        <p:spPr>
          <a:xfrm>
            <a:off x="8318297" y="5570803"/>
            <a:ext cx="1261285" cy="1202331"/>
          </a:xfrm>
          <a:prstGeom prst="rect">
            <a:avLst/>
          </a:prstGeom>
        </p:spPr>
      </p:pic>
      <p:sp>
        <p:nvSpPr>
          <p:cNvPr id="11" name="ZoneTexte 10">
            <a:extLst>
              <a:ext uri="{FF2B5EF4-FFF2-40B4-BE49-F238E27FC236}">
                <a16:creationId xmlns:a16="http://schemas.microsoft.com/office/drawing/2014/main" id="{44DC9016-3B50-4DE1-B5FA-ED6BE3AC6F97}"/>
              </a:ext>
            </a:extLst>
          </p:cNvPr>
          <p:cNvSpPr txBox="1"/>
          <p:nvPr/>
        </p:nvSpPr>
        <p:spPr>
          <a:xfrm>
            <a:off x="2754366" y="2260157"/>
            <a:ext cx="4037124" cy="2659190"/>
          </a:xfrm>
          <a:prstGeom prst="rect">
            <a:avLst/>
          </a:prstGeom>
          <a:noFill/>
        </p:spPr>
        <p:txBody>
          <a:bodyPr wrap="square" rtlCol="1">
            <a:spAutoFit/>
          </a:bodyPr>
          <a:lstStyle/>
          <a:p>
            <a:pPr lvl="0" rtl="1">
              <a:lnSpc>
                <a:spcPct val="90000"/>
              </a:lnSpc>
              <a:buClr>
                <a:schemeClr val="accent5"/>
              </a:buClr>
              <a:buSzPts val="2800"/>
            </a:pPr>
            <a:r>
              <a:rPr lang="ar" sz="2400" b="1" dirty="0"/>
              <a:t>المعيار 15:</a:t>
            </a:r>
            <a:r>
              <a:rPr lang="ar" sz="2800" b="1" dirty="0">
                <a:latin typeface="+mn-lt"/>
              </a:rPr>
              <a:t> الأنشطة الجماعية</a:t>
            </a:r>
          </a:p>
          <a:p>
            <a:pPr marL="342900" lvl="0" indent="-342900" algn="l" rtl="1">
              <a:lnSpc>
                <a:spcPct val="90000"/>
              </a:lnSpc>
              <a:spcBef>
                <a:spcPts val="0"/>
              </a:spcBef>
              <a:spcAft>
                <a:spcPts val="0"/>
              </a:spcAft>
              <a:buClr>
                <a:schemeClr val="accent5"/>
              </a:buClr>
              <a:buSzPts val="2800"/>
              <a:buFont typeface="Arial" panose="020B0604020202020204" pitchFamily="34" charset="0"/>
              <a:buChar char="•"/>
            </a:pPr>
            <a:endParaRPr lang="en-GB" sz="2400" dirty="0">
              <a:latin typeface="+mn-lt"/>
            </a:endParaRPr>
          </a:p>
          <a:p>
            <a:pPr marL="342900" lvl="1" indent="-342900" rtl="1">
              <a:buFont typeface="Arial" panose="020B0604020202020204" pitchFamily="34" charset="0"/>
              <a:buChar char="•"/>
            </a:pPr>
            <a:r>
              <a:rPr lang="ar" sz="2400" dirty="0">
                <a:latin typeface="+mn-lt"/>
                <a:ea typeface="Arial"/>
                <a:cs typeface="Arial"/>
                <a:sym typeface="Arial"/>
              </a:rPr>
              <a:t>أنشطة جماعية مخطّط لها </a:t>
            </a:r>
          </a:p>
          <a:p>
            <a:pPr marL="342900" lvl="1" indent="-342900" rtl="1">
              <a:buFont typeface="Arial" panose="020B0604020202020204" pitchFamily="34" charset="0"/>
              <a:buChar char="•"/>
            </a:pPr>
            <a:r>
              <a:rPr lang="ar" sz="2400" dirty="0">
                <a:latin typeface="+mn-lt"/>
                <a:ea typeface="Arial"/>
                <a:cs typeface="Arial"/>
                <a:sym typeface="Arial"/>
              </a:rPr>
              <a:t> نُهُج آمنة، وشاملة، وملائمة للسياق وللأعمار، تعزّز الحماية</a:t>
            </a:r>
          </a:p>
          <a:p>
            <a:pPr marL="342900" lvl="1" indent="-342900" rtl="1">
              <a:buFont typeface="Arial" panose="020B0604020202020204" pitchFamily="34" charset="0"/>
              <a:buChar char="•"/>
            </a:pPr>
            <a:r>
              <a:rPr lang="ar" sz="2400" dirty="0">
                <a:latin typeface="+mn-lt"/>
              </a:rPr>
              <a:t>أهداف واقعية قابلة للقياس</a:t>
            </a:r>
          </a:p>
          <a:p>
            <a:pPr lvl="1" rtl="1"/>
            <a:endParaRPr lang="en-US" sz="2400" dirty="0">
              <a:latin typeface="+mn-lt"/>
            </a:endParaRPr>
          </a:p>
        </p:txBody>
      </p:sp>
      <p:pic>
        <p:nvPicPr>
          <p:cNvPr id="12" name="Picture 6">
            <a:extLst>
              <a:ext uri="{FF2B5EF4-FFF2-40B4-BE49-F238E27FC236}">
                <a16:creationId xmlns:a16="http://schemas.microsoft.com/office/drawing/2014/main" id="{DBD935B7-A91A-4D73-958D-E6FE53BC1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842" y="5419243"/>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BC9065-CE39-4CAF-9809-411A2CCE6A6E}"/>
              </a:ext>
            </a:extLst>
          </p:cNvPr>
          <p:cNvPicPr>
            <a:picLocks noChangeAspect="1"/>
          </p:cNvPicPr>
          <p:nvPr/>
        </p:nvPicPr>
        <p:blipFill>
          <a:blip r:embed="rId6"/>
          <a:stretch>
            <a:fillRect/>
          </a:stretch>
        </p:blipFill>
        <p:spPr>
          <a:xfrm>
            <a:off x="3060480" y="5353879"/>
            <a:ext cx="1175731" cy="1136540"/>
          </a:xfrm>
          <a:prstGeom prst="rect">
            <a:avLst/>
          </a:prstGeom>
        </p:spPr>
      </p:pic>
      <p:pic>
        <p:nvPicPr>
          <p:cNvPr id="6" name="Content Placeholder 5">
            <a:extLst>
              <a:ext uri="{FF2B5EF4-FFF2-40B4-BE49-F238E27FC236}">
                <a16:creationId xmlns:a16="http://schemas.microsoft.com/office/drawing/2014/main" id="{BA123F8C-3E03-44D7-82C6-5A750329F282}"/>
              </a:ext>
            </a:extLst>
          </p:cNvPr>
          <p:cNvPicPr>
            <a:picLocks noGrp="1" noChangeAspect="1"/>
          </p:cNvPicPr>
          <p:nvPr>
            <p:ph sz="half" idx="2"/>
          </p:nvPr>
        </p:nvPicPr>
        <p:blipFill>
          <a:blip r:embed="rId7"/>
          <a:stretch>
            <a:fillRect/>
          </a:stretch>
        </p:blipFill>
        <p:spPr>
          <a:xfrm>
            <a:off x="-86497" y="0"/>
            <a:ext cx="294090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F7473-24D2-2C49-81A3-B2D794550489}"/>
              </a:ext>
            </a:extLst>
          </p:cNvPr>
          <p:cNvSpPr>
            <a:spLocks noGrp="1"/>
          </p:cNvSpPr>
          <p:nvPr>
            <p:ph type="title"/>
          </p:nvPr>
        </p:nvSpPr>
        <p:spPr>
          <a:xfrm>
            <a:off x="2818409" y="289643"/>
            <a:ext cx="7285096" cy="1149597"/>
          </a:xfrm>
        </p:spPr>
        <p:txBody>
          <a:bodyPr rtlCol="1">
            <a:normAutofit fontScale="90000"/>
          </a:bodyPr>
          <a:lstStyle/>
          <a:p>
            <a:pPr rtl="1"/>
            <a:r>
              <a:rPr lang="ar" dirty="0">
                <a:solidFill>
                  <a:schemeClr val="accent1"/>
                </a:solidFill>
                <a:latin typeface="+mn-lt"/>
              </a:rPr>
              <a:t>تقوية </a:t>
            </a:r>
            <a:br>
              <a:rPr lang="en-GB" dirty="0">
                <a:solidFill>
                  <a:schemeClr val="accent1"/>
                </a:solidFill>
                <a:latin typeface="+mn-lt"/>
              </a:rPr>
            </a:br>
            <a:r>
              <a:rPr lang="ar" dirty="0">
                <a:solidFill>
                  <a:schemeClr val="accent1"/>
                </a:solidFill>
                <a:latin typeface="+mn-lt"/>
              </a:rPr>
              <a:t>المجتمعات الم</a:t>
            </a:r>
            <a:r>
              <a:rPr lang="ar-LB" dirty="0">
                <a:solidFill>
                  <a:schemeClr val="accent1"/>
                </a:solidFill>
                <a:latin typeface="+mn-lt"/>
              </a:rPr>
              <a:t>ح</a:t>
            </a:r>
            <a:r>
              <a:rPr lang="ar" dirty="0">
                <a:solidFill>
                  <a:schemeClr val="accent1"/>
                </a:solidFill>
                <a:latin typeface="+mn-lt"/>
              </a:rPr>
              <a:t>لّية والعائلات</a:t>
            </a:r>
          </a:p>
        </p:txBody>
      </p:sp>
      <p:sp>
        <p:nvSpPr>
          <p:cNvPr id="3" name="Marcador de contenido 2">
            <a:extLst>
              <a:ext uri="{FF2B5EF4-FFF2-40B4-BE49-F238E27FC236}">
                <a16:creationId xmlns:a16="http://schemas.microsoft.com/office/drawing/2014/main" id="{8F0BC22C-C9DE-4C4C-BFE1-5A1A6D1787F9}"/>
              </a:ext>
            </a:extLst>
          </p:cNvPr>
          <p:cNvSpPr>
            <a:spLocks noGrp="1"/>
          </p:cNvSpPr>
          <p:nvPr>
            <p:ph sz="half" idx="1"/>
          </p:nvPr>
        </p:nvSpPr>
        <p:spPr>
          <a:xfrm>
            <a:off x="7482839" y="1889351"/>
            <a:ext cx="4489630" cy="4968649"/>
          </a:xfrm>
        </p:spPr>
        <p:txBody>
          <a:bodyPr rtlCol="1">
            <a:normAutofit/>
          </a:bodyPr>
          <a:lstStyle/>
          <a:p>
            <a:pPr marL="0" indent="0" rtl="1">
              <a:buNone/>
            </a:pPr>
            <a:r>
              <a:rPr lang="ar" sz="2400" b="1" dirty="0"/>
              <a:t>المعيار 16: تقوية العائلات </a:t>
            </a:r>
            <a:br>
              <a:rPr lang="en-GB" sz="2400" b="1" dirty="0"/>
            </a:br>
            <a:endParaRPr lang="en-GB" sz="2400" b="1" dirty="0"/>
          </a:p>
          <a:p>
            <a:pPr rtl="1"/>
            <a:r>
              <a:rPr lang="ar" sz="2400" dirty="0"/>
              <a:t>الوقاية والاستجابة: برنامج تقوية العائلات </a:t>
            </a:r>
          </a:p>
          <a:p>
            <a:pPr rtl="1"/>
            <a:r>
              <a:rPr lang="ar" sz="2400" dirty="0"/>
              <a:t>تحسين الرعاية: </a:t>
            </a:r>
          </a:p>
          <a:p>
            <a:pPr lvl="1" rtl="1"/>
            <a:r>
              <a:rPr lang="ar" sz="2000" dirty="0"/>
              <a:t>الوصول إلى الخدمات خلال الأزمة وبعدها </a:t>
            </a:r>
          </a:p>
          <a:p>
            <a:pPr lvl="1" rtl="1"/>
            <a:r>
              <a:rPr lang="ar" sz="2000" dirty="0"/>
              <a:t>التربية الوالدية الإيجابية </a:t>
            </a:r>
          </a:p>
          <a:p>
            <a:pPr lvl="1" rtl="1"/>
            <a:r>
              <a:rPr lang="ar" sz="2000" dirty="0"/>
              <a:t>الدعم المالي المباشر</a:t>
            </a:r>
          </a:p>
          <a:p>
            <a:pPr rtl="1"/>
            <a:r>
              <a:rPr lang="ar" sz="2400" dirty="0"/>
              <a:t> التفاعلات المحسَّنة: معرفة السلوكيات والمهارات </a:t>
            </a:r>
            <a:endParaRPr lang="en-GB" sz="2400" dirty="0"/>
          </a:p>
        </p:txBody>
      </p:sp>
      <p:sp>
        <p:nvSpPr>
          <p:cNvPr id="4" name="Marcador de contenido 3">
            <a:extLst>
              <a:ext uri="{FF2B5EF4-FFF2-40B4-BE49-F238E27FC236}">
                <a16:creationId xmlns:a16="http://schemas.microsoft.com/office/drawing/2014/main" id="{DED70EA9-A19E-ED45-8935-C34B7642710A}"/>
              </a:ext>
            </a:extLst>
          </p:cNvPr>
          <p:cNvSpPr>
            <a:spLocks noGrp="1"/>
          </p:cNvSpPr>
          <p:nvPr>
            <p:ph sz="half" idx="2"/>
          </p:nvPr>
        </p:nvSpPr>
        <p:spPr>
          <a:xfrm>
            <a:off x="2854411" y="1386169"/>
            <a:ext cx="4224246" cy="4486275"/>
          </a:xfrm>
        </p:spPr>
        <p:txBody>
          <a:bodyPr rtlCol="1">
            <a:normAutofit/>
          </a:bodyPr>
          <a:lstStyle/>
          <a:p>
            <a:pPr marL="0" indent="0" rtl="1">
              <a:buNone/>
            </a:pPr>
            <a:r>
              <a:rPr lang="ar" sz="2400" b="1" dirty="0"/>
              <a:t>المعيار 17: النُهُج على مستوى المجتمع المحلّي</a:t>
            </a:r>
            <a:br>
              <a:rPr lang="en-GB" sz="2400" b="1" dirty="0"/>
            </a:br>
            <a:endParaRPr lang="en-GB" sz="2400" b="1" dirty="0"/>
          </a:p>
          <a:p>
            <a:pPr rtl="1"/>
            <a:r>
              <a:rPr lang="ar" sz="2400" dirty="0"/>
              <a:t>تحليل معمّق للسياق وإجراء مسح لقدرات المجتمع المحلّي وعوامل الخطر </a:t>
            </a:r>
          </a:p>
          <a:p>
            <a:pPr rtl="1"/>
            <a:r>
              <a:rPr lang="ar" sz="2400" dirty="0"/>
              <a:t>تقوية الممارسات الداعمة</a:t>
            </a:r>
          </a:p>
          <a:p>
            <a:pPr rtl="1"/>
            <a:r>
              <a:rPr lang="ar" sz="2400" dirty="0"/>
              <a:t>العمل على إحداث تغييرات في الممارسات التي تشكّل خطرًا</a:t>
            </a:r>
          </a:p>
          <a:p>
            <a:pPr rtl="1"/>
            <a:r>
              <a:rPr lang="ar" sz="2400" dirty="0"/>
              <a:t>تقوية الروابط مع النظام الرسمي</a:t>
            </a:r>
          </a:p>
        </p:txBody>
      </p:sp>
      <p:pic>
        <p:nvPicPr>
          <p:cNvPr id="2054" name="Picture 6">
            <a:extLst>
              <a:ext uri="{FF2B5EF4-FFF2-40B4-BE49-F238E27FC236}">
                <a16:creationId xmlns:a16="http://schemas.microsoft.com/office/drawing/2014/main" id="{DC965007-E317-BE4F-A7F0-E5D3B818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805" y="5649698"/>
            <a:ext cx="903162" cy="9031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B2AE674-E1E8-474E-87ED-CE99F702F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439" y="5649698"/>
            <a:ext cx="899351" cy="899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858C907-72C3-6D44-A293-A7996AD6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840" y="5649698"/>
            <a:ext cx="720218" cy="7202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D3274B1D-5480-D849-A696-294A31826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8042" y="5649698"/>
            <a:ext cx="723270" cy="72327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5">
            <a:extLst>
              <a:ext uri="{FF2B5EF4-FFF2-40B4-BE49-F238E27FC236}">
                <a16:creationId xmlns:a16="http://schemas.microsoft.com/office/drawing/2014/main" id="{07F36141-75F9-4F32-8082-09138EF4BE34}"/>
              </a:ext>
            </a:extLst>
          </p:cNvPr>
          <p:cNvPicPr>
            <a:picLocks noChangeAspect="1"/>
          </p:cNvPicPr>
          <p:nvPr/>
        </p:nvPicPr>
        <p:blipFill>
          <a:blip r:embed="rId7"/>
          <a:stretch>
            <a:fillRect/>
          </a:stretch>
        </p:blipFill>
        <p:spPr>
          <a:xfrm>
            <a:off x="-86497" y="0"/>
            <a:ext cx="2940908" cy="6858000"/>
          </a:xfrm>
          <a:prstGeom prst="rect">
            <a:avLst/>
          </a:prstGeom>
        </p:spPr>
      </p:pic>
    </p:spTree>
    <p:extLst>
      <p:ext uri="{BB962C8B-B14F-4D97-AF65-F5344CB8AC3E}">
        <p14:creationId xmlns:p14="http://schemas.microsoft.com/office/powerpoint/2010/main" val="678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Google Shape;418;p21"/>
          <p:cNvSpPr txBox="1">
            <a:spLocks noGrp="1"/>
          </p:cNvSpPr>
          <p:nvPr>
            <p:ph sz="half" idx="1"/>
          </p:nvPr>
        </p:nvSpPr>
        <p:spPr>
          <a:xfrm>
            <a:off x="7176833" y="1563421"/>
            <a:ext cx="4472160" cy="5129117"/>
          </a:xfrm>
          <a:prstGeom prst="rect">
            <a:avLst/>
          </a:prstGeom>
          <a:noFill/>
          <a:ln>
            <a:noFill/>
          </a:ln>
        </p:spPr>
        <p:txBody>
          <a:bodyPr spcFirstLastPara="1" wrap="square" lIns="91425" tIns="45700" rIns="91425" bIns="45700" rtlCol="1" anchor="t" anchorCtr="0">
            <a:normAutofit fontScale="92500" lnSpcReduction="20000"/>
          </a:bodyPr>
          <a:lstStyle/>
          <a:p>
            <a:pPr marL="0" lvl="0" indent="0" rtl="1">
              <a:buClr>
                <a:schemeClr val="accent5"/>
              </a:buClr>
              <a:buSzPct val="100000"/>
              <a:buNone/>
            </a:pPr>
            <a:r>
              <a:rPr lang="ar" b="1" dirty="0"/>
              <a:t>المعيار 18: إدارة الحالات</a:t>
            </a:r>
          </a:p>
          <a:p>
            <a:pPr marL="0" lvl="0" indent="0" algn="l" rtl="1">
              <a:lnSpc>
                <a:spcPct val="90000"/>
              </a:lnSpc>
              <a:spcBef>
                <a:spcPts val="1000"/>
              </a:spcBef>
              <a:spcAft>
                <a:spcPts val="0"/>
              </a:spcAft>
              <a:buClr>
                <a:schemeClr val="accent5"/>
              </a:buClr>
              <a:buSzPct val="100000"/>
              <a:buNone/>
            </a:pPr>
            <a:r>
              <a:rPr lang="ar" b="1" dirty="0"/>
              <a:t> </a:t>
            </a:r>
          </a:p>
          <a:p>
            <a:pPr lvl="0" rtl="1">
              <a:buClr>
                <a:schemeClr val="accent5"/>
              </a:buClr>
              <a:buSzPct val="100000"/>
            </a:pPr>
            <a:r>
              <a:rPr lang="ar" dirty="0">
                <a:ea typeface="Arial"/>
                <a:cs typeface="Arial"/>
                <a:sym typeface="Arial"/>
              </a:rPr>
              <a:t>الدعم المباشر الفردي، </a:t>
            </a:r>
            <a:r>
              <a:rPr lang="ar-LB" dirty="0">
                <a:ea typeface="Arial"/>
                <a:cs typeface="Arial"/>
                <a:sym typeface="Arial"/>
              </a:rPr>
              <a:t>والمصمّم خصيصًا للأفراد، </a:t>
            </a:r>
            <a:r>
              <a:rPr lang="ar" dirty="0">
                <a:ea typeface="Arial"/>
                <a:cs typeface="Arial"/>
                <a:sym typeface="Arial"/>
              </a:rPr>
              <a:t>والمنسّق، والشامل، و</a:t>
            </a:r>
            <a:r>
              <a:rPr lang="ar-LB" dirty="0">
                <a:ea typeface="Arial"/>
                <a:cs typeface="Arial"/>
                <a:sym typeface="Arial"/>
              </a:rPr>
              <a:t>ال</a:t>
            </a:r>
            <a:r>
              <a:rPr lang="ar" dirty="0">
                <a:ea typeface="Arial"/>
                <a:cs typeface="Arial"/>
                <a:sym typeface="Arial"/>
              </a:rPr>
              <a:t>متعدّد القطاعات + إقامة </a:t>
            </a:r>
            <a:r>
              <a:rPr lang="ar-LB" dirty="0">
                <a:ea typeface="Arial"/>
                <a:cs typeface="Arial"/>
                <a:sym typeface="Arial"/>
              </a:rPr>
              <a:t>الصلات</a:t>
            </a:r>
            <a:r>
              <a:rPr lang="ar" dirty="0">
                <a:ea typeface="Arial"/>
                <a:cs typeface="Arial"/>
                <a:sym typeface="Arial"/>
              </a:rPr>
              <a:t> مع مزوّدي الخدمات ذوي الصلة </a:t>
            </a:r>
          </a:p>
          <a:p>
            <a:pPr lvl="0" rtl="1">
              <a:buClr>
                <a:schemeClr val="accent5"/>
              </a:buClr>
              <a:buSzPct val="100000"/>
            </a:pPr>
            <a:r>
              <a:rPr lang="ar" dirty="0"/>
              <a:t>معالجة المستويات الـ3 في النموذج الاجتماعي الإيكولوجي</a:t>
            </a:r>
          </a:p>
          <a:p>
            <a:pPr rtl="1">
              <a:buClr>
                <a:schemeClr val="accent5"/>
              </a:buClr>
              <a:buSzPct val="100000"/>
            </a:pPr>
            <a:r>
              <a:rPr lang="ar" dirty="0"/>
              <a:t>الاستعداد هو الأساس!!</a:t>
            </a:r>
          </a:p>
          <a:p>
            <a:pPr lvl="0" algn="l" rtl="1">
              <a:lnSpc>
                <a:spcPct val="90000"/>
              </a:lnSpc>
              <a:spcBef>
                <a:spcPts val="1000"/>
              </a:spcBef>
              <a:spcAft>
                <a:spcPts val="0"/>
              </a:spcAft>
              <a:buClr>
                <a:schemeClr val="accent5"/>
              </a:buClr>
              <a:buSzPct val="100000"/>
              <a:buFontTx/>
              <a:buChar char="-"/>
            </a:pPr>
            <a:endParaRPr b="1" dirty="0"/>
          </a:p>
          <a:p>
            <a:pPr marL="0" lvl="0" indent="0" rtl="1">
              <a:buClr>
                <a:schemeClr val="accent5"/>
              </a:buClr>
              <a:buSzPct val="100000"/>
              <a:buNone/>
            </a:pPr>
            <a:r>
              <a:rPr lang="ar" b="1" dirty="0"/>
              <a:t>المعيار 19: الرعاية البديلة</a:t>
            </a:r>
          </a:p>
          <a:p>
            <a:pPr rtl="1">
              <a:buClr>
                <a:schemeClr val="accent5"/>
              </a:buClr>
              <a:buSzPct val="100000"/>
            </a:pPr>
            <a:r>
              <a:rPr lang="ar" dirty="0">
                <a:ea typeface="Arial"/>
                <a:cs typeface="Arial"/>
                <a:sym typeface="Arial"/>
              </a:rPr>
              <a:t>ترتيبات الرعاية الح</a:t>
            </a:r>
            <a:r>
              <a:rPr lang="ar-LB" dirty="0">
                <a:ea typeface="Arial"/>
                <a:cs typeface="Arial"/>
                <a:sym typeface="Arial"/>
              </a:rPr>
              <a:t>م</a:t>
            </a:r>
            <a:r>
              <a:rPr lang="ar" dirty="0">
                <a:ea typeface="Arial"/>
                <a:cs typeface="Arial"/>
                <a:sym typeface="Arial"/>
              </a:rPr>
              <a:t>ا</a:t>
            </a:r>
            <a:r>
              <a:rPr lang="ar-LB" dirty="0">
                <a:ea typeface="Arial"/>
                <a:cs typeface="Arial"/>
                <a:sym typeface="Arial"/>
              </a:rPr>
              <a:t>ئ</a:t>
            </a:r>
            <a:r>
              <a:rPr lang="ar" dirty="0">
                <a:ea typeface="Arial"/>
                <a:cs typeface="Arial"/>
                <a:sym typeface="Arial"/>
              </a:rPr>
              <a:t>ية والمناسبة</a:t>
            </a:r>
          </a:p>
          <a:p>
            <a:pPr rtl="1">
              <a:buClr>
                <a:schemeClr val="accent5"/>
              </a:buClr>
              <a:buSzPct val="100000"/>
            </a:pPr>
            <a:r>
              <a:rPr lang="ar" dirty="0">
                <a:ea typeface="Arial"/>
                <a:cs typeface="Arial"/>
                <a:sym typeface="Arial"/>
              </a:rPr>
              <a:t>الرعاية العائلية ووحدة العائلة</a:t>
            </a:r>
          </a:p>
          <a:p>
            <a:pPr marL="228600" lvl="0" indent="-64135" algn="l" rtl="1">
              <a:lnSpc>
                <a:spcPct val="90000"/>
              </a:lnSpc>
              <a:spcBef>
                <a:spcPts val="1000"/>
              </a:spcBef>
              <a:spcAft>
                <a:spcPts val="0"/>
              </a:spcAft>
              <a:buClr>
                <a:schemeClr val="accent5"/>
              </a:buClr>
              <a:buSzPct val="100000"/>
              <a:buNone/>
            </a:pPr>
            <a:endParaRPr b="1" dirty="0"/>
          </a:p>
          <a:p>
            <a:pPr marL="228600" lvl="0" indent="-64135" algn="l" rtl="1">
              <a:lnSpc>
                <a:spcPct val="90000"/>
              </a:lnSpc>
              <a:spcBef>
                <a:spcPts val="1000"/>
              </a:spcBef>
              <a:spcAft>
                <a:spcPts val="0"/>
              </a:spcAft>
              <a:buClr>
                <a:schemeClr val="accent5"/>
              </a:buClr>
              <a:buSzPct val="100000"/>
              <a:buNone/>
            </a:pPr>
            <a:endParaRPr b="1" dirty="0"/>
          </a:p>
          <a:p>
            <a:pPr marL="0" lvl="0" indent="0" algn="l" rtl="1">
              <a:lnSpc>
                <a:spcPct val="90000"/>
              </a:lnSpc>
              <a:spcBef>
                <a:spcPts val="1000"/>
              </a:spcBef>
              <a:spcAft>
                <a:spcPts val="0"/>
              </a:spcAft>
              <a:buSzPct val="100000"/>
              <a:buNone/>
            </a:pPr>
            <a:endParaRPr b="1" dirty="0"/>
          </a:p>
          <a:p>
            <a:pPr marL="228600" lvl="0" indent="-64135" algn="l" rtl="1">
              <a:lnSpc>
                <a:spcPct val="90000"/>
              </a:lnSpc>
              <a:spcBef>
                <a:spcPts val="1000"/>
              </a:spcBef>
              <a:spcAft>
                <a:spcPts val="0"/>
              </a:spcAft>
              <a:buClr>
                <a:schemeClr val="accent5"/>
              </a:buClr>
              <a:buSzPct val="100000"/>
              <a:buNone/>
            </a:pPr>
            <a:endParaRPr dirty="0"/>
          </a:p>
          <a:p>
            <a:pPr marL="228600" lvl="0" indent="-64135" algn="l" rtl="1">
              <a:lnSpc>
                <a:spcPct val="90000"/>
              </a:lnSpc>
              <a:spcBef>
                <a:spcPts val="1000"/>
              </a:spcBef>
              <a:spcAft>
                <a:spcPts val="0"/>
              </a:spcAft>
              <a:buClr>
                <a:schemeClr val="accent5"/>
              </a:buClr>
              <a:buSzPct val="100000"/>
              <a:buNone/>
            </a:pPr>
            <a:endParaRPr dirty="0"/>
          </a:p>
        </p:txBody>
      </p:sp>
      <p:sp>
        <p:nvSpPr>
          <p:cNvPr id="5" name="Título 1">
            <a:extLst>
              <a:ext uri="{FF2B5EF4-FFF2-40B4-BE49-F238E27FC236}">
                <a16:creationId xmlns:a16="http://schemas.microsoft.com/office/drawing/2014/main" id="{2D921F1D-C96E-443F-925E-06F4CA4EDFC0}"/>
              </a:ext>
            </a:extLst>
          </p:cNvPr>
          <p:cNvSpPr txBox="1">
            <a:spLocks/>
          </p:cNvSpPr>
          <p:nvPr/>
        </p:nvSpPr>
        <p:spPr>
          <a:xfrm>
            <a:off x="2818409" y="289643"/>
            <a:ext cx="7496023" cy="1149597"/>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b="1" kern="1200">
                <a:solidFill>
                  <a:srgbClr val="415E7C"/>
                </a:solidFill>
                <a:latin typeface="+mj-lt"/>
                <a:ea typeface="+mj-ea"/>
                <a:cs typeface="+mj-cs"/>
              </a:defRPr>
            </a:lvl1pPr>
          </a:lstStyle>
          <a:p>
            <a:pPr rtl="1">
              <a:buClrTx/>
              <a:buFontTx/>
            </a:pPr>
            <a:r>
              <a:rPr lang="ar" dirty="0">
                <a:solidFill>
                  <a:schemeClr val="accent1"/>
                </a:solidFill>
                <a:latin typeface="Calibri" panose="020F0502020204030204" pitchFamily="34" charset="0"/>
                <a:cs typeface="Calibri" panose="020F0502020204030204" pitchFamily="34" charset="0"/>
              </a:rPr>
              <a:t>تقوية الأنظمة الرسمية</a:t>
            </a:r>
          </a:p>
        </p:txBody>
      </p:sp>
      <p:sp>
        <p:nvSpPr>
          <p:cNvPr id="7" name="ZoneTexte 6">
            <a:extLst>
              <a:ext uri="{FF2B5EF4-FFF2-40B4-BE49-F238E27FC236}">
                <a16:creationId xmlns:a16="http://schemas.microsoft.com/office/drawing/2014/main" id="{4FFE9218-4B1B-4D9E-84B3-02F861E6222F}"/>
              </a:ext>
            </a:extLst>
          </p:cNvPr>
          <p:cNvSpPr txBox="1"/>
          <p:nvPr/>
        </p:nvSpPr>
        <p:spPr>
          <a:xfrm>
            <a:off x="2701436" y="1629198"/>
            <a:ext cx="4191991" cy="2277547"/>
          </a:xfrm>
          <a:prstGeom prst="rect">
            <a:avLst/>
          </a:prstGeom>
          <a:noFill/>
        </p:spPr>
        <p:txBody>
          <a:bodyPr wrap="square" rtlCol="1">
            <a:spAutoFit/>
          </a:bodyPr>
          <a:lstStyle/>
          <a:p>
            <a:pPr lvl="0" rtl="1">
              <a:lnSpc>
                <a:spcPct val="90000"/>
              </a:lnSpc>
              <a:spcBef>
                <a:spcPts val="1000"/>
              </a:spcBef>
              <a:buClr>
                <a:schemeClr val="accent5"/>
              </a:buClr>
              <a:buSzPct val="100000"/>
            </a:pPr>
            <a:r>
              <a:rPr lang="ar" sz="2600" b="1" dirty="0">
                <a:latin typeface="+mn-lt"/>
              </a:rPr>
              <a:t>المعيار 20: العدالة</a:t>
            </a:r>
          </a:p>
          <a:p>
            <a:pPr lvl="0" algn="l" rtl="1">
              <a:lnSpc>
                <a:spcPct val="90000"/>
              </a:lnSpc>
              <a:spcBef>
                <a:spcPts val="1000"/>
              </a:spcBef>
              <a:spcAft>
                <a:spcPts val="0"/>
              </a:spcAft>
              <a:buClr>
                <a:schemeClr val="accent5"/>
              </a:buClr>
              <a:buSzPct val="100000"/>
            </a:pPr>
            <a:endParaRPr lang="en-US" sz="2600" b="1" dirty="0">
              <a:latin typeface="+mn-lt"/>
            </a:endParaRPr>
          </a:p>
          <a:p>
            <a:pPr marL="228600" lvl="0" indent="-228600" rtl="1">
              <a:lnSpc>
                <a:spcPct val="90000"/>
              </a:lnSpc>
              <a:spcBef>
                <a:spcPts val="1000"/>
              </a:spcBef>
              <a:spcAft>
                <a:spcPts val="0"/>
              </a:spcAft>
              <a:buClr>
                <a:schemeClr val="accent5"/>
              </a:buClr>
              <a:buSzPct val="100000"/>
              <a:buChar char="•"/>
            </a:pPr>
            <a:r>
              <a:rPr lang="ar" sz="2600" dirty="0">
                <a:latin typeface="+mn-lt"/>
              </a:rPr>
              <a:t>تقييم الأنظمة القانونية والعدلية </a:t>
            </a:r>
          </a:p>
          <a:p>
            <a:pPr marL="228600" lvl="0" indent="-228600" rtl="1">
              <a:lnSpc>
                <a:spcPct val="90000"/>
              </a:lnSpc>
              <a:spcBef>
                <a:spcPts val="1000"/>
              </a:spcBef>
              <a:spcAft>
                <a:spcPts val="0"/>
              </a:spcAft>
              <a:buClr>
                <a:schemeClr val="accent5"/>
              </a:buClr>
              <a:buSzPct val="100000"/>
              <a:buChar char="•"/>
            </a:pPr>
            <a:r>
              <a:rPr lang="ar" sz="2600" dirty="0">
                <a:latin typeface="+mn-lt"/>
              </a:rPr>
              <a:t>تطوير تدخّلات لتعزيز الحماية وتخطّي المخاطر</a:t>
            </a:r>
          </a:p>
        </p:txBody>
      </p:sp>
      <p:pic>
        <p:nvPicPr>
          <p:cNvPr id="4" name="Image 3">
            <a:extLst>
              <a:ext uri="{FF2B5EF4-FFF2-40B4-BE49-F238E27FC236}">
                <a16:creationId xmlns:a16="http://schemas.microsoft.com/office/drawing/2014/main" id="{D830A148-E832-45D7-9AF2-A71AEB914E00}"/>
              </a:ext>
            </a:extLst>
          </p:cNvPr>
          <p:cNvPicPr>
            <a:picLocks noChangeAspect="1"/>
          </p:cNvPicPr>
          <p:nvPr/>
        </p:nvPicPr>
        <p:blipFill>
          <a:blip r:embed="rId3"/>
          <a:stretch>
            <a:fillRect/>
          </a:stretch>
        </p:blipFill>
        <p:spPr>
          <a:xfrm>
            <a:off x="7839457" y="1664367"/>
            <a:ext cx="840332" cy="786694"/>
          </a:xfrm>
          <a:prstGeom prst="rect">
            <a:avLst/>
          </a:prstGeom>
        </p:spPr>
      </p:pic>
      <p:pic>
        <p:nvPicPr>
          <p:cNvPr id="10" name="Image 9">
            <a:extLst>
              <a:ext uri="{FF2B5EF4-FFF2-40B4-BE49-F238E27FC236}">
                <a16:creationId xmlns:a16="http://schemas.microsoft.com/office/drawing/2014/main" id="{09380138-7A4D-482D-A99F-AED8C3E9914B}"/>
              </a:ext>
            </a:extLst>
          </p:cNvPr>
          <p:cNvPicPr>
            <a:picLocks noChangeAspect="1"/>
          </p:cNvPicPr>
          <p:nvPr/>
        </p:nvPicPr>
        <p:blipFill>
          <a:blip r:embed="rId3"/>
          <a:stretch>
            <a:fillRect/>
          </a:stretch>
        </p:blipFill>
        <p:spPr>
          <a:xfrm>
            <a:off x="6723042" y="4808463"/>
            <a:ext cx="840332" cy="786694"/>
          </a:xfrm>
          <a:prstGeom prst="rect">
            <a:avLst/>
          </a:prstGeom>
        </p:spPr>
      </p:pic>
      <p:pic>
        <p:nvPicPr>
          <p:cNvPr id="8" name="Image 7">
            <a:extLst>
              <a:ext uri="{FF2B5EF4-FFF2-40B4-BE49-F238E27FC236}">
                <a16:creationId xmlns:a16="http://schemas.microsoft.com/office/drawing/2014/main" id="{97FDE011-835B-46CA-8609-F677E29EF39D}"/>
              </a:ext>
            </a:extLst>
          </p:cNvPr>
          <p:cNvPicPr>
            <a:picLocks noChangeAspect="1"/>
          </p:cNvPicPr>
          <p:nvPr/>
        </p:nvPicPr>
        <p:blipFill>
          <a:blip r:embed="rId4"/>
          <a:stretch>
            <a:fillRect/>
          </a:stretch>
        </p:blipFill>
        <p:spPr>
          <a:xfrm>
            <a:off x="7507143" y="4808463"/>
            <a:ext cx="911413" cy="786694"/>
          </a:xfrm>
          <a:prstGeom prst="rect">
            <a:avLst/>
          </a:prstGeom>
        </p:spPr>
      </p:pic>
      <p:pic>
        <p:nvPicPr>
          <p:cNvPr id="13" name="Image 12">
            <a:extLst>
              <a:ext uri="{FF2B5EF4-FFF2-40B4-BE49-F238E27FC236}">
                <a16:creationId xmlns:a16="http://schemas.microsoft.com/office/drawing/2014/main" id="{1EBC41DA-452A-4C1D-84EF-05DD42CFB24C}"/>
              </a:ext>
            </a:extLst>
          </p:cNvPr>
          <p:cNvPicPr>
            <a:picLocks noChangeAspect="1"/>
          </p:cNvPicPr>
          <p:nvPr/>
        </p:nvPicPr>
        <p:blipFill>
          <a:blip r:embed="rId3"/>
          <a:stretch>
            <a:fillRect/>
          </a:stretch>
        </p:blipFill>
        <p:spPr>
          <a:xfrm>
            <a:off x="4400617" y="3935455"/>
            <a:ext cx="932531" cy="873008"/>
          </a:xfrm>
          <a:prstGeom prst="rect">
            <a:avLst/>
          </a:prstGeom>
        </p:spPr>
      </p:pic>
      <p:pic>
        <p:nvPicPr>
          <p:cNvPr id="11" name="Image 10">
            <a:extLst>
              <a:ext uri="{FF2B5EF4-FFF2-40B4-BE49-F238E27FC236}">
                <a16:creationId xmlns:a16="http://schemas.microsoft.com/office/drawing/2014/main" id="{CE0FC6C6-5038-4D0B-842E-17E6D3B089B5}"/>
              </a:ext>
            </a:extLst>
          </p:cNvPr>
          <p:cNvPicPr>
            <a:picLocks noChangeAspect="1"/>
          </p:cNvPicPr>
          <p:nvPr/>
        </p:nvPicPr>
        <p:blipFill>
          <a:blip r:embed="rId5"/>
          <a:stretch>
            <a:fillRect/>
          </a:stretch>
        </p:blipFill>
        <p:spPr>
          <a:xfrm>
            <a:off x="2923986" y="3879419"/>
            <a:ext cx="1044279" cy="991539"/>
          </a:xfrm>
          <a:prstGeom prst="rect">
            <a:avLst/>
          </a:prstGeom>
        </p:spPr>
      </p:pic>
      <p:pic>
        <p:nvPicPr>
          <p:cNvPr id="14" name="Content Placeholder 5">
            <a:extLst>
              <a:ext uri="{FF2B5EF4-FFF2-40B4-BE49-F238E27FC236}">
                <a16:creationId xmlns:a16="http://schemas.microsoft.com/office/drawing/2014/main" id="{7168927D-BFFC-4895-AA14-068CFF977F35}"/>
              </a:ext>
            </a:extLst>
          </p:cNvPr>
          <p:cNvPicPr>
            <a:picLocks noChangeAspect="1"/>
          </p:cNvPicPr>
          <p:nvPr/>
        </p:nvPicPr>
        <p:blipFill>
          <a:blip r:embed="rId6"/>
          <a:stretch>
            <a:fillRect/>
          </a:stretch>
        </p:blipFill>
        <p:spPr>
          <a:xfrm>
            <a:off x="-86497" y="0"/>
            <a:ext cx="294090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3</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3</a:t>
            </a:r>
            <a:r>
              <a:rPr lang="ar" dirty="0"/>
              <a:t> </a:t>
            </a:r>
            <a:endParaRPr lang="en-GB" dirty="0"/>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3</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680802" y="1367983"/>
            <a:ext cx="7819731" cy="5268792"/>
          </a:xfrm>
          <a:prstGeom prst="rect">
            <a:avLst/>
          </a:prstGeom>
          <a:noFill/>
          <a:ln>
            <a:noFill/>
          </a:ln>
        </p:spPr>
        <p:txBody>
          <a:bodyPr spcFirstLastPara="1" wrap="square" lIns="91425" tIns="45700" rIns="91425" bIns="45700" rtlCol="1" anchor="t" anchorCtr="0">
            <a:noAutofit/>
          </a:bodyPr>
          <a:lstStyle/>
          <a:p>
            <a:pPr marL="0" lvl="0" indent="0" rtl="1">
              <a:spcAft>
                <a:spcPts val="1200"/>
              </a:spcAft>
              <a:buSzPts val="2800"/>
              <a:buNone/>
            </a:pPr>
            <a:r>
              <a:rPr lang="ar" sz="2400" dirty="0"/>
              <a:t>على موقع التحالف الإلكتروني</a:t>
            </a:r>
          </a:p>
          <a:p>
            <a:pPr marL="985838" lvl="1" indent="-312738" rtl="1">
              <a:buFont typeface="Wingdings" pitchFamily="2" charset="2"/>
              <a:buChar char="Ø"/>
            </a:pPr>
            <a:r>
              <a:rPr lang="ar" sz="1600" dirty="0"/>
              <a:t>نسخة PDF</a:t>
            </a:r>
          </a:p>
          <a:p>
            <a:pPr marL="985838" lvl="1" indent="-312738" rtl="1">
              <a:buFont typeface="Wingdings" pitchFamily="2" charset="2"/>
              <a:buChar char="Ø"/>
            </a:pPr>
            <a:r>
              <a:rPr lang="ar" sz="1600" dirty="0"/>
              <a:t>ملف مواد الإحاطة والتنفيذ </a:t>
            </a:r>
          </a:p>
          <a:p>
            <a:pPr marL="985838" lvl="1" indent="-312738" rtl="1">
              <a:buFont typeface="Wingdings" pitchFamily="2" charset="2"/>
              <a:buChar char="Ø"/>
            </a:pPr>
            <a:r>
              <a:rPr lang="ar" sz="1600" dirty="0"/>
              <a:t>ملخّص من 25 صفحة </a:t>
            </a:r>
          </a:p>
          <a:p>
            <a:pPr marL="985838" lvl="1" indent="-312738" rtl="1">
              <a:buFont typeface="Wingdings" pitchFamily="2" charset="2"/>
              <a:buChar char="Ø"/>
            </a:pPr>
            <a:r>
              <a:rPr lang="ar" sz="1600" dirty="0"/>
              <a:t>دورة تدريبية إلكترونية </a:t>
            </a:r>
          </a:p>
          <a:p>
            <a:pPr marL="985838" lvl="1" indent="-312738" rtl="1">
              <a:buFont typeface="Wingdings" pitchFamily="2" charset="2"/>
              <a:buChar char="Ø"/>
            </a:pPr>
            <a:r>
              <a:rPr lang="ar" sz="1600" dirty="0"/>
              <a:t>أفلام فيديو على قناة يوتيوب</a:t>
            </a:r>
          </a:p>
          <a:p>
            <a:pPr marL="985838" lvl="1" indent="-312738" rtl="1">
              <a:buFont typeface="Wingdings" pitchFamily="2" charset="2"/>
              <a:buChar char="Ø"/>
            </a:pPr>
            <a:r>
              <a:rPr lang="ar" sz="1600" dirty="0"/>
              <a:t>معرض للمعايير مع رسومات</a:t>
            </a:r>
          </a:p>
          <a:p>
            <a:pPr marL="9525" lvl="1" indent="0"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rtl="1">
              <a:spcBef>
                <a:spcPts val="1200"/>
              </a:spcBef>
              <a:buNone/>
              <a:tabLst>
                <a:tab pos="703263" algn="l"/>
              </a:tabLst>
            </a:pPr>
            <a:r>
              <a:rPr lang="ar" sz="2400" dirty="0"/>
              <a:t>على الموقع الإلكتروني الخاص بشراكة المعايير الإنسانية  </a:t>
            </a:r>
          </a:p>
          <a:p>
            <a:pPr marL="985838" lvl="1" indent="-322263" rtl="1">
              <a:buFont typeface="Wingdings" pitchFamily="2" charset="2"/>
              <a:buChar char="Ø"/>
            </a:pPr>
            <a:r>
              <a:rPr lang="ar" sz="1600" dirty="0"/>
              <a:t>نسخة تفاعلية على شبكة الإنترنت </a:t>
            </a:r>
          </a:p>
          <a:p>
            <a:pPr marL="985838" lvl="1" indent="-322263" rtl="1">
              <a:buFont typeface="Wingdings" pitchFamily="2" charset="2"/>
              <a:buChar char="Ø"/>
            </a:pPr>
            <a:r>
              <a:rPr lang="ar" sz="1600" dirty="0"/>
              <a:t>تطبيق شراكة المعايير الإنسانية للهواتف المحمولة والحواسيب اللوحية </a:t>
            </a:r>
          </a:p>
          <a:p>
            <a:pPr marL="0" indent="0" rtl="1">
              <a:spcBef>
                <a:spcPts val="1200"/>
              </a:spcBef>
              <a:buSzPts val="2800"/>
              <a:buNone/>
              <a:tabLst>
                <a:tab pos="663575" algn="l"/>
              </a:tabLst>
            </a:pPr>
            <a:r>
              <a:rPr lang="ar" sz="1600" dirty="0">
                <a:solidFill>
                  <a:srgbClr val="00B0F0"/>
                </a:solidFill>
              </a:rPr>
              <a:t>	👉  www.HumanitarianStandardsPartnership.org</a:t>
            </a:r>
          </a:p>
          <a:p>
            <a:pPr marL="0" lvl="0" indent="0" algn="l"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128f3cc-6cde-404d-85d0-f64ec0a3b930"/>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3162</Words>
  <Application>Microsoft Macintosh PowerPoint</Application>
  <PresentationFormat>Panorámica</PresentationFormat>
  <Paragraphs>244</Paragraphs>
  <Slides>9</Slides>
  <Notes>9</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9</vt:i4>
      </vt:variant>
    </vt:vector>
  </HeadingPairs>
  <TitlesOfParts>
    <vt:vector size="14" baseType="lpstr">
      <vt:lpstr>Calibri</vt:lpstr>
      <vt:lpstr>Calibri Light</vt:lpstr>
      <vt:lpstr>Helvetica Neue</vt:lpstr>
      <vt:lpstr>Office Theme</vt:lpstr>
      <vt:lpstr>Tema de Office</vt:lpstr>
      <vt:lpstr>المعايير الدنيا لحماية الطفل في العمل الإنساني  CPMS</vt:lpstr>
      <vt:lpstr>الهدف من المعايير </vt:lpstr>
      <vt:lpstr>Presentación de PowerPoint</vt:lpstr>
      <vt:lpstr>الركيزة 3 - معايير لتطوير الاستراتيجيات الملائمة</vt:lpstr>
      <vt:lpstr>معايير الركيزة 3 </vt:lpstr>
      <vt:lpstr>تقوية  المجتمعات المحلّية والعائلات</vt:lpstr>
      <vt:lpstr>Presentación de PowerPoint</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138</cp:revision>
  <dcterms:created xsi:type="dcterms:W3CDTF">2017-12-20T18:51:03Z</dcterms:created>
  <dcterms:modified xsi:type="dcterms:W3CDTF">2023-01-17T15:37:57Z</dcterms:modified>
</cp:coreProperties>
</file>