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89" r:id="rId2"/>
    <p:sldId id="290" r:id="rId3"/>
    <p:sldId id="291" r:id="rId4"/>
    <p:sldId id="292" r:id="rId5"/>
    <p:sldId id="293" r:id="rId6"/>
    <p:sldId id="294" r:id="rId7"/>
    <p:sldId id="295" r:id="rId8"/>
    <p:sldId id="297" r:id="rId9"/>
    <p:sldId id="296" r:id="rId10"/>
  </p:sldIdLst>
  <p:sldSz cx="12192000" cy="6858000"/>
  <p:notesSz cx="6858000" cy="9144000"/>
  <p:embeddedFontLst>
    <p:embeddedFont>
      <p:font typeface="Avenir Next LT Pro Light" panose="020B0304020202020204" pitchFamily="34" charset="0"/>
      <p:regular r:id="rId12"/>
      <p:italic r:id="rId13"/>
    </p:embeddedFon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Helvetica Neue"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90"/>
    <p:restoredTop sz="60700" autoAdjust="0"/>
  </p:normalViewPr>
  <p:slideViewPr>
    <p:cSldViewPr snapToGrid="0">
      <p:cViewPr varScale="1">
        <p:scale>
          <a:sx n="48" d="100"/>
          <a:sy n="48" d="100"/>
        </p:scale>
        <p:origin x="1160" y="24"/>
      </p:cViewPr>
      <p:guideLst>
        <p:guide orient="horz" pos="2160"/>
        <p:guide pos="3840"/>
      </p:guideLst>
    </p:cSldViewPr>
  </p:slideViewPr>
  <p:notesTextViewPr>
    <p:cViewPr>
      <p:scale>
        <a:sx n="100" d="100"/>
        <a:sy n="100" d="100"/>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handbook.spherestandards.org/en/cpms/#tab0019"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Facilitateurs</a:t>
            </a:r>
            <a:r>
              <a:rPr lang="fr-FR"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Cette présentation est destinée à tous les </a:t>
            </a:r>
            <a:r>
              <a:rPr lang="fr-FR" b="0" u="sng" dirty="0"/>
              <a:t>utilisateurs potentiels </a:t>
            </a:r>
            <a:r>
              <a:rPr lang="fr-FR" b="0" dirty="0"/>
              <a:t>des SMPE. Il s’adresse principalement au personnel de la protection de l’enfance. Pensez donc à élargir certaines questions ou à fournir davantage de détails si des collègues d’autres secteurs se joignent à vous.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t>On suppose que le groupe compte environ 20 personnes et que tout le monde dans la salle se connaît (peut-être des collègues de votre agence ou du groupe de coordination). Sinon, ajoutez 5 minutes pour des introductions rapides.</a:t>
            </a:r>
          </a:p>
          <a:p>
            <a:pPr marL="0" lvl="0" indent="0" algn="l" rtl="0">
              <a:spcBef>
                <a:spcPts val="0"/>
              </a:spcBef>
              <a:spcAft>
                <a:spcPts val="0"/>
              </a:spcAft>
              <a:buNone/>
            </a:pPr>
            <a:endParaRPr lang="es-ES" i="1" dirty="0"/>
          </a:p>
          <a:p>
            <a:r>
              <a:rPr lang="fr-FR" b="0" i="1" dirty="0"/>
              <a:t>PREPAREZ: un tableau de papier avec les </a:t>
            </a:r>
            <a:r>
              <a:rPr lang="fr-FR" b="1" i="1" dirty="0"/>
              <a:t>objectifs</a:t>
            </a:r>
            <a:r>
              <a:rPr lang="fr-FR" b="0" i="1" dirty="0"/>
              <a:t> de la session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la fin de la session, les participants seront capables de : </a:t>
            </a:r>
            <a:endParaRPr lang="fr-FR" b="0" i="1" dirty="0"/>
          </a:p>
          <a:p>
            <a:pPr marL="171450" indent="-171450">
              <a:buFont typeface="Arial"/>
              <a:buChar char="•"/>
            </a:pPr>
            <a:r>
              <a:rPr lang="fr-FR" b="0" dirty="0">
                <a:solidFill>
                  <a:srgbClr val="FF0000"/>
                </a:solidFill>
              </a:rPr>
              <a:t>Décrire la structure des SMPE et spécialement du Pilier 2</a:t>
            </a:r>
          </a:p>
          <a:p>
            <a:pPr marL="171450" indent="-171450">
              <a:buFont typeface="Arial"/>
              <a:buChar char="•"/>
            </a:pPr>
            <a:r>
              <a:rPr lang="fr-FR" b="0" dirty="0">
                <a:solidFill>
                  <a:srgbClr val="FF0000"/>
                </a:solidFill>
              </a:rPr>
              <a:t>Montrer comment et pourquoi on utilise le manuel</a:t>
            </a:r>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dirty="0"/>
              <a:t>REMARQUE : si vous avez déjà effectué une session sur le </a:t>
            </a:r>
            <a:r>
              <a:rPr lang="fr-FR" dirty="0" err="1"/>
              <a:t>pillier</a:t>
            </a:r>
            <a:r>
              <a:rPr lang="fr-FR" dirty="0"/>
              <a:t> 2, ignorez les diapositives 2 et 9</a:t>
            </a:r>
            <a:endParaRPr lang="es-ES" dirty="0"/>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b="1" dirty="0"/>
              <a:t>ASTUCE : Les diapositives sont animées </a:t>
            </a:r>
            <a:r>
              <a:rPr lang="fr-FR" dirty="0"/>
              <a:t>-&gt; à chaque clic vous faites apparaître quelques mots, un titre ou une image sur la diapositive. Lisez les notes correspondantes dans les notes de l'animateur, avant de montrer le contenu suivant, afin que les participants aient le temps de traiter ce qui est dit et de lire chaque point. </a:t>
            </a:r>
            <a:endParaRPr lang="es-ES" dirty="0"/>
          </a:p>
          <a:p>
            <a:pPr marL="0" lvl="0" indent="0" algn="l" rtl="0">
              <a:spcBef>
                <a:spcPts val="0"/>
              </a:spcBef>
              <a:spcAft>
                <a:spcPts val="0"/>
              </a:spcAft>
              <a:buNone/>
            </a:pPr>
            <a:endParaRPr lang="en-US" i="1" dirty="0"/>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Les donateurs, les gouvernements locaux, les collègues d'autres secteurs et nos bénéficiaires eux-mêmes veulent savoir ce que nous faisons et pourquoi. Les SMPE / « CPMS » sont notre référence. Ils sont le principal moyen d'opérationnaliser ou de concrétiser les droits de l'enfant dans la pratique de l'intervention humanitaire. </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Il s'agit d'un outil collaboratif et inter-agences, qui s'articule avec d'autres initiatives, telles que les normes humanitaires fondamentales et les normes d'inclusion humanitaire.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Chaque fois que cela est pertinent, les SMPE/ CPMS s'alignent sur les 7 stratégies d'INSPIRE pour mettre fin à la violence contre les enfants - les icônes de l'initiative sont d'ailleurs dispersées dans le texte. En outre, la norme humanitaire fondamentale sur la qualité et la responsabilité est mise en évidence dans l'introduction et résonne dans tout le manuel.</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La contextualisation est encouragée et peut créer une appropriation des normes à tous les niveaux. Elle permet à un large éventail d'acteurs de mieux comprendre la protection de l'enfance dans un contexte spécifique. Les groupes de coordination nationaux sont donc encouragés à adapter les SMPE. Veuillez en discuter avec vos collègues au niveau local, puis demandez conseil à l'équipe mondiale du CPMS. Regardez la vidéo de contextualisation sur la chaîne </a:t>
            </a:r>
            <a:r>
              <a:rPr lang="fr-FR" dirty="0" err="1"/>
              <a:t>youtube</a:t>
            </a:r>
            <a:r>
              <a:rPr lang="fr-FR" dirty="0"/>
              <a:t> de l'Alliance.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ENCADRÉ : </a:t>
            </a:r>
            <a:r>
              <a:rPr lang="fr-FR"/>
              <a:t>Les SMPE </a:t>
            </a:r>
            <a:r>
              <a:rPr lang="fr-FR" dirty="0"/>
              <a:t>visent à améliorer la qualité et la responsabilité de notre programmation et à accroître l'impact pour la protection et le bien-être des enfants dans l'action humanitaire (contextes de déplacement interne et de réfugiés), en établissant des principes, des preuves, une prévention et des objectifs communs à atteindre. Ils constituent une synthèse des bonnes pratiques et de l'apprentissage à ce jour</a:t>
            </a:r>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fr-FR" sz="1800" dirty="0">
                <a:effectLst/>
                <a:latin typeface="Times New Roman" panose="02020603050405020304" pitchFamily="18" charset="0"/>
                <a:ea typeface="Times New Roman" panose="02020603050405020304" pitchFamily="18" charset="0"/>
              </a:rPr>
              <a:t>Voici une présentation de la structure des SMPE : il y a 28 Standards répartis en quatre piliers, et les 10 principes de la protection de l’enfance dans l’action humanitaire y sont intégrés. </a:t>
            </a:r>
          </a:p>
          <a:p>
            <a:r>
              <a:rPr lang="fr-FR" sz="1800" dirty="0">
                <a:effectLst/>
                <a:latin typeface="Times New Roman" panose="02020603050405020304" pitchFamily="18" charset="0"/>
                <a:ea typeface="Times New Roman" panose="02020603050405020304" pitchFamily="18" charset="0"/>
              </a:rPr>
              <a:t>Vous trouverez cet aperçu au dos du manuel du CPMS ou dans le manuel en ligne ; c'est un moyen pratique de trouver rapidement un sujet spécifique.</a:t>
            </a:r>
          </a:p>
          <a:p>
            <a:pPr marL="0" lvl="0" indent="0" algn="l" rtl="0">
              <a:spcBef>
                <a:spcPts val="0"/>
              </a:spcBef>
              <a:spcAft>
                <a:spcPts val="0"/>
              </a:spcAft>
              <a:buNone/>
            </a:pPr>
            <a:endParaRPr dirty="0"/>
          </a:p>
          <a:p>
            <a:pPr marL="0" lvl="0" indent="0" algn="l" rtl="0">
              <a:spcBef>
                <a:spcPts val="0"/>
              </a:spcBef>
              <a:spcAft>
                <a:spcPts val="0"/>
              </a:spcAft>
              <a:buNone/>
            </a:pPr>
            <a:r>
              <a:rPr lang="fr-FR" dirty="0"/>
              <a:t>Cette présentation se concentre sur le Pilier 2 : Standards sur les risques de protection de l'enfance</a:t>
            </a: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dirty="0"/>
              <a:t>Avant de nous pencher sur ce pilier, soulignons la nature interconnectée des normes. Les sept normes de risque différentes sont liées, car elles traitent de vulnérabilités et de risques qui se chevauchent. Les risques ne peuvent être traités de manière isolée. Un enfant peut être confronté à plusieurs risques en même temps. Il est toujours nécessaire d'examiner la situation de l'enfant de manière holistique, en identifiant les vulnérabilités et les forces de chaque enfant et de son environnement.</a:t>
            </a:r>
          </a:p>
          <a:p>
            <a:pPr marL="171450" lvl="0" indent="-171450" algn="l" rtl="0">
              <a:spcBef>
                <a:spcPts val="0"/>
              </a:spcBef>
              <a:spcAft>
                <a:spcPts val="0"/>
              </a:spcAft>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dirty="0"/>
              <a:t>Les risques liés à la protection de l'enfant sont des violations et des menaces potentielles aux droits de l'enfant qui causeront du tort aux enfants. Pour comprendre les risques encourus par un enfant, nous devons comprendre la nature (type de danger, situation, menace...) et l'étendue du risque et la vulnérabilité individuelle de l'enfant à ce risque, mais aussi les stratégies d'adaptation ou de survie de la famille/de l'enfant (c'est-à-dire leur résilience et leur capacité à résister au risque). La vulnérabilité est comprise comme la mesure dans laquelle un enfant présente des caractéristiques qui réduisent sa capacité à résister à un impact négatif. Il faut noter que la vulnérabilité est spécifique à chaque personne et à chaque situation.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dirty="0"/>
          </a:p>
          <a:p>
            <a:pPr marL="0" lvl="0" indent="0" algn="l" rtl="0">
              <a:spcBef>
                <a:spcPts val="0"/>
              </a:spcBef>
              <a:spcAft>
                <a:spcPts val="0"/>
              </a:spcAft>
              <a:buNone/>
            </a:pPr>
            <a:r>
              <a:rPr lang="fr-FR" dirty="0"/>
              <a:t>Les normes de ce pilier prévoient également des actions pour atténuer les risques en augmentant la résilience de l'enfant, de la famille, de la communauté et de la société et pour supprimer ou réduire le risque lui-même. D'où l'icône de </a:t>
            </a:r>
            <a:r>
              <a:rPr lang="fr-FR" b="1" dirty="0"/>
              <a:t>prévention </a:t>
            </a:r>
            <a:r>
              <a:rPr lang="fr-FR" dirty="0"/>
              <a:t>dans le coin. </a:t>
            </a:r>
          </a:p>
          <a:p>
            <a:pPr marL="0" lvl="0" indent="0" algn="l" rtl="0">
              <a:spcBef>
                <a:spcPts val="0"/>
              </a:spcBef>
              <a:spcAft>
                <a:spcPts val="0"/>
              </a:spcAft>
              <a:buNone/>
            </a:pPr>
            <a:endParaRPr lang="fr-FR"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fr-FR" dirty="0"/>
          </a:p>
          <a:p>
            <a:pPr marL="0" lvl="0" indent="0" algn="l" rtl="0">
              <a:spcBef>
                <a:spcPts val="0"/>
              </a:spcBef>
              <a:spcAft>
                <a:spcPts val="0"/>
              </a:spcAft>
              <a:buNone/>
            </a:pPr>
            <a:r>
              <a:rPr lang="fr-FR" b="1" dirty="0"/>
              <a:t>Sujet de discussion </a:t>
            </a:r>
            <a:r>
              <a:rPr lang="fr-FR" dirty="0"/>
              <a:t>: Quelqu'un peut-il citer les normes du pilier 2 ?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lvl="0" indent="0" algn="l" rtl="0">
              <a:spcBef>
                <a:spcPts val="0"/>
              </a:spcBef>
              <a:spcAft>
                <a:spcPts val="0"/>
              </a:spcAft>
              <a:buNone/>
            </a:pPr>
            <a:endParaRPr lang="en-US"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dirty="0"/>
              <a:t>Les standards de ce pilier couvrent les sept principaux risques liés à la protection de l'enfance auxquels les enfants peuvent être confrontés dans des contextes humanitaires :</a:t>
            </a:r>
          </a:p>
          <a:p>
            <a:pPr marL="171450" lvl="0" indent="-171450" algn="l" rtl="0">
              <a:spcBef>
                <a:spcPts val="0"/>
              </a:spcBef>
              <a:spcAft>
                <a:spcPts val="0"/>
              </a:spcAft>
              <a:buFont typeface="Arial" panose="020B0604020202020204" pitchFamily="34" charset="0"/>
              <a:buChar cha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dirty="0"/>
              <a:t>Dangers et blessures ;</a:t>
            </a:r>
            <a:endParaRPr lang="en-US" sz="1200" u="none" kern="1200" dirty="0">
              <a:solidFill>
                <a:schemeClr val="tx1"/>
              </a:solidFill>
              <a:latin typeface="+mn-lt"/>
              <a:ea typeface="+mn-ea"/>
              <a:cs typeface="+mn-cs"/>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dirty="0"/>
              <a:t>Maltraitance physique et émotionnelle ;</a:t>
            </a:r>
            <a:endParaRPr lang="en-US" sz="1200" u="none" kern="1200" dirty="0">
              <a:solidFill>
                <a:schemeClr val="tx1"/>
              </a:solidFill>
              <a:latin typeface="+mn-lt"/>
              <a:ea typeface="+mn-ea"/>
              <a:cs typeface="+mn-cs"/>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dirty="0"/>
              <a:t>La violence sexuelle et </a:t>
            </a:r>
            <a:r>
              <a:rPr lang="fr-FR" dirty="0" err="1"/>
              <a:t>basee</a:t>
            </a:r>
            <a:r>
              <a:rPr lang="fr-FR" dirty="0"/>
              <a:t> sur le genre ;</a:t>
            </a:r>
            <a:endParaRPr lang="en-US" sz="1200" u="none" kern="1200" dirty="0">
              <a:solidFill>
                <a:schemeClr val="tx1"/>
              </a:solidFill>
              <a:latin typeface="+mn-lt"/>
              <a:ea typeface="+mn-ea"/>
              <a:cs typeface="+mn-cs"/>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dirty="0"/>
              <a:t>Santé mentale et détresse psychosociale ;</a:t>
            </a:r>
            <a:endParaRPr lang="en-US" sz="1200" u="none" kern="1200" dirty="0">
              <a:solidFill>
                <a:schemeClr val="tx1"/>
              </a:solidFill>
              <a:latin typeface="+mn-lt"/>
              <a:ea typeface="+mn-ea"/>
              <a:cs typeface="+mn-cs"/>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dirty="0"/>
              <a:t>Les enfants associés aux forces armées ou aux groupes armés ;</a:t>
            </a:r>
            <a:endParaRPr lang="en-US" sz="1200" u="none" kern="1200" dirty="0">
              <a:solidFill>
                <a:schemeClr val="tx1"/>
              </a:solidFill>
              <a:latin typeface="+mn-lt"/>
              <a:ea typeface="+mn-ea"/>
              <a:cs typeface="+mn-cs"/>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1200" u="none" kern="1200" dirty="0">
                <a:solidFill>
                  <a:schemeClr val="tx1"/>
                </a:solidFill>
                <a:latin typeface="+mn-lt"/>
                <a:ea typeface="+mn-ea"/>
                <a:cs typeface="+mn-cs"/>
              </a:rPr>
              <a:t>L</a:t>
            </a:r>
            <a:r>
              <a:rPr lang="fr-FR" dirty="0"/>
              <a:t>e travail des enfants ; et</a:t>
            </a:r>
            <a:endParaRPr lang="en-US" sz="1200" u="none" kern="1200" dirty="0">
              <a:solidFill>
                <a:schemeClr val="tx1"/>
              </a:solidFill>
              <a:latin typeface="+mn-lt"/>
              <a:ea typeface="+mn-ea"/>
              <a:cs typeface="+mn-cs"/>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1200" u="none" kern="1200" dirty="0">
                <a:solidFill>
                  <a:schemeClr val="tx1"/>
                </a:solidFill>
                <a:latin typeface="+mn-lt"/>
                <a:ea typeface="+mn-ea"/>
                <a:cs typeface="+mn-cs"/>
              </a:rPr>
              <a:t>L</a:t>
            </a:r>
            <a:r>
              <a:rPr lang="fr-FR" dirty="0"/>
              <a:t>es enfants non accompagnés et séparés.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200" u="none" kern="1200" dirty="0">
              <a:solidFill>
                <a:schemeClr val="tx1"/>
              </a:solidFill>
              <a:latin typeface="+mn-lt"/>
              <a:ea typeface="+mn-ea"/>
              <a:cs typeface="+mn-cs"/>
            </a:endParaRPr>
          </a:p>
        </p:txBody>
      </p:sp>
      <p:sp>
        <p:nvSpPr>
          <p:cNvPr id="366" name="Google Shape;36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fr-FR" i="1" dirty="0"/>
              <a:t>[Vous trouverez ci-dessous les points clés de chaque norme. En fonction de votre public, de son domaine d'intérêt spécifique, de vos priorités de programmation, de votre contexte ou du temps dont vous disposez pour animer, vous souhaiterez peut-être ne sélectionner qu'un ou deux points clés de chaque pilier.</a:t>
            </a:r>
          </a:p>
          <a:p>
            <a:pPr marL="0" marR="0" lvl="0" indent="0" algn="l" rtl="0">
              <a:lnSpc>
                <a:spcPct val="100000"/>
              </a:lnSpc>
              <a:spcBef>
                <a:spcPts val="0"/>
              </a:spcBef>
              <a:spcAft>
                <a:spcPts val="0"/>
              </a:spcAft>
              <a:buClr>
                <a:schemeClr val="dk1"/>
              </a:buClr>
              <a:buSzPts val="1200"/>
              <a:buFont typeface="Calibri"/>
              <a:buNone/>
            </a:pPr>
            <a:r>
              <a:rPr lang="fr-FR" i="1" dirty="0"/>
              <a:t>Il peut s'agir de quelque chose de très familier pour votre public ou de quelque chose de tout à fait nouveau, veuillez donc préparer vos commentaires en conséquence].</a:t>
            </a:r>
          </a:p>
          <a:p>
            <a:pPr marL="0" marR="0" lvl="0" indent="0" algn="l" rtl="0">
              <a:lnSpc>
                <a:spcPct val="100000"/>
              </a:lnSpc>
              <a:spcBef>
                <a:spcPts val="0"/>
              </a:spcBef>
              <a:spcAft>
                <a:spcPts val="0"/>
              </a:spcAft>
              <a:buClr>
                <a:schemeClr val="dk1"/>
              </a:buClr>
              <a:buSzPts val="1200"/>
              <a:buFont typeface="Calibri"/>
              <a:buNone/>
            </a:pPr>
            <a:r>
              <a:rPr lang="fr-FR" dirty="0"/>
              <a:t> </a:t>
            </a:r>
            <a:endParaRPr dirty="0"/>
          </a:p>
          <a:p>
            <a:pPr marL="0" lvl="0" indent="0" algn="l" rtl="0">
              <a:spcBef>
                <a:spcPts val="0"/>
              </a:spcBef>
              <a:spcAft>
                <a:spcPts val="0"/>
              </a:spcAft>
              <a:buNone/>
            </a:pPr>
            <a:endParaRPr lang="fr-FR" dirty="0"/>
          </a:p>
          <a:p>
            <a:pPr marL="0" lvl="0" indent="0" algn="l" rtl="0">
              <a:spcBef>
                <a:spcPts val="0"/>
              </a:spcBef>
              <a:spcAft>
                <a:spcPts val="0"/>
              </a:spcAft>
              <a:buNone/>
            </a:pPr>
            <a:r>
              <a:rPr lang="en-US" b="1" dirty="0">
                <a:latin typeface="Arial"/>
                <a:ea typeface="Arial"/>
                <a:cs typeface="Arial"/>
                <a:sym typeface="Arial"/>
              </a:rPr>
              <a:t>Standard 7: Dangers et </a:t>
            </a:r>
            <a:r>
              <a:rPr lang="en-US" b="1" dirty="0" err="1">
                <a:latin typeface="Arial"/>
                <a:ea typeface="Arial"/>
                <a:cs typeface="Arial"/>
                <a:sym typeface="Arial"/>
              </a:rPr>
              <a:t>blessures</a:t>
            </a:r>
            <a:r>
              <a:rPr lang="en-US" b="1" dirty="0">
                <a:latin typeface="Arial"/>
                <a:ea typeface="Arial"/>
                <a:cs typeface="Arial"/>
                <a:sym typeface="Arial"/>
              </a:rPr>
              <a:t>. </a:t>
            </a:r>
          </a:p>
          <a:p>
            <a:pPr marL="171450" lvl="0" indent="-171450" algn="l" rtl="0">
              <a:spcBef>
                <a:spcPts val="0"/>
              </a:spcBef>
              <a:spcAft>
                <a:spcPts val="0"/>
              </a:spcAft>
              <a:buFont typeface="Arial" panose="020B0604020202020204" pitchFamily="34" charset="0"/>
              <a:buChar char="•"/>
            </a:pPr>
            <a:r>
              <a:rPr lang="fr-FR" dirty="0"/>
              <a:t>Les crises humanitaires peuvent accroître les dangers et les risques quotidiens, mais aussi en créer de nouveaux, en particulier pour les enfants qui sont déplacés dans un environnement peu familier. La présente norme traite de la prévention et de la réponse aux dangers physiques et environnementaux qui blessent, affaiblissent et tuent les enfants dans les crises humanitaires, sachant que les enfants considèrent systématiquement leur sécurité physique comme une préoccupation prioritaire.</a:t>
            </a:r>
            <a:endParaRPr lang="en-US" dirty="0"/>
          </a:p>
          <a:p>
            <a:pPr marL="171450" lvl="0" indent="-171450" algn="l" rtl="0">
              <a:spcBef>
                <a:spcPts val="0"/>
              </a:spcBef>
              <a:spcAft>
                <a:spcPts val="0"/>
              </a:spcAft>
              <a:buFont typeface="Arial" panose="020B0604020202020204" pitchFamily="34" charset="0"/>
              <a:buChar char="•"/>
            </a:pPr>
            <a:r>
              <a:rPr lang="fr-FR" i="1" dirty="0"/>
              <a:t>La norme préconise une réponse multisectorielle et coordonnée, un lien avec des secteurs tels que la santé, et un soutien adapté. Le Standard souligne l'importance d'établir et de renforcer les protocoles de partage des données, les définitions de cas de blessures et les renvois systématiques entre les prestataires de services de protection de l'enfance, de santé et d'autres secteurs. [</a:t>
            </a:r>
            <a:r>
              <a:rPr lang="fr-FR" i="1" dirty="0">
                <a:sym typeface="Wingdings" panose="05000000000000000000" pitchFamily="2" charset="2"/>
              </a:rPr>
              <a:t> </a:t>
            </a:r>
            <a:r>
              <a:rPr lang="fr-FR" i="1" dirty="0"/>
              <a:t>l'icône de </a:t>
            </a:r>
            <a:r>
              <a:rPr lang="fr-FR" b="1" i="1" dirty="0"/>
              <a:t>gestion des cas</a:t>
            </a:r>
            <a:r>
              <a:rPr lang="fr-FR" i="1" dirty="0"/>
              <a:t>]</a:t>
            </a:r>
          </a:p>
          <a:p>
            <a:pPr marL="171450" lvl="0" indent="-171450" algn="l" rtl="0">
              <a:spcBef>
                <a:spcPts val="0"/>
              </a:spcBef>
              <a:spcAft>
                <a:spcPts val="0"/>
              </a:spcAft>
              <a:buFont typeface="Arial" panose="020B0604020202020204" pitchFamily="34" charset="0"/>
              <a:buChar char="•"/>
            </a:pPr>
            <a:endParaRPr lang="en-US" dirty="0">
              <a:latin typeface="Arial"/>
              <a:ea typeface="Arial"/>
              <a:cs typeface="Arial"/>
              <a:sym typeface="Arial"/>
            </a:endParaRP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Standard 8 : Maltraitance physique et émotionnelle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Les mauvais traitements sont répandus et peuvent augmenter dans les contextes humanitaires où les environnements protecteurs sont affaiblis.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La norme met l'accent sur les impacts négatifs graves, à court et à long terme, sur les enfants de la maltraitance physique et émotionnelle dans une gamme de contextes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Tous les acteurs humanitaires, y compris ceux qui travaillent sur la protection de l'enfance, doivent s'engager dans des interventions globales et coordonnées pour prévenir et répondre aux cas de maltraitance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Il donne des orientations sur la prévention : renforcer les stratégies locales appropriées ; identification par les prestataires de services ; compétences positives d'adaptation et parentales; compétences disciplinaires positives pour les enseignants… [</a:t>
            </a:r>
            <a:r>
              <a:rPr lang="fr-FR" i="1" dirty="0">
                <a:sym typeface="Wingdings" panose="05000000000000000000" pitchFamily="2" charset="2"/>
              </a:rPr>
              <a:t> </a:t>
            </a:r>
            <a:r>
              <a:rPr lang="fr-FR" b="0" dirty="0"/>
              <a:t> l'icône de prévention]</a:t>
            </a:r>
            <a:br>
              <a:rPr lang="en-US" dirty="0"/>
            </a:br>
            <a:endParaRPr lang="fr-F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Standard 9: </a:t>
            </a:r>
            <a:r>
              <a:rPr lang="fr-FR" b="1" dirty="0"/>
              <a:t>Violence sexuelle et fondée sur le genre </a:t>
            </a:r>
            <a:r>
              <a:rPr lang="en-US" b="1" dirty="0"/>
              <a: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dirty="0"/>
              <a:t>DEF : La 'violence sexuelle' est définie dans cette norme comme toute forme d'activité sexuelle avec un enfant par un adulte ou par un autre enfant qui a du pouvoir sur l'enfant.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dirty="0"/>
              <a:t>DEF : La " violence fondée sur le genre " (VFS) est un terme général désignant tout acte préjudiciable perpétré contre la volonté d'une personne et fondé sur des différences (de genre) socialement attribuées entre les hommes et les femmes.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fr-FR" b="0" dirty="0"/>
              <a:t>Cette norme est largement axée sur la violence fondée sur le sexe, tout en reconnaissant que les enfants - filles et garçons - sont confrontés à des risques et des besoins particuliers en matière de violence sexuelle. </a:t>
            </a:r>
            <a:endParaRPr lang="en-US"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dirty="0">
                <a:latin typeface="Arial"/>
                <a:ea typeface="Arial"/>
                <a:cs typeface="Arial"/>
                <a:sym typeface="Arial"/>
              </a:rPr>
              <a:t>La violence sexuelle et sexiste est très répandue mais souvent cachée et sous-déclarée. Tous les acteurs humanitaires doivent partir du principe qu'elle a lieu.</a:t>
            </a:r>
            <a:endParaRPr lang="en-US"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b="0" dirty="0"/>
              <a:t>Cela souligne le fait que l'atténuation, la </a:t>
            </a:r>
            <a:r>
              <a:rPr lang="fr-FR" b="1" dirty="0"/>
              <a:t>prévention</a:t>
            </a:r>
            <a:r>
              <a:rPr lang="fr-FR" b="0" dirty="0"/>
              <a:t> et la réponse à la violence sexuelle et sexiste contre les enfants sont des interventions vitales qui nécessitent une réponse </a:t>
            </a:r>
            <a:r>
              <a:rPr lang="fr-FR" b="1" dirty="0"/>
              <a:t>multisectorielle et coordonnée</a:t>
            </a:r>
            <a:r>
              <a:rPr lang="fr-FR" b="0" dirty="0"/>
              <a:t>. [ </a:t>
            </a:r>
            <a:r>
              <a:rPr lang="fr-FR" b="0" dirty="0">
                <a:sym typeface="Wingdings" panose="05000000000000000000" pitchFamily="2" charset="2"/>
              </a:rPr>
              <a:t> </a:t>
            </a:r>
            <a:r>
              <a:rPr lang="fr-FR" b="0" dirty="0"/>
              <a:t>icônes de </a:t>
            </a:r>
            <a:r>
              <a:rPr lang="fr-FR" b="1" dirty="0"/>
              <a:t>prévention </a:t>
            </a:r>
            <a:r>
              <a:rPr lang="fr-FR" b="0" dirty="0"/>
              <a:t>et de </a:t>
            </a:r>
            <a:r>
              <a:rPr lang="fr-FR" b="1" dirty="0"/>
              <a:t>gestion des cas</a:t>
            </a:r>
            <a:r>
              <a:rPr lang="fr-FR" b="0" dirty="0"/>
              <a:t>] [Elle renforce également les conseils sur une approche centrée sur le survivant et la confidentialité.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dirty="0"/>
              <a:t>Cela reconnaît que les causes profondes de la VSBG sont des normes sociales et de genre néfastes qui favorisent la discrimination fondée sur le genre et l'inégalité de pouvoir -&gt; les interventions visant à promouvoir l'égalité des sexes et le changement systémique des normes sociales et de genre sont encouragées, dans la mesure du possible. Les "enfants survivants" sont les enfants survivants de la VSBG, y compris les pratiques néfastes (mariage d'enfants ou mutilation génitale féminine/excision).</a:t>
            </a:r>
            <a:endParaRPr lang="en-US" b="0" dirty="0"/>
          </a:p>
          <a:p>
            <a:pPr marL="0" lvl="0" indent="0" algn="l" rtl="0">
              <a:spcBef>
                <a:spcPts val="0"/>
              </a:spcBef>
              <a:spcAft>
                <a:spcPts val="0"/>
              </a:spcAft>
              <a:buNone/>
            </a:pP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fr-FR" dirty="0"/>
              <a:t>[Facilitateurs - si vous avez quelques minutes, essayez de rendre la session un peu plus amusante ! Cela aide les participants à se sentir plus à l'aise avec le manuel lui-même. Vous n'aurez peut-être pas le temps de réaliser toutes les activités proposées dans cette présentation].</a:t>
            </a:r>
            <a:endParaRPr lang="en-US" dirty="0"/>
          </a:p>
          <a:p>
            <a:pPr marL="0" lvl="0" indent="0" algn="l" rtl="0">
              <a:spcBef>
                <a:spcPts val="0"/>
              </a:spcBef>
              <a:spcAft>
                <a:spcPts val="0"/>
              </a:spcAft>
              <a:buFont typeface="Arial" panose="020B0604020202020204" pitchFamily="34" charset="0"/>
              <a:buNone/>
            </a:pPr>
            <a:r>
              <a:rPr lang="fr-FR" dirty="0">
                <a:sym typeface="Wingdings" panose="05000000000000000000" pitchFamily="2" charset="2"/>
              </a:rPr>
              <a:t></a:t>
            </a:r>
            <a:r>
              <a:rPr lang="fr-FR" dirty="0"/>
              <a:t>Discutez des liens entre ces trois normes et la prévention, en recherchant les icônes dans les pages 7 à 9 du manuel.</a:t>
            </a:r>
            <a:endParaRPr dirty="0"/>
          </a:p>
        </p:txBody>
      </p:sp>
      <p:sp>
        <p:nvSpPr>
          <p:cNvPr id="319" name="Google Shape;31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marR="0" lvl="0" indent="0" algn="l" rtl="0">
              <a:lnSpc>
                <a:spcPct val="100000"/>
              </a:lnSpc>
              <a:spcBef>
                <a:spcPts val="0"/>
              </a:spcBef>
              <a:spcAft>
                <a:spcPts val="0"/>
              </a:spcAft>
              <a:buClr>
                <a:schemeClr val="dk1"/>
              </a:buClr>
              <a:buSzPts val="1200"/>
              <a:buFont typeface="Calibri"/>
              <a:buNone/>
            </a:pPr>
            <a:r>
              <a:rPr lang="fr-FR" i="1" dirty="0"/>
              <a:t>[Vous trouverez ci-dessous les points clés de chaque norme. En fonction de votre public, de son domaine d'intérêt spécifique, de vos priorités de programmation, de votre contexte ou du temps dont vous disposez pour animer, vous souhaiterez peut-être ne sélectionner qu'un ou deux points clés de chaque pilier.</a:t>
            </a:r>
          </a:p>
          <a:p>
            <a:pPr marL="0" marR="0" lvl="0" indent="0" algn="l" rtl="0">
              <a:lnSpc>
                <a:spcPct val="100000"/>
              </a:lnSpc>
              <a:spcBef>
                <a:spcPts val="0"/>
              </a:spcBef>
              <a:spcAft>
                <a:spcPts val="0"/>
              </a:spcAft>
              <a:buClr>
                <a:schemeClr val="dk1"/>
              </a:buClr>
              <a:buSzPts val="1200"/>
              <a:buFont typeface="Calibri"/>
              <a:buNone/>
            </a:pPr>
            <a:r>
              <a:rPr lang="fr-FR" i="1" dirty="0"/>
              <a:t>Il peut s'agir de quelque chose de très familier pour votre public ou de quelque chose de tout à fait nouveau, veuillez donc préparer vos commentaires en conséquence].</a:t>
            </a:r>
            <a:endParaRPr lang="en-US" dirty="0"/>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latin typeface="Arial"/>
                <a:ea typeface="Arial"/>
                <a:cs typeface="Arial"/>
                <a:sym typeface="Arial"/>
              </a:rPr>
              <a:t>Standard 10: </a:t>
            </a:r>
            <a:r>
              <a:rPr lang="fr-FR" b="1" dirty="0">
                <a:latin typeface="Arial"/>
                <a:ea typeface="Arial"/>
                <a:cs typeface="Arial"/>
                <a:sym typeface="Arial"/>
              </a:rPr>
              <a:t>Santé mentale et détresse psychosociale. </a:t>
            </a:r>
            <a:endParaRPr lang="en-US" i="1"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b="0" dirty="0"/>
              <a:t>Les crises humanitaires peuvent causer des souffrances psychologiques et sociales immédiates et à long terme aux enfants et aux personnes s'occupant d'enfants, qui peuvent développer des conditions de santé mentale nécessitant un soutien spécialisé.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b="0" dirty="0"/>
              <a:t>Les acteurs humanitaires doivent donner la priorité aux interventions qui contribuent à réduire la détresse des enfants et des personnes qui s'occupent d'eux, à promouvoir leur résilience et, le cas échéant, à mettre les enfants en relation avec des soutiens spécialisés.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b="0" dirty="0"/>
              <a:t>La Norme souligne l'importance des soutiens au niveau communautaire et des programmes </a:t>
            </a:r>
            <a:r>
              <a:rPr lang="fr-FR" b="1" dirty="0"/>
              <a:t>pour tous les âges et toutes les étapes du développement </a:t>
            </a:r>
            <a:r>
              <a:rPr lang="fr-FR" b="0" dirty="0"/>
              <a:t>de l'enfant. [</a:t>
            </a:r>
            <a:r>
              <a:rPr lang="fr-FR" b="0" dirty="0">
                <a:sym typeface="Wingdings" panose="05000000000000000000" pitchFamily="2" charset="2"/>
              </a:rPr>
              <a:t></a:t>
            </a:r>
            <a:r>
              <a:rPr lang="fr-FR" b="0" dirty="0"/>
              <a:t>les icônes de la petite enfance et de l'adolescence]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b="0" dirty="0"/>
              <a:t>Elle souligne également l'importance d'adapter la prestation des interventions psychosociales à la nature de la crise. </a:t>
            </a:r>
            <a:r>
              <a:rPr lang="fr-FR" b="0" dirty="0" err="1"/>
              <a:t>I.e</a:t>
            </a:r>
            <a:r>
              <a:rPr lang="fr-FR" b="0" dirty="0"/>
              <a:t> : Par exemple, les activités de groupe peuvent ne pas être possibles pendant </a:t>
            </a:r>
            <a:r>
              <a:rPr lang="fr-FR" b="1" dirty="0"/>
              <a:t>les épidémies de maladies infectieuses </a:t>
            </a:r>
            <a:r>
              <a:rPr lang="fr-FR" b="0" dirty="0"/>
              <a:t>(il faut opter pour des soins communautaires, à domicile, entre pairs et individuels). </a:t>
            </a:r>
            <a:r>
              <a:rPr lang="fr-FR" b="0" dirty="0" err="1"/>
              <a:t>I.e</a:t>
            </a:r>
            <a:r>
              <a:rPr lang="fr-FR" b="0" dirty="0"/>
              <a:t> : Dans les situations de </a:t>
            </a:r>
            <a:r>
              <a:rPr lang="fr-FR" b="1" dirty="0"/>
              <a:t>réfugiés ou de déplacement interne</a:t>
            </a:r>
            <a:r>
              <a:rPr lang="fr-FR" b="0" dirty="0"/>
              <a:t>, les structures communautaires peuvent être affaiblies (nécessité d'encourager la cohésion communautaire dans un premier temps) [</a:t>
            </a:r>
            <a:r>
              <a:rPr lang="fr-FR" b="0" dirty="0">
                <a:sym typeface="Wingdings" panose="05000000000000000000" pitchFamily="2" charset="2"/>
              </a:rPr>
              <a:t> </a:t>
            </a:r>
            <a:r>
              <a:rPr lang="fr-FR" b="0" dirty="0"/>
              <a:t>voir icônes ].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b="1" dirty="0"/>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latin typeface="Arial"/>
                <a:ea typeface="Arial"/>
                <a:cs typeface="Arial"/>
                <a:sym typeface="Arial"/>
              </a:rPr>
              <a:t>Standard 11: </a:t>
            </a:r>
            <a:r>
              <a:rPr lang="fr-FR" b="1" dirty="0">
                <a:latin typeface="Arial"/>
                <a:ea typeface="Arial"/>
                <a:cs typeface="Arial"/>
                <a:sym typeface="Arial"/>
              </a:rPr>
              <a:t>Les enfants associés à des forces armées ou à des groupes armés. </a:t>
            </a:r>
            <a:endParaRPr lang="en-US" b="1"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i="1" dirty="0"/>
              <a:t>DEF : Le " recrutement " désigne l'enrôlement obligatoire, forcé ou non, de tout enfant dans une force armée ou un groupe armé.</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i="1" dirty="0"/>
              <a:t>Le recrutement et l'utilisation privent les enfants de leurs droits et ont des conséquences négatives immédiates et à long terme sur la santé socio-économique, psychologique et physique des enfants, des familles et des communautés. Les enfants, y compris les filles, qui sont utilisés ou recrutés par des forces armées ou des groupes armés sont souvent obligés d'être témoins, de subir et de commettre des abus, de l'exploitation ou de la violence.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i="1" dirty="0"/>
              <a:t>Les acteurs humanitaires doivent prendre des mesures pour empêcher le recrutement et l'utilisation d'enfants et s'attaquer aux conséquences négatives immédiates et à long terme pour les enfants, les familles et les communautés par le biais de programmes de réintégration multisectoriels basés sur la communauté, ainsi qu'en plaidant pour la libération de tous les enfants associés. Cette norme demande que l'on mette l'accent sur la </a:t>
            </a:r>
            <a:r>
              <a:rPr lang="fr-FR" b="1" i="1" dirty="0"/>
              <a:t>prévention</a:t>
            </a:r>
            <a:r>
              <a:rPr lang="fr-FR" i="1" dirty="0"/>
              <a:t> centrée sur l'enfant, notamment en le protégeant du recrutement [ </a:t>
            </a:r>
            <a:r>
              <a:rPr lang="fr-FR" i="1" dirty="0">
                <a:sym typeface="Wingdings" panose="05000000000000000000" pitchFamily="2" charset="2"/>
              </a:rPr>
              <a:t> </a:t>
            </a:r>
            <a:r>
              <a:rPr lang="fr-FR" i="1" dirty="0"/>
              <a:t>l'icône de prévention].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i="1" dirty="0"/>
              <a:t>Lorsque le recrutement et l'utilisation d'enfants ne sont pas encore interdits par la législation nationale, plaidez pour une telle législation. Lorsqu'ils sont interdits, les autorités et les parties prenantes (y compris, le cas échéant, les forces ou groupes armés) doivent être encouragées à remplir leurs obligations légales.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i="1" dirty="0"/>
              <a:t>Cette norme souligne la nécessité de mettre en place et de soutenir des services de gestion des cas, afin de dépister, d'identifier, de vérifier et de documenter les enfants ; de fournir des informations sur les services de soutien disponibles ; d'accompagner les processus de libération ou de désengagement ; de travailler sur la recherche et la réunification et de soutenir la réintégration [ </a:t>
            </a:r>
            <a:r>
              <a:rPr lang="fr-FR" i="1" dirty="0">
                <a:sym typeface="Wingdings" panose="05000000000000000000" pitchFamily="2" charset="2"/>
              </a:rPr>
              <a:t></a:t>
            </a:r>
            <a:r>
              <a:rPr lang="fr-FR" i="1" dirty="0"/>
              <a:t> l'icône de </a:t>
            </a:r>
            <a:r>
              <a:rPr lang="fr-FR" b="1" i="1" dirty="0"/>
              <a:t>gestion des cas</a:t>
            </a:r>
            <a:r>
              <a:rPr lang="fr-FR" i="1" dirty="0"/>
              <a:t>].</a:t>
            </a:r>
            <a:endParaRPr lang="en-US" i="1" dirty="0"/>
          </a:p>
        </p:txBody>
      </p:sp>
      <p:sp>
        <p:nvSpPr>
          <p:cNvPr id="327" name="Google Shape;32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marR="0" lvl="0" indent="0" algn="l" rtl="0">
              <a:lnSpc>
                <a:spcPct val="100000"/>
              </a:lnSpc>
              <a:spcBef>
                <a:spcPts val="0"/>
              </a:spcBef>
              <a:spcAft>
                <a:spcPts val="0"/>
              </a:spcAft>
              <a:buClr>
                <a:schemeClr val="dk1"/>
              </a:buClr>
              <a:buSzPts val="1200"/>
              <a:buFont typeface="Calibri"/>
              <a:buNone/>
            </a:pPr>
            <a:r>
              <a:rPr lang="fr-FR" i="1" dirty="0"/>
              <a:t>En fonction de votre public, de son domaine d'intérêt spécifique, de vos priorités de programmation, de votre contexte ou du temps dont vous disposez pour animer, vous souhaiterez peut-être ne sélectionner qu'un ou deux points clés de chaque pilier.</a:t>
            </a:r>
          </a:p>
          <a:p>
            <a:pPr marL="0" marR="0" lvl="0" indent="0" algn="l" rtl="0">
              <a:lnSpc>
                <a:spcPct val="100000"/>
              </a:lnSpc>
              <a:spcBef>
                <a:spcPts val="0"/>
              </a:spcBef>
              <a:spcAft>
                <a:spcPts val="0"/>
              </a:spcAft>
              <a:buClr>
                <a:schemeClr val="dk1"/>
              </a:buClr>
              <a:buSzPts val="1200"/>
              <a:buFont typeface="Calibri"/>
              <a:buNone/>
            </a:pPr>
            <a:r>
              <a:rPr lang="fr-FR" i="1" dirty="0"/>
              <a:t>Il peut s'agir de quelque chose de très familier pour votre public ou de quelque chose de tout à fait nouveau, veuillez donc préparer vos commentaires en conséquence].</a:t>
            </a:r>
            <a:endParaRPr lang="en-US" dirty="0"/>
          </a:p>
          <a:p>
            <a:pPr marL="0" lvl="0" indent="0" algn="l" rtl="0">
              <a:spcBef>
                <a:spcPts val="0"/>
              </a:spcBef>
              <a:spcAft>
                <a:spcPts val="0"/>
              </a:spcAft>
              <a:buNone/>
            </a:pPr>
            <a:endParaRPr lang="en-US" b="1"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a:ea typeface="Arial"/>
                <a:cs typeface="Arial"/>
                <a:sym typeface="Arial"/>
              </a:rPr>
              <a:t>Standard 12: Travail des enfants.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DEF : Le travail des enfants est tout travail qui prive les enfants de leur enfance, de leur potentiel et de leur dignité, interférant avec leur éducation et affectant négativement leur bien-être émotionnel, développemental et physique. Les pires formes de travail des enfants (PFTE) comprennent le travail forcé, le recrutement dans des groupes armés, la traite à des fins d'exploitation, l'exploitation sexuelle, le travail illicite ou le travail dangereux.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Les crises humanitaires peuvent accroître la prévalence et la gravité des formes existantes de travail des enfants ou en déclencher de nouvelles. Il convient de noter que les enfants réfugiés, déplacés à l'intérieur du pays, migrants ou apatrides sont souvent plus vulnérables.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L'idée est de donner la priorité au retrait urgent des enfants des pires formes de travail des enfants, et de fournir des services minimums pour répondre aux besoins urgents de protection des enfants qui travaillent.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Des services multisectoriels (soutien psychosocial, éducation et autonomisation économique de la famille) et une gestion personnalisée des cas de protection de l'enfance doivent être fournis aux enfants déjà engagés dans le travail et/ou la traite des enfants [</a:t>
            </a:r>
            <a:r>
              <a:rPr lang="fr-FR" dirty="0">
                <a:sym typeface="Wingdings" panose="05000000000000000000" pitchFamily="2" charset="2"/>
              </a:rPr>
              <a:t></a:t>
            </a:r>
            <a:r>
              <a:rPr lang="fr-FR" dirty="0"/>
              <a:t> l'icône de </a:t>
            </a:r>
            <a:r>
              <a:rPr lang="fr-FR" b="1" dirty="0"/>
              <a:t>gestion des cas</a:t>
            </a:r>
            <a:r>
              <a:rPr lang="fr-FR"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Cette norme met également l'accent sur la fourniture d'un soutien préventif ciblé aux enfants à risque et sur le soutien aux initiatives communautaires visant à </a:t>
            </a:r>
            <a:r>
              <a:rPr lang="fr-FR" b="1" dirty="0"/>
              <a:t>prévenir</a:t>
            </a:r>
            <a:r>
              <a:rPr lang="fr-FR" dirty="0"/>
              <a:t> le travail des enfants [ </a:t>
            </a:r>
            <a:r>
              <a:rPr lang="fr-FR" dirty="0">
                <a:sym typeface="Wingdings" panose="05000000000000000000" pitchFamily="2" charset="2"/>
              </a:rPr>
              <a:t> </a:t>
            </a:r>
            <a:r>
              <a:rPr lang="fr-FR" dirty="0"/>
              <a:t>l'icône de prévention].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lvl="0" indent="0" algn="l" rtl="0">
              <a:spcBef>
                <a:spcPts val="0"/>
              </a:spcBef>
              <a:spcAft>
                <a:spcPts val="0"/>
              </a:spcAft>
              <a:buNone/>
            </a:pPr>
            <a:endParaRPr lang="en-US" b="1"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a:ea typeface="Arial"/>
                <a:cs typeface="Arial"/>
                <a:sym typeface="Arial"/>
              </a:rPr>
              <a:t>Standard 13:. </a:t>
            </a:r>
            <a:r>
              <a:rPr lang="fr-FR" b="1" dirty="0">
                <a:latin typeface="Arial"/>
                <a:ea typeface="Arial"/>
                <a:cs typeface="Arial"/>
                <a:sym typeface="Arial"/>
              </a:rPr>
              <a:t>Enfants non accompagnés et séparés</a:t>
            </a:r>
            <a:r>
              <a:rPr lang="en-US" b="1" dirty="0">
                <a:latin typeface="Arial"/>
                <a:ea typeface="Arial"/>
                <a:cs typeface="Arial"/>
                <a:sym typeface="Arial"/>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Les soins et la protection doivent être fournis en temps utile, de manière sûre, appropriée et accessible, conformément à leurs droits et à leur intérêt supérieur.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Cette norme souligne l'engagement à maintenir l'enfant au centre des efforts humanitaires.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La réponse humanitaire doit s'efforcer de réduire la séparation, de réunir les enfants avec les membres de leur famille et de fournir des soins provisoires de qualité, basés sur la famille, si nécessaire. La préservation de l'unité familiale est essentielle.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Assurer la </a:t>
            </a:r>
            <a:r>
              <a:rPr lang="fr-FR" b="1" dirty="0"/>
              <a:t>gestion des cas </a:t>
            </a:r>
            <a:r>
              <a:rPr lang="fr-FR" dirty="0"/>
              <a:t>et la recherche et la réunification immédiates des familles (FTR) [ </a:t>
            </a:r>
            <a:r>
              <a:rPr lang="fr-FR" dirty="0">
                <a:sym typeface="Wingdings" panose="05000000000000000000" pitchFamily="2" charset="2"/>
              </a:rPr>
              <a:t> </a:t>
            </a:r>
            <a:r>
              <a:rPr lang="fr-FR" dirty="0"/>
              <a:t>voir icône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Elle appelle à des efforts coordonnés pour prévenir et répondre à la séparation des enfants et fournir une assistance, une protection et des services aux UASC (y compris </a:t>
            </a:r>
            <a:r>
              <a:rPr lang="fr-FR" b="1" dirty="0"/>
              <a:t>dans les contextes de réfugiés et les situations transfrontalières</a:t>
            </a:r>
            <a:r>
              <a:rPr lang="fr-FR" dirty="0"/>
              <a:t>) [</a:t>
            </a:r>
            <a:r>
              <a:rPr lang="fr-FR" dirty="0">
                <a:sym typeface="Wingdings" panose="05000000000000000000" pitchFamily="2" charset="2"/>
              </a:rPr>
              <a:t></a:t>
            </a:r>
            <a:r>
              <a:rPr lang="fr-FR" dirty="0"/>
              <a:t> l'icône de déplacement] Des mesures contextualisées pour prévenir la séparation sont particulièrement importantes dans les contextes hors camp ou urbains où les communautés peuvent être dispersées.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 Standard </a:t>
            </a:r>
            <a:r>
              <a:rPr lang="en-US" dirty="0" err="1"/>
              <a:t>identifie</a:t>
            </a:r>
            <a:r>
              <a:rPr lang="en-US" dirty="0"/>
              <a:t> les </a:t>
            </a:r>
            <a:r>
              <a:rPr lang="en-US" dirty="0" err="1"/>
              <a:t>acteurs</a:t>
            </a:r>
            <a:r>
              <a:rPr lang="en-US" dirty="0"/>
              <a:t> </a:t>
            </a:r>
            <a:r>
              <a:rPr lang="en-US" dirty="0" err="1"/>
              <a:t>clés</a:t>
            </a:r>
            <a:r>
              <a:rPr lang="en-US" dirty="0"/>
              <a:t> (</a:t>
            </a:r>
            <a:r>
              <a:rPr lang="en-US" dirty="0">
                <a:hlinkClick r:id="rId3"/>
              </a:rPr>
              <a:t>key</a:t>
            </a:r>
            <a:r>
              <a:rPr lang="en-US" dirty="0"/>
              <a:t>) </a:t>
            </a:r>
            <a:r>
              <a:rPr lang="fr-FR" dirty="0"/>
              <a:t>impliqués dans les activités nationales ou internationales de recherche des familles, en fonction du contexte.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lvl="0" indent="0" algn="l" rtl="0">
              <a:spcBef>
                <a:spcPts val="0"/>
              </a:spcBef>
              <a:spcAft>
                <a:spcPts val="0"/>
              </a:spcAft>
              <a:buNone/>
            </a:pPr>
            <a:endParaRPr lang="en-US" b="1"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fr-FR" dirty="0"/>
              <a:t>[Facilitateurs - si vous avez quelques minutes, essayez de rendre la session un peu plus amusante ! Cela aide les participants à se sentir plus à l'aise avec le manuel lui-même. Vous n'aurez peut-être pas le temps de faire toutes les activités proposées dans cette présentation].</a:t>
            </a:r>
          </a:p>
          <a:p>
            <a:pPr marL="0" lvl="0" indent="0" algn="l" rtl="0">
              <a:spcBef>
                <a:spcPts val="0"/>
              </a:spcBef>
              <a:spcAft>
                <a:spcPts val="0"/>
              </a:spcAft>
              <a:buFont typeface="Arial" panose="020B0604020202020204" pitchFamily="34" charset="0"/>
              <a:buNone/>
            </a:pPr>
            <a:r>
              <a:rPr lang="fr-FR" dirty="0">
                <a:sym typeface="Wingdings" panose="05000000000000000000" pitchFamily="2" charset="2"/>
              </a:rPr>
              <a:t> </a:t>
            </a:r>
            <a:r>
              <a:rPr lang="fr-FR" dirty="0"/>
              <a:t>Savez-vous qui est impliqué dans le soutien aux UASC dans chaque contexte spécifique ? (déplacement interne, réfugiés, migration, situations transfrontalières, conflits armés). Consultez le tableau correspondant à la St 13 !</a:t>
            </a:r>
          </a:p>
        </p:txBody>
      </p:sp>
      <p:sp>
        <p:nvSpPr>
          <p:cNvPr id="327" name="Google Shape;32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630633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i="1" dirty="0">
                <a:effectLst/>
                <a:latin typeface="Times New Roman" panose="02020603050405020304" pitchFamily="18" charset="0"/>
                <a:ea typeface="Times New Roman" panose="02020603050405020304" pitchFamily="18" charset="0"/>
              </a:rPr>
              <a:t>En fonction du temps dont vous disposez, réfléchissez à ajouter ici des exemples de la région, du pays ou de l’intervention en lien avec le programme qui respecte les SMPE.</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Il peut s’agir de la version préliminaire d’une diapositive que vous pouvez modifier ou supprimer au besoin. </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Pour chaque exemple, vous pouvez ajouter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image/une carte/un drapeau du pays/de la région en question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phrase de présentation brève, concise et fondamentale sur le programme/projet spécifique qui utilise le pilier 2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Le nom des organisations et des partenaires engagés dans le programme/projet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Des enseignements pratiques tirés, des actions clés, un message ou des chiffres qui susciteront l’intérêt de votre audience.</a:t>
            </a:r>
            <a:endParaRPr lang="fr-FR" sz="1800" dirty="0">
              <a:effectLst/>
              <a:latin typeface="Times New Roman" panose="02020603050405020304" pitchFamily="18" charset="0"/>
              <a:ea typeface="Times New Roman" panose="02020603050405020304" pitchFamily="18" charset="0"/>
            </a:endParaRPr>
          </a:p>
          <a:p>
            <a:pPr marL="228600" indent="0">
              <a:buFont typeface="Arial" panose="020B0604020202020204" pitchFamily="34" charset="0"/>
              <a:buNone/>
            </a:pPr>
            <a:endParaRPr lang="es-ES" i="1" dirty="0"/>
          </a:p>
          <a:p>
            <a:pPr marL="228600" indent="0">
              <a:buFont typeface="Arial" panose="020B0604020202020204" pitchFamily="34" charset="0"/>
              <a:buNone/>
            </a:pPr>
            <a:r>
              <a:rPr lang="fr-FR" i="1" dirty="0"/>
              <a:t>Autre option, si vous avez un temps de formation plus long (et aussi en fonction de l'audience que vous avez), cette diapositive peut être complétée de manière interactive pendant la session. Dans ce cas, vous pourriez : </a:t>
            </a:r>
          </a:p>
          <a:p>
            <a:pPr marL="400050" indent="-171450">
              <a:buFontTx/>
              <a:buChar char="-"/>
            </a:pPr>
            <a:r>
              <a:rPr lang="fr-FR" i="1" dirty="0"/>
              <a:t>diviser les groupes en 2 ou 3 petits groupes, </a:t>
            </a:r>
          </a:p>
          <a:p>
            <a:pPr marL="400050" indent="-171450">
              <a:buFontTx/>
              <a:buChar char="-"/>
            </a:pPr>
            <a:r>
              <a:rPr lang="fr-FR" i="1" dirty="0"/>
              <a:t>Accordez-leur 15 à 20 minutes pour préparer une courte présentation d'un exemple de région/pays/réponse dont la programmation soit conforme aux Standards </a:t>
            </a:r>
          </a:p>
          <a:p>
            <a:pPr marL="400050" indent="-171450">
              <a:buFontTx/>
              <a:buChar char="-"/>
            </a:pPr>
            <a:r>
              <a:rPr lang="fr-FR" i="1" dirty="0"/>
              <a:t>En plénière, demandez aux groupes de présenter leurs exemples et de discuter/comparer les enseignements tirés d'eux. S</a:t>
            </a:r>
          </a:p>
          <a:p>
            <a:pPr marL="228600" indent="0">
              <a:buFontTx/>
              <a:buNone/>
            </a:pPr>
            <a:r>
              <a:rPr lang="fr-FR" i="1" dirty="0"/>
              <a:t>Si vous penser envoyer ces diapositives aux participants après la formation, vous pouvez compléter cette diapositive pour conserver une trace du contenu des présentations. </a:t>
            </a:r>
          </a:p>
          <a:p>
            <a:pPr marL="228600" indent="0">
              <a:buFont typeface="Arial" panose="020B0604020202020204" pitchFamily="34" charset="0"/>
              <a:buNone/>
            </a:pPr>
            <a:endParaRPr lang="fr-FR" i="1" dirty="0"/>
          </a:p>
          <a:p>
            <a:pPr marL="228600" indent="0">
              <a:buFont typeface="Arial" panose="020B0604020202020204" pitchFamily="34" charset="0"/>
              <a:buNone/>
            </a:pPr>
            <a:r>
              <a:rPr lang="fr-FR" b="1" i="1" dirty="0"/>
              <a:t>ASTUCE</a:t>
            </a:r>
            <a:r>
              <a:rPr lang="fr-FR" i="1" dirty="0"/>
              <a:t> : Vous pouvez utiliser https://thenounproject.com/ pour obtenir des cartes de ce type. </a:t>
            </a:r>
            <a:endParaRPr lang="es-ES" i="1" dirty="0"/>
          </a:p>
          <a:p>
            <a:pPr marL="228600" indent="0">
              <a:buFont typeface="Arial" panose="020B0604020202020204" pitchFamily="34" charset="0"/>
              <a:buNone/>
            </a:pPr>
            <a:endParaRPr lang="es-ES" i="1" dirty="0"/>
          </a:p>
          <a:p>
            <a:endParaRPr lang="es-ES" b="0" i="1" u="none" dirty="0"/>
          </a:p>
          <a:p>
            <a:endParaRPr lang="en-US" b="0" i="1" u="none"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1" u="none" dirty="0">
                <a:solidFill>
                  <a:schemeClr val="hlink"/>
                </a:solidFill>
              </a:rPr>
              <a:t>[Facilitateurs - si vous pouvez projeter à partir d'internet, alors nous vous suggérons de diriger les gens là-bas et de leur montrer]. </a:t>
            </a:r>
            <a:endParaRPr lang="en-US" i="1" u="none"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Site de </a:t>
            </a:r>
            <a:r>
              <a:rPr lang="en-US" b="1" u="none" dirty="0" err="1"/>
              <a:t>l’Alliance</a:t>
            </a:r>
            <a:r>
              <a:rPr lang="en-US" dirty="0"/>
              <a:t>. </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Le </a:t>
            </a:r>
            <a:r>
              <a:rPr lang="en-US" dirty="0" err="1"/>
              <a:t>fichier</a:t>
            </a:r>
            <a:r>
              <a:rPr lang="en-US" dirty="0"/>
              <a:t> </a:t>
            </a:r>
            <a:r>
              <a:rPr lang="en-US" u="sng" dirty="0"/>
              <a:t>PDF</a:t>
            </a:r>
            <a:r>
              <a:rPr lang="en-US" dirty="0"/>
              <a:t> &amp; </a:t>
            </a:r>
            <a:r>
              <a:rPr lang="fr-FR" dirty="0"/>
              <a:t>tout le matériel disponible peut être téléchargé si les gens veulent imprimer seulement des parties du CPMS, sur le site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Le dossier d'information " Introduction au CPMS </a:t>
            </a:r>
            <a:r>
              <a:rPr lang="fr-FR" dirty="0"/>
              <a:t>" contient ce PPT et des notes de facilitation, ainsi que le document d'introduction de 2 pages.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Un résumé </a:t>
            </a:r>
            <a:r>
              <a:rPr lang="fr-FR" dirty="0"/>
              <a:t>: Avec seulement 32 pages, il s'agit d'un document très général qui peut être utilisé pour introduire l'idée de normes minimales ou pour lancer des discussions sur la protection de l'enfance avec des collègues du gouvernement ou d'autres humanitaires sans les submerger avec l'énorme manuel.</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Découvrez notre </a:t>
            </a:r>
            <a:r>
              <a:rPr lang="fr-FR" u="sng" dirty="0"/>
              <a:t>cours en ligne gratuit sur la CPMS</a:t>
            </a:r>
            <a:r>
              <a:rPr lang="fr-FR" dirty="0"/>
              <a:t>, qui comprend une série de modules.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Vidéos sur la chaîne </a:t>
            </a:r>
            <a:r>
              <a:rPr lang="fr-FR" dirty="0" err="1"/>
              <a:t>Youtube</a:t>
            </a:r>
            <a:r>
              <a:rPr lang="fr-FR" dirty="0"/>
              <a:t>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Une galerie de Standards </a:t>
            </a:r>
            <a:r>
              <a:rPr lang="fr-FR" u="sng" dirty="0"/>
              <a:t>illustrés</a:t>
            </a:r>
            <a:endParaRPr lang="en-US" u="sng" dirty="0"/>
          </a:p>
          <a:p>
            <a:pPr marL="0" marR="0" lvl="0" indent="0" algn="l" rtl="0">
              <a:lnSpc>
                <a:spcPct val="100000"/>
              </a:lnSpc>
              <a:spcBef>
                <a:spcPts val="0"/>
              </a:spcBef>
              <a:spcAft>
                <a:spcPts val="0"/>
              </a:spcAft>
              <a:buClr>
                <a:schemeClr val="dk1"/>
              </a:buClr>
              <a:buSzPts val="1200"/>
              <a:buFont typeface="Calibri"/>
              <a:buNone/>
            </a:pPr>
            <a:endParaRPr lang="en-US" u="sng" dirty="0"/>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lvl="0" indent="0" algn="l" rtl="0">
              <a:spcBef>
                <a:spcPts val="0"/>
              </a:spcBef>
              <a:spcAft>
                <a:spcPts val="0"/>
              </a:spcAft>
              <a:buNone/>
            </a:pPr>
            <a:r>
              <a:rPr lang="fr-FR" dirty="0"/>
              <a:t>1. </a:t>
            </a:r>
            <a:r>
              <a:rPr lang="fr-FR" u="sng" dirty="0"/>
              <a:t>Manuel en ligne</a:t>
            </a:r>
          </a:p>
          <a:p>
            <a:pPr marL="0" lvl="0" indent="0" algn="l" rtl="0">
              <a:spcBef>
                <a:spcPts val="0"/>
              </a:spcBef>
              <a:spcAft>
                <a:spcPts val="0"/>
              </a:spcAft>
              <a:buNone/>
            </a:pPr>
            <a:r>
              <a:rPr lang="fr-FR" dirty="0"/>
              <a:t>2. </a:t>
            </a:r>
            <a:r>
              <a:rPr lang="fr-FR" u="sng" dirty="0"/>
              <a:t>L'application du Partenariat pour les Standards Humanitaires </a:t>
            </a:r>
          </a:p>
          <a:p>
            <a:pPr marL="0" lvl="0" indent="0" algn="l" rtl="0">
              <a:spcBef>
                <a:spcPts val="0"/>
              </a:spcBef>
              <a:spcAft>
                <a:spcPts val="0"/>
              </a:spcAft>
              <a:buNone/>
            </a:pPr>
            <a:r>
              <a:rPr lang="fr-FR" dirty="0"/>
              <a:t>- C'est la deuxième application la plus populaire sur ce site après Sphère.</a:t>
            </a:r>
          </a:p>
          <a:p>
            <a:pPr marL="0" marR="0" lvl="0" indent="0" algn="l" rtl="0">
              <a:lnSpc>
                <a:spcPct val="100000"/>
              </a:lnSpc>
              <a:spcBef>
                <a:spcPts val="0"/>
              </a:spcBef>
              <a:spcAft>
                <a:spcPts val="0"/>
              </a:spcAft>
              <a:buClr>
                <a:schemeClr val="dk1"/>
              </a:buClr>
              <a:buSzPts val="1200"/>
              <a:buFont typeface="Calibri"/>
              <a:buNone/>
            </a:pPr>
            <a:endParaRPr lang="en-US" sz="1200"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r>
              <a:rPr lang="fr-FR" dirty="0"/>
              <a:t>DEMANDER : Quelles devraient être nos prochaines étapes en tant qu'équipe/agence/individu ?</a:t>
            </a:r>
          </a:p>
          <a:p>
            <a:pPr marL="0" lvl="0" indent="0" algn="l" rtl="0">
              <a:spcBef>
                <a:spcPts val="0"/>
              </a:spcBef>
              <a:spcAft>
                <a:spcPts val="0"/>
              </a:spcAft>
              <a:buNone/>
            </a:pPr>
            <a:r>
              <a:rPr lang="fr-FR" dirty="0"/>
              <a:t>(par exemple, vous pouvez prévoir une réunion plus longue pour assimiler les changements et créer un plan ; ou demander à des collègues de présenter certaines normes nouvelles/révisées et leurs implications pour le programme ; ou mettre en place une formation ou demander à la direction générale une réunion pour discuter de la responsabilité envers les enfants, </a:t>
            </a:r>
            <a:r>
              <a:rPr lang="fr-FR" dirty="0" err="1"/>
              <a:t>etc</a:t>
            </a:r>
            <a:r>
              <a:rPr lang="fr-FR" dirty="0"/>
              <a:t>).</a:t>
            </a:r>
          </a:p>
          <a:p>
            <a:pPr marL="0" lvl="0" indent="0" algn="l" rtl="0">
              <a:spcBef>
                <a:spcPts val="0"/>
              </a:spcBef>
              <a:spcAft>
                <a:spcPts val="0"/>
              </a:spcAft>
              <a:buNone/>
            </a:pPr>
            <a:r>
              <a:rPr lang="fr-FR" dirty="0"/>
              <a:t> </a:t>
            </a:r>
          </a:p>
          <a:p>
            <a:pPr marL="0" lvl="0" indent="0" algn="l" rtl="0">
              <a:spcBef>
                <a:spcPts val="0"/>
              </a:spcBef>
              <a:spcAft>
                <a:spcPts val="0"/>
              </a:spcAft>
              <a:buNone/>
            </a:pPr>
            <a:r>
              <a:rPr lang="fr-FR" dirty="0"/>
              <a:t>[Facilitateurs - </a:t>
            </a:r>
            <a:r>
              <a:rPr lang="fr-FR" u="sng" dirty="0"/>
              <a:t>Exemplaires imprimés </a:t>
            </a:r>
            <a:r>
              <a:rPr lang="fr-FR" dirty="0"/>
              <a:t>- l'Alliance mondiale dispose d'un petit stock du manuel et du résumé à Genève ; cependant, les pays et les régions sont encouragés à imprimer et à gérer leurs propres exemplaires localement. En général, cela se fait par le biais de la structure de coordination inter-agences. Sur demande, l'Alliance peut partager un PDF prêt à imprimer].</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Merci beaucoup de vous être réunis et d'avoir commencé à explorer le CPMS. J'assurerai le suivi des prochaines étapes dont nous avons discuté. Et c'est là l'essentiel - le CPMS est un cadeau qui ne cesse de donner à chaque fois que vous l'ouvrez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1159611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1508305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701573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2335403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114870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4" r:id="rId3"/>
    <p:sldLayoutId id="2147483683" r:id="rId4"/>
    <p:sldLayoutId id="2147483682" r:id="rId5"/>
    <p:sldLayoutId id="2147483654"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3" r:id="rId16"/>
    <p:sldLayoutId id="2147483674" r:id="rId17"/>
    <p:sldLayoutId id="2147483675" r:id="rId18"/>
    <p:sldLayoutId id="2147483676" r:id="rId19"/>
    <p:sldLayoutId id="2147483677" r:id="rId20"/>
    <p:sldLayoutId id="2147483678"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3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14.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175" y="4698206"/>
            <a:ext cx="6631373" cy="1655762"/>
          </a:xfrm>
        </p:spPr>
        <p:txBody>
          <a:bodyPr>
            <a:normAutofit/>
          </a:bodyPr>
          <a:lstStyle/>
          <a:p>
            <a:pPr algn="ctr"/>
            <a:r>
              <a:rPr lang="en-GB" sz="3200" dirty="0">
                <a:effectLst>
                  <a:outerShdw blurRad="38100" dist="38100" dir="2700000" algn="tl">
                    <a:srgbClr val="000000">
                      <a:alpha val="43137"/>
                    </a:srgbClr>
                  </a:outerShdw>
                </a:effectLst>
              </a:rPr>
              <a:t>INTRODUCTION</a:t>
            </a: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208343"/>
            <a:ext cx="6630988" cy="3416279"/>
          </a:xfrm>
          <a:prstGeom prst="rect">
            <a:avLst/>
          </a:prstGeom>
          <a:noFill/>
          <a:ln>
            <a:noFill/>
          </a:ln>
        </p:spPr>
        <p:txBody>
          <a:bodyPr spcFirstLastPara="1" wrap="square" lIns="91425" tIns="45700" rIns="91425" bIns="45700" anchor="t" anchorCtr="0">
            <a:spAutoFit/>
          </a:bodyPr>
          <a:lstStyle/>
          <a:p>
            <a:pPr algn="ctr"/>
            <a:r>
              <a:rPr lang="fr-FR" sz="4800" b="0" dirty="0">
                <a:solidFill>
                  <a:schemeClr val="bg1">
                    <a:lumMod val="65000"/>
                  </a:schemeClr>
                </a:solidFill>
                <a:latin typeface="Calibri"/>
                <a:cs typeface="Calibri"/>
              </a:rPr>
              <a:t>Standards Minimums pour la Protection de l’Enfance dans l’Action</a:t>
            </a:r>
            <a:br>
              <a:rPr lang="fr-FR" sz="4800" b="0" dirty="0">
                <a:solidFill>
                  <a:schemeClr val="bg1">
                    <a:lumMod val="65000"/>
                  </a:schemeClr>
                </a:solidFill>
                <a:latin typeface="Calibri"/>
                <a:cs typeface="Calibri"/>
              </a:rPr>
            </a:br>
            <a:r>
              <a:rPr lang="es-ES" sz="4800" b="0" dirty="0" err="1">
                <a:solidFill>
                  <a:schemeClr val="bg1">
                    <a:lumMod val="65000"/>
                  </a:schemeClr>
                </a:solidFill>
                <a:latin typeface="Calibri"/>
                <a:cs typeface="Calibri"/>
              </a:rPr>
              <a:t>Humanitaire</a:t>
            </a:r>
            <a:r>
              <a:rPr lang="es-ES" sz="4800" b="0" dirty="0">
                <a:solidFill>
                  <a:schemeClr val="bg1">
                    <a:lumMod val="65000"/>
                  </a:schemeClr>
                </a:solidFill>
                <a:latin typeface="Calibri"/>
                <a:cs typeface="Calibri"/>
              </a:rPr>
              <a:t>.</a:t>
            </a:r>
            <a:br>
              <a:rPr lang="es-ES" sz="4800" b="0" dirty="0">
                <a:solidFill>
                  <a:schemeClr val="bg1">
                    <a:lumMod val="65000"/>
                  </a:schemeClr>
                </a:solidFill>
                <a:latin typeface="Calibri"/>
                <a:cs typeface="Calibri"/>
              </a:rPr>
            </a:br>
            <a:r>
              <a:rPr lang="es-ES" sz="4800" b="0" dirty="0">
                <a:solidFill>
                  <a:schemeClr val="bg1">
                    <a:lumMod val="65000"/>
                  </a:schemeClr>
                </a:solidFill>
                <a:latin typeface="Calibri"/>
                <a:cs typeface="Calibri"/>
              </a:rPr>
              <a:t>- SMPE -</a:t>
            </a:r>
            <a:endParaRPr sz="4800" b="0" dirty="0">
              <a:solidFill>
                <a:schemeClr val="bg1">
                  <a:lumMod val="65000"/>
                </a:schemeClr>
              </a:solidFill>
              <a:latin typeface="Calibri"/>
              <a:cs typeface="Calibri"/>
              <a:sym typeface="Arial"/>
            </a:endParaRPr>
          </a:p>
        </p:txBody>
      </p:sp>
      <p:pic>
        <p:nvPicPr>
          <p:cNvPr id="5" name="Image 4">
            <a:extLst>
              <a:ext uri="{FF2B5EF4-FFF2-40B4-BE49-F238E27FC236}">
                <a16:creationId xmlns:a16="http://schemas.microsoft.com/office/drawing/2014/main" id="{10FE2A77-7B6B-4F93-8896-CFC1B1D5A706}"/>
              </a:ext>
            </a:extLst>
          </p:cNvPr>
          <p:cNvPicPr>
            <a:picLocks noChangeAspect="1"/>
          </p:cNvPicPr>
          <p:nvPr/>
        </p:nvPicPr>
        <p:blipFill>
          <a:blip r:embed="rId3"/>
          <a:stretch>
            <a:fillRect/>
          </a:stretch>
        </p:blipFill>
        <p:spPr>
          <a:xfrm>
            <a:off x="7913654" y="5649657"/>
            <a:ext cx="3927894" cy="946034"/>
          </a:xfrm>
          <a:prstGeom prst="rect">
            <a:avLst/>
          </a:prstGeom>
        </p:spPr>
      </p:pic>
    </p:spTree>
    <p:extLst>
      <p:ext uri="{BB962C8B-B14F-4D97-AF65-F5344CB8AC3E}">
        <p14:creationId xmlns:p14="http://schemas.microsoft.com/office/powerpoint/2010/main" val="3829725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10515600" cy="1325563"/>
          </a:xfrm>
        </p:spPr>
        <p:txBody>
          <a:bodyPr/>
          <a:lstStyle/>
          <a:p>
            <a:r>
              <a:rPr lang="en-US" dirty="0">
                <a:solidFill>
                  <a:schemeClr val="accent1">
                    <a:lumMod val="75000"/>
                  </a:schemeClr>
                </a:solidFill>
              </a:rPr>
              <a:t>But des Standards</a:t>
            </a:r>
            <a:br>
              <a:rPr lang="en-US" dirty="0"/>
            </a:br>
            <a:endParaRPr lang="fr-FR" dirty="0"/>
          </a:p>
        </p:txBody>
      </p:sp>
      <p:sp>
        <p:nvSpPr>
          <p:cNvPr id="260" name="Google Shape;260;p5"/>
          <p:cNvSpPr txBox="1">
            <a:spLocks noGrp="1"/>
          </p:cNvSpPr>
          <p:nvPr>
            <p:ph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lvl="0">
              <a:spcBef>
                <a:spcPts val="0"/>
              </a:spcBef>
              <a:buSzPts val="2800"/>
              <a:buChar char="●"/>
            </a:pPr>
            <a:r>
              <a:rPr lang="fr-FR" dirty="0"/>
              <a:t>Référence pour le CPHA </a:t>
            </a:r>
          </a:p>
          <a:p>
            <a:pPr lvl="0">
              <a:spcBef>
                <a:spcPts val="0"/>
              </a:spcBef>
              <a:buSzPts val="2800"/>
              <a:buChar char="●"/>
            </a:pPr>
            <a:r>
              <a:rPr lang="fr-FR" dirty="0"/>
              <a:t>Outil de collaboration inter-agences </a:t>
            </a:r>
          </a:p>
          <a:p>
            <a:pPr lvl="0">
              <a:spcBef>
                <a:spcPts val="0"/>
              </a:spcBef>
              <a:buSzPts val="2800"/>
              <a:buChar char="●"/>
            </a:pPr>
            <a:r>
              <a:rPr lang="fr-FR" sz="2600" dirty="0"/>
              <a:t>Liens avec la Norme Humanitaire Fondamentale (CHS)</a:t>
            </a:r>
          </a:p>
          <a:p>
            <a:pPr lvl="0">
              <a:spcBef>
                <a:spcPts val="0"/>
              </a:spcBef>
              <a:buSzPts val="2800"/>
              <a:buChar char="●"/>
            </a:pPr>
            <a:r>
              <a:rPr lang="fr-FR" dirty="0"/>
              <a:t>Contextualisation pour l’appropriation locale</a:t>
            </a:r>
            <a:endParaRPr sz="2600" dirty="0"/>
          </a:p>
          <a:p>
            <a:pPr lvl="0">
              <a:buSzPts val="2800"/>
              <a:buChar char="●"/>
            </a:pPr>
            <a:r>
              <a:rPr lang="es-ES" dirty="0" err="1">
                <a:latin typeface="Calibri" panose="020F0502020204030204" pitchFamily="34" charset="0"/>
                <a:ea typeface="Calibri" panose="020F0502020204030204" pitchFamily="34" charset="0"/>
                <a:cs typeface="Arial" panose="020B0604020202020204" pitchFamily="34" charset="0"/>
              </a:rPr>
              <a:t>But</a:t>
            </a:r>
            <a:r>
              <a:rPr lang="en-US" sz="2600" dirty="0"/>
              <a:t>:</a:t>
            </a:r>
            <a:endParaRPr sz="2600" dirty="0"/>
          </a:p>
          <a:p>
            <a:pPr lvl="1" indent="-241300">
              <a:spcBef>
                <a:spcPts val="0"/>
              </a:spcBef>
              <a:buSzPts val="2600"/>
              <a:buChar char="○"/>
            </a:pPr>
            <a:r>
              <a:rPr lang="fr-FR" dirty="0"/>
              <a:t>qualité et </a:t>
            </a:r>
            <a:r>
              <a:rPr lang="es-ES" dirty="0" err="1"/>
              <a:t>redevabilité</a:t>
            </a:r>
            <a:r>
              <a:rPr lang="es-ES" dirty="0"/>
              <a:t> des </a:t>
            </a:r>
            <a:r>
              <a:rPr lang="es-ES" dirty="0" err="1"/>
              <a:t>programmes</a:t>
            </a:r>
            <a:endParaRPr lang="fr-FR" dirty="0"/>
          </a:p>
          <a:p>
            <a:pPr lvl="1" indent="-241300">
              <a:spcBef>
                <a:spcPts val="0"/>
              </a:spcBef>
              <a:buSzPts val="2600"/>
              <a:buChar char="○"/>
            </a:pPr>
            <a:r>
              <a:rPr lang="fr-FR" dirty="0"/>
              <a:t>impact sur la protection et le bien-être des enfants</a:t>
            </a:r>
            <a:endParaRPr dirty="0"/>
          </a:p>
        </p:txBody>
      </p:sp>
      <p:sp>
        <p:nvSpPr>
          <p:cNvPr id="8" name="ZoneTexte 7">
            <a:extLst>
              <a:ext uri="{FF2B5EF4-FFF2-40B4-BE49-F238E27FC236}">
                <a16:creationId xmlns:a16="http://schemas.microsoft.com/office/drawing/2014/main" id="{143A4369-295A-466B-8F96-3D762829B1E6}"/>
              </a:ext>
            </a:extLst>
          </p:cNvPr>
          <p:cNvSpPr txBox="1"/>
          <p:nvPr/>
        </p:nvSpPr>
        <p:spPr>
          <a:xfrm>
            <a:off x="3607410" y="4347692"/>
            <a:ext cx="7815528" cy="1200329"/>
          </a:xfrm>
          <a:prstGeom prst="rect">
            <a:avLst/>
          </a:prstGeom>
          <a:solidFill>
            <a:srgbClr val="934C83"/>
          </a:solidFill>
        </p:spPr>
        <p:txBody>
          <a:bodyPr wrap="square">
            <a:spAutoFit/>
          </a:bodyPr>
          <a:lstStyle/>
          <a:p>
            <a:pPr algn="ctr"/>
            <a:r>
              <a:rPr lang="fr-FR" sz="2400" dirty="0">
                <a:solidFill>
                  <a:schemeClr val="bg1"/>
                </a:solidFill>
              </a:rPr>
              <a:t>Les SMPE aspirent à opérationnaliser les droits des enfants et des adolescents dans la pratique de la réponse humanitaire. </a:t>
            </a:r>
            <a:endParaRPr lang="es-ES" sz="2400" dirty="0">
              <a:solidFill>
                <a:schemeClr val="bg1"/>
              </a:solidFill>
            </a:endParaRPr>
          </a:p>
        </p:txBody>
      </p:sp>
      <p:pic>
        <p:nvPicPr>
          <p:cNvPr id="7" name="Image 6">
            <a:extLst>
              <a:ext uri="{FF2B5EF4-FFF2-40B4-BE49-F238E27FC236}">
                <a16:creationId xmlns:a16="http://schemas.microsoft.com/office/drawing/2014/main" id="{54D5AEBC-8961-4009-AAE3-0B5012AE4768}"/>
              </a:ext>
            </a:extLst>
          </p:cNvPr>
          <p:cNvPicPr>
            <a:picLocks noChangeAspect="1"/>
          </p:cNvPicPr>
          <p:nvPr/>
        </p:nvPicPr>
        <p:blipFill>
          <a:blip r:embed="rId3"/>
          <a:stretch>
            <a:fillRect/>
          </a:stretch>
        </p:blipFill>
        <p:spPr>
          <a:xfrm>
            <a:off x="695176" y="1970821"/>
            <a:ext cx="2322974" cy="3229500"/>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EF22336C-8176-B5C3-88BF-57F6013B078C}"/>
              </a:ext>
            </a:extLst>
          </p:cNvPr>
          <p:cNvPicPr>
            <a:picLocks noChangeAspect="1"/>
          </p:cNvPicPr>
          <p:nvPr/>
        </p:nvPicPr>
        <p:blipFill>
          <a:blip r:embed="rId4"/>
          <a:stretch>
            <a:fillRect/>
          </a:stretch>
        </p:blipFill>
        <p:spPr>
          <a:xfrm>
            <a:off x="9661064" y="120246"/>
            <a:ext cx="2426773" cy="1753991"/>
          </a:xfrm>
          <a:prstGeom prst="rect">
            <a:avLst/>
          </a:prstGeom>
        </p:spPr>
      </p:pic>
    </p:spTree>
    <p:extLst>
      <p:ext uri="{BB962C8B-B14F-4D97-AF65-F5344CB8AC3E}">
        <p14:creationId xmlns:p14="http://schemas.microsoft.com/office/powerpoint/2010/main" val="4907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975632" y="1072634"/>
            <a:ext cx="6098720" cy="707886"/>
          </a:xfrm>
          <a:prstGeom prst="rect">
            <a:avLst/>
          </a:prstGeom>
          <a:noFill/>
        </p:spPr>
        <p:txBody>
          <a:bodyPr wrap="square">
            <a:spAutoFit/>
          </a:bodyPr>
          <a:lstStyle/>
          <a:p>
            <a:r>
              <a:rPr lang="en-US" sz="4000" dirty="0"/>
              <a:t> </a:t>
            </a:r>
            <a:endParaRPr lang="fr-FR" dirty="0"/>
          </a:p>
        </p:txBody>
      </p:sp>
      <p:pic>
        <p:nvPicPr>
          <p:cNvPr id="4" name="Image 3">
            <a:extLst>
              <a:ext uri="{FF2B5EF4-FFF2-40B4-BE49-F238E27FC236}">
                <a16:creationId xmlns:a16="http://schemas.microsoft.com/office/drawing/2014/main" id="{1AC3D80B-3543-42FA-A5EE-5986600F74CA}"/>
              </a:ext>
            </a:extLst>
          </p:cNvPr>
          <p:cNvPicPr>
            <a:picLocks noChangeAspect="1"/>
          </p:cNvPicPr>
          <p:nvPr/>
        </p:nvPicPr>
        <p:blipFill>
          <a:blip r:embed="rId3"/>
          <a:stretch>
            <a:fillRect/>
          </a:stretch>
        </p:blipFill>
        <p:spPr>
          <a:xfrm>
            <a:off x="1913621" y="-144378"/>
            <a:ext cx="10321461" cy="6858000"/>
          </a:xfrm>
          <a:prstGeom prst="rect">
            <a:avLst/>
          </a:prstGeom>
        </p:spPr>
      </p:pic>
      <p:sp>
        <p:nvSpPr>
          <p:cNvPr id="5" name="Rectangle 4">
            <a:extLst>
              <a:ext uri="{FF2B5EF4-FFF2-40B4-BE49-F238E27FC236}">
                <a16:creationId xmlns:a16="http://schemas.microsoft.com/office/drawing/2014/main" id="{04689C39-7F9F-41B3-A224-927DFE2C5FF6}"/>
              </a:ext>
            </a:extLst>
          </p:cNvPr>
          <p:cNvSpPr/>
          <p:nvPr/>
        </p:nvSpPr>
        <p:spPr>
          <a:xfrm>
            <a:off x="2913586" y="621765"/>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2" name="ZoneTexte 1">
            <a:extLst>
              <a:ext uri="{FF2B5EF4-FFF2-40B4-BE49-F238E27FC236}">
                <a16:creationId xmlns:a16="http://schemas.microsoft.com/office/drawing/2014/main" id="{6C940A96-BE16-458E-8AAD-FA40097A5AF6}"/>
              </a:ext>
            </a:extLst>
          </p:cNvPr>
          <p:cNvSpPr txBox="1"/>
          <p:nvPr/>
        </p:nvSpPr>
        <p:spPr>
          <a:xfrm rot="16200000">
            <a:off x="-694142" y="3127089"/>
            <a:ext cx="4693685" cy="584775"/>
          </a:xfrm>
          <a:prstGeom prst="rect">
            <a:avLst/>
          </a:prstGeom>
          <a:noFill/>
        </p:spPr>
        <p:txBody>
          <a:bodyPr wrap="square" rtlCol="0">
            <a:spAutoFit/>
          </a:bodyPr>
          <a:lstStyle/>
          <a:p>
            <a:pPr algn="ctr"/>
            <a:r>
              <a:rPr lang="es-ES" sz="3200" b="1" dirty="0">
                <a:solidFill>
                  <a:schemeClr val="accent1">
                    <a:lumMod val="75000"/>
                  </a:schemeClr>
                </a:solidFill>
                <a:latin typeface="Helvetica Neue"/>
                <a:sym typeface="Helvetica Neue"/>
              </a:rPr>
              <a:t>PRESENTATION</a:t>
            </a:r>
          </a:p>
        </p:txBody>
      </p:sp>
    </p:spTree>
    <p:extLst>
      <p:ext uri="{BB962C8B-B14F-4D97-AF65-F5344CB8AC3E}">
        <p14:creationId xmlns:p14="http://schemas.microsoft.com/office/powerpoint/2010/main" val="320932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1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3200"/>
              <a:buFont typeface="Helvetica Neue"/>
              <a:buNone/>
            </a:pPr>
            <a:r>
              <a:rPr lang="en-US" dirty="0"/>
              <a:t>Pillar 2 – </a:t>
            </a:r>
            <a:r>
              <a:rPr lang="fr-FR" dirty="0"/>
              <a:t>Risques liés à la Protection de l'enfance</a:t>
            </a:r>
            <a:endParaRPr dirty="0"/>
          </a:p>
        </p:txBody>
      </p:sp>
      <p:pic>
        <p:nvPicPr>
          <p:cNvPr id="370" name="Google Shape;370;p16" descr="Risks.pdf"/>
          <p:cNvPicPr preferRelativeResize="0"/>
          <p:nvPr/>
        </p:nvPicPr>
        <p:blipFill rotWithShape="1">
          <a:blip r:embed="rId3">
            <a:alphaModFix/>
          </a:blip>
          <a:srcRect/>
          <a:stretch/>
        </p:blipFill>
        <p:spPr>
          <a:xfrm>
            <a:off x="1393225" y="1591236"/>
            <a:ext cx="5177602" cy="4603282"/>
          </a:xfrm>
          <a:prstGeom prst="rect">
            <a:avLst/>
          </a:prstGeom>
          <a:noFill/>
          <a:ln>
            <a:noFill/>
          </a:ln>
        </p:spPr>
      </p:pic>
      <p:pic>
        <p:nvPicPr>
          <p:cNvPr id="5" name="Google Shape;327;p14" descr="Screen Shot 2019-10-08 at 5.14.15 PM.png">
            <a:extLst>
              <a:ext uri="{FF2B5EF4-FFF2-40B4-BE49-F238E27FC236}">
                <a16:creationId xmlns:a16="http://schemas.microsoft.com/office/drawing/2014/main" id="{F702CA12-4FD2-4588-A5C1-41EB553F59B4}"/>
              </a:ext>
            </a:extLst>
          </p:cNvPr>
          <p:cNvPicPr preferRelativeResize="0"/>
          <p:nvPr/>
        </p:nvPicPr>
        <p:blipFill rotWithShape="1">
          <a:blip r:embed="rId4">
            <a:alphaModFix/>
          </a:blip>
          <a:srcRect/>
          <a:stretch/>
        </p:blipFill>
        <p:spPr>
          <a:xfrm>
            <a:off x="6416448" y="5683665"/>
            <a:ext cx="999750" cy="986595"/>
          </a:xfrm>
          <a:prstGeom prst="rect">
            <a:avLst/>
          </a:prstGeom>
          <a:noFill/>
          <a:ln>
            <a:noFill/>
          </a:ln>
        </p:spPr>
      </p:pic>
      <p:sp>
        <p:nvSpPr>
          <p:cNvPr id="3" name="Espace réservé du contenu 2">
            <a:extLst>
              <a:ext uri="{FF2B5EF4-FFF2-40B4-BE49-F238E27FC236}">
                <a16:creationId xmlns:a16="http://schemas.microsoft.com/office/drawing/2014/main" id="{36F861FF-9D27-44B0-87D2-67B4A235B62A}"/>
              </a:ext>
            </a:extLst>
          </p:cNvPr>
          <p:cNvSpPr>
            <a:spLocks noGrp="1"/>
          </p:cNvSpPr>
          <p:nvPr>
            <p:ph idx="1"/>
          </p:nvPr>
        </p:nvSpPr>
        <p:spPr>
          <a:xfrm>
            <a:off x="7011677" y="2102088"/>
            <a:ext cx="5177602" cy="4351338"/>
          </a:xfrm>
        </p:spPr>
        <p:txBody>
          <a:bodyPr/>
          <a:lstStyle/>
          <a:p>
            <a:pPr marL="50800" indent="0" algn="ctr">
              <a:buNone/>
            </a:pPr>
            <a:r>
              <a:rPr lang="en-US" dirty="0"/>
              <a:t> </a:t>
            </a:r>
            <a:r>
              <a:rPr lang="fr-FR" dirty="0"/>
              <a:t>Comprendre les risques encourus par un enfant</a:t>
            </a:r>
          </a:p>
          <a:p>
            <a:pPr marL="50800" indent="0" algn="ctr">
              <a:buNone/>
            </a:pPr>
            <a:endParaRPr lang="fr-FR" dirty="0"/>
          </a:p>
        </p:txBody>
      </p:sp>
      <p:sp>
        <p:nvSpPr>
          <p:cNvPr id="9" name="ZoneTexte 8">
            <a:extLst>
              <a:ext uri="{FF2B5EF4-FFF2-40B4-BE49-F238E27FC236}">
                <a16:creationId xmlns:a16="http://schemas.microsoft.com/office/drawing/2014/main" id="{B76B9500-121D-4D73-813C-A7B9A797574C}"/>
              </a:ext>
            </a:extLst>
          </p:cNvPr>
          <p:cNvSpPr txBox="1"/>
          <p:nvPr/>
        </p:nvSpPr>
        <p:spPr>
          <a:xfrm>
            <a:off x="8294914" y="3165174"/>
            <a:ext cx="3058885"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2800" b="1" dirty="0">
                <a:latin typeface="Avenir Next LT Pro Light" panose="020B0304020202020204" pitchFamily="34" charset="0"/>
              </a:rPr>
              <a:t>Nature et degré de danger</a:t>
            </a:r>
          </a:p>
          <a:p>
            <a:pPr algn="ctr"/>
            <a:r>
              <a:rPr lang="fr-FR" sz="2800" b="1" dirty="0">
                <a:latin typeface="Avenir Next LT Pro Light" panose="020B0304020202020204" pitchFamily="34" charset="0"/>
              </a:rPr>
              <a:t>+ </a:t>
            </a:r>
          </a:p>
          <a:p>
            <a:pPr algn="ctr"/>
            <a:r>
              <a:rPr lang="fr-FR" sz="2800" b="1" dirty="0">
                <a:latin typeface="Avenir Next LT Pro Light" panose="020B0304020202020204" pitchFamily="34" charset="0"/>
              </a:rPr>
              <a:t>Vulnérabilité</a:t>
            </a:r>
          </a:p>
          <a:p>
            <a:pPr algn="ctr"/>
            <a:r>
              <a:rPr lang="fr-FR" sz="2800" b="1" dirty="0">
                <a:latin typeface="Avenir Next LT Pro Light" panose="020B0304020202020204" pitchFamily="34" charset="0"/>
              </a:rPr>
              <a:t>- </a:t>
            </a:r>
          </a:p>
          <a:p>
            <a:pPr algn="ctr"/>
            <a:r>
              <a:rPr lang="fr-FR" sz="2800" b="1" dirty="0">
                <a:latin typeface="Avenir Next LT Pro Light" panose="020B0304020202020204" pitchFamily="34" charset="0"/>
              </a:rPr>
              <a:t>Résilience</a:t>
            </a:r>
          </a:p>
        </p:txBody>
      </p:sp>
    </p:spTree>
    <p:extLst>
      <p:ext uri="{BB962C8B-B14F-4D97-AF65-F5344CB8AC3E}">
        <p14:creationId xmlns:p14="http://schemas.microsoft.com/office/powerpoint/2010/main" val="38008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4"/>
          <p:cNvSpPr txBox="1">
            <a:spLocks noGrp="1"/>
          </p:cNvSpPr>
          <p:nvPr>
            <p:ph type="title"/>
          </p:nvPr>
        </p:nvSpPr>
        <p:spPr>
          <a:xfrm>
            <a:off x="2667858" y="-54845"/>
            <a:ext cx="935667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kern="1200" dirty="0">
                <a:latin typeface="Calibri Light" panose="020F0302020204030204" pitchFamily="34" charset="0"/>
                <a:ea typeface="+mj-ea"/>
                <a:cs typeface="Calibri Light" panose="020F0302020204030204" pitchFamily="34" charset="0"/>
                <a:sym typeface="Arial"/>
              </a:rPr>
              <a:t>Pillar 2 – description des Standards</a:t>
            </a:r>
            <a:endParaRPr kern="1200" dirty="0">
              <a:latin typeface="Calibri Light" panose="020F0302020204030204" pitchFamily="34" charset="0"/>
              <a:ea typeface="+mj-ea"/>
              <a:cs typeface="Calibri Light" panose="020F0302020204030204" pitchFamily="34" charset="0"/>
              <a:sym typeface="Arial"/>
            </a:endParaRPr>
          </a:p>
        </p:txBody>
      </p:sp>
      <p:sp>
        <p:nvSpPr>
          <p:cNvPr id="322" name="Google Shape;322;p14"/>
          <p:cNvSpPr txBox="1">
            <a:spLocks noGrp="1"/>
          </p:cNvSpPr>
          <p:nvPr>
            <p:ph sz="half" idx="1"/>
          </p:nvPr>
        </p:nvSpPr>
        <p:spPr>
          <a:xfrm>
            <a:off x="2456859" y="1059170"/>
            <a:ext cx="5379585" cy="579883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3"/>
              </a:buClr>
              <a:buSzPts val="2800"/>
              <a:buNone/>
            </a:pPr>
            <a:r>
              <a:rPr lang="en-US" sz="2400" b="1" dirty="0">
                <a:solidFill>
                  <a:schemeClr val="bg2"/>
                </a:solidFill>
                <a:latin typeface="Helvetica Neue" panose="020B0604020202020204" charset="0"/>
                <a:cs typeface="Calibri" panose="020F0502020204030204" pitchFamily="34" charset="0"/>
              </a:rPr>
              <a:t>St. 7: Dangers &amp; </a:t>
            </a:r>
            <a:r>
              <a:rPr lang="en-US" sz="2400" b="1" dirty="0" err="1">
                <a:solidFill>
                  <a:schemeClr val="bg2"/>
                </a:solidFill>
                <a:latin typeface="Helvetica Neue" panose="020B0604020202020204" charset="0"/>
                <a:cs typeface="Calibri" panose="020F0502020204030204" pitchFamily="34" charset="0"/>
              </a:rPr>
              <a:t>Blessures</a:t>
            </a:r>
            <a:endParaRPr lang="en-US" sz="2400" dirty="0">
              <a:solidFill>
                <a:schemeClr val="bg2"/>
              </a:solidFill>
              <a:latin typeface="Helvetica Neue" panose="020B0604020202020204" charset="0"/>
              <a:cs typeface="Calibri" panose="020F0502020204030204" pitchFamily="34" charset="0"/>
            </a:endParaRPr>
          </a:p>
          <a:p>
            <a:pPr marL="342900" indent="-342900">
              <a:spcBef>
                <a:spcPts val="0"/>
              </a:spcBef>
              <a:buClr>
                <a:schemeClr val="accent3"/>
              </a:buClr>
            </a:pPr>
            <a:endParaRPr lang="en-US" sz="2400" dirty="0">
              <a:solidFill>
                <a:schemeClr val="bg2"/>
              </a:solidFill>
              <a:latin typeface="Helvetica Neue" panose="020B0604020202020204" charset="0"/>
              <a:ea typeface="Arial"/>
              <a:cs typeface="Arial"/>
              <a:sym typeface="Arial"/>
            </a:endParaRPr>
          </a:p>
          <a:p>
            <a:pPr marL="342900" indent="-342900">
              <a:spcBef>
                <a:spcPts val="0"/>
              </a:spcBef>
              <a:buClr>
                <a:schemeClr val="accent3"/>
              </a:buClr>
            </a:pPr>
            <a:r>
              <a:rPr lang="fr-FR" sz="2400" dirty="0">
                <a:solidFill>
                  <a:schemeClr val="bg2"/>
                </a:solidFill>
                <a:latin typeface="Helvetica Neue" panose="020B0604020202020204" charset="0"/>
                <a:ea typeface="Arial"/>
                <a:cs typeface="Arial"/>
                <a:sym typeface="Arial"/>
              </a:rPr>
              <a:t>Protection contre les blessures, les déficiences et la mort</a:t>
            </a:r>
            <a:endParaRPr lang="en-US" sz="2400" dirty="0">
              <a:solidFill>
                <a:schemeClr val="bg2"/>
              </a:solidFill>
              <a:latin typeface="Helvetica Neue" panose="020B0604020202020204" charset="0"/>
              <a:ea typeface="Arial"/>
              <a:cs typeface="Arial"/>
              <a:sym typeface="Arial"/>
            </a:endParaRPr>
          </a:p>
          <a:p>
            <a:pPr marL="342900" indent="-342900">
              <a:spcBef>
                <a:spcPts val="0"/>
              </a:spcBef>
              <a:buClr>
                <a:schemeClr val="accent3"/>
              </a:buClr>
            </a:pPr>
            <a:r>
              <a:rPr lang="en-US" sz="2400" dirty="0" err="1">
                <a:solidFill>
                  <a:schemeClr val="bg2"/>
                </a:solidFill>
                <a:latin typeface="Helvetica Neue" panose="020B0604020202020204" charset="0"/>
                <a:ea typeface="Arial"/>
                <a:cs typeface="Arial"/>
                <a:sym typeface="Arial"/>
              </a:rPr>
              <a:t>Réponse</a:t>
            </a:r>
            <a:r>
              <a:rPr lang="en-US" sz="2400" dirty="0">
                <a:solidFill>
                  <a:schemeClr val="bg2"/>
                </a:solidFill>
                <a:latin typeface="Helvetica Neue" panose="020B0604020202020204" charset="0"/>
                <a:ea typeface="Arial"/>
                <a:cs typeface="Arial"/>
                <a:sym typeface="Arial"/>
              </a:rPr>
              <a:t> </a:t>
            </a:r>
            <a:r>
              <a:rPr lang="en-US" sz="2400" dirty="0" err="1">
                <a:solidFill>
                  <a:schemeClr val="bg2"/>
                </a:solidFill>
                <a:latin typeface="Helvetica Neue" panose="020B0604020202020204" charset="0"/>
                <a:ea typeface="Arial"/>
                <a:cs typeface="Arial"/>
                <a:sym typeface="Arial"/>
              </a:rPr>
              <a:t>multisectorielle</a:t>
            </a:r>
            <a:r>
              <a:rPr lang="en-US" sz="2400" dirty="0">
                <a:solidFill>
                  <a:schemeClr val="bg2"/>
                </a:solidFill>
                <a:latin typeface="Helvetica Neue" panose="020B0604020202020204" charset="0"/>
                <a:ea typeface="Arial"/>
                <a:cs typeface="Arial"/>
                <a:sym typeface="Arial"/>
              </a:rPr>
              <a:t> et </a:t>
            </a:r>
            <a:r>
              <a:rPr lang="en-US" sz="2400" dirty="0" err="1">
                <a:solidFill>
                  <a:schemeClr val="bg2"/>
                </a:solidFill>
                <a:latin typeface="Helvetica Neue" panose="020B0604020202020204" charset="0"/>
                <a:ea typeface="Arial"/>
                <a:cs typeface="Arial"/>
                <a:sym typeface="Arial"/>
              </a:rPr>
              <a:t>coordonnée</a:t>
            </a:r>
            <a:endParaRPr lang="en-US" sz="2400" dirty="0">
              <a:solidFill>
                <a:schemeClr val="bg2"/>
              </a:solidFill>
              <a:latin typeface="Helvetica Neue" panose="020B0604020202020204" charset="0"/>
              <a:ea typeface="Arial"/>
              <a:cs typeface="Arial"/>
              <a:sym typeface="Arial"/>
            </a:endParaRPr>
          </a:p>
          <a:p>
            <a:pPr marL="342900" indent="-342900">
              <a:spcBef>
                <a:spcPts val="0"/>
              </a:spcBef>
              <a:buClr>
                <a:schemeClr val="accent3"/>
              </a:buClr>
            </a:pPr>
            <a:endParaRPr lang="en-US" sz="2400" dirty="0">
              <a:solidFill>
                <a:schemeClr val="bg2"/>
              </a:solidFill>
              <a:latin typeface="Helvetica Neue" panose="020B0604020202020204" charset="0"/>
              <a:ea typeface="Arial"/>
              <a:cs typeface="Arial"/>
              <a:sym typeface="Arial"/>
            </a:endParaRPr>
          </a:p>
          <a:p>
            <a:pPr marL="342900" indent="-342900">
              <a:spcBef>
                <a:spcPts val="0"/>
              </a:spcBef>
              <a:buClr>
                <a:schemeClr val="accent3"/>
              </a:buClr>
            </a:pPr>
            <a:endParaRPr lang="en-US" sz="2400" dirty="0">
              <a:solidFill>
                <a:schemeClr val="bg2"/>
              </a:solidFill>
              <a:latin typeface="Helvetica Neue" panose="020B0604020202020204" charset="0"/>
              <a:cs typeface="Calibri" panose="020F0502020204030204" pitchFamily="34" charset="0"/>
            </a:endParaRPr>
          </a:p>
          <a:p>
            <a:pPr marL="0" indent="0">
              <a:spcBef>
                <a:spcPts val="0"/>
              </a:spcBef>
              <a:buClr>
                <a:schemeClr val="accent3"/>
              </a:buClr>
              <a:buNone/>
            </a:pPr>
            <a:endParaRPr lang="en-US" sz="2400" b="1" dirty="0">
              <a:solidFill>
                <a:schemeClr val="bg2"/>
              </a:solidFill>
              <a:latin typeface="Helvetica Neue" panose="020B0604020202020204" charset="0"/>
              <a:cs typeface="Calibri" panose="020F0502020204030204" pitchFamily="34" charset="0"/>
            </a:endParaRPr>
          </a:p>
          <a:p>
            <a:pPr marL="0" indent="0">
              <a:spcBef>
                <a:spcPts val="0"/>
              </a:spcBef>
              <a:buClr>
                <a:schemeClr val="accent3"/>
              </a:buClr>
              <a:buNone/>
            </a:pPr>
            <a:r>
              <a:rPr lang="en-US" sz="2400" b="1" dirty="0">
                <a:solidFill>
                  <a:schemeClr val="bg2"/>
                </a:solidFill>
                <a:latin typeface="Helvetica Neue" panose="020B0604020202020204" charset="0"/>
                <a:cs typeface="Calibri" panose="020F0502020204030204" pitchFamily="34" charset="0"/>
              </a:rPr>
              <a:t>St. 8: </a:t>
            </a:r>
            <a:r>
              <a:rPr lang="en-US" sz="2400" b="1" dirty="0" err="1">
                <a:solidFill>
                  <a:schemeClr val="bg2"/>
                </a:solidFill>
                <a:latin typeface="Helvetica Neue" panose="020B0604020202020204" charset="0"/>
                <a:cs typeface="Calibri" panose="020F0502020204030204" pitchFamily="34" charset="0"/>
              </a:rPr>
              <a:t>Maltraitance</a:t>
            </a:r>
            <a:endParaRPr lang="en-US" sz="2400" b="1" dirty="0">
              <a:solidFill>
                <a:schemeClr val="bg2"/>
              </a:solidFill>
              <a:latin typeface="Helvetica Neue" panose="020B0604020202020204" charset="0"/>
              <a:cs typeface="Calibri" panose="020F0502020204030204" pitchFamily="34" charset="0"/>
            </a:endParaRPr>
          </a:p>
          <a:p>
            <a:pPr marL="342900" indent="-342900">
              <a:buClr>
                <a:schemeClr val="accent3"/>
              </a:buClr>
              <a:buSzPct val="100000"/>
            </a:pPr>
            <a:r>
              <a:rPr lang="fr-FR" sz="2400" dirty="0">
                <a:solidFill>
                  <a:schemeClr val="bg2"/>
                </a:solidFill>
                <a:latin typeface="Helvetica Neue" panose="020B0604020202020204" charset="0"/>
              </a:rPr>
              <a:t>Négligence/abus physique et émotionnel</a:t>
            </a:r>
            <a:endParaRPr lang="en-US" sz="2400" dirty="0">
              <a:solidFill>
                <a:schemeClr val="bg2"/>
              </a:solidFill>
              <a:latin typeface="Helvetica Neue" panose="020B0604020202020204" charset="0"/>
            </a:endParaRPr>
          </a:p>
          <a:p>
            <a:pPr marL="342900" indent="-342900">
              <a:buClr>
                <a:schemeClr val="accent3"/>
              </a:buClr>
              <a:buSzPct val="100000"/>
            </a:pPr>
            <a:r>
              <a:rPr lang="fr-FR" sz="2400" dirty="0">
                <a:solidFill>
                  <a:schemeClr val="bg2"/>
                </a:solidFill>
                <a:latin typeface="Helvetica Neue" panose="020B0604020202020204" charset="0"/>
              </a:rPr>
              <a:t>Largement répandu </a:t>
            </a:r>
          </a:p>
          <a:p>
            <a:pPr marL="342900" indent="-342900">
              <a:buClr>
                <a:schemeClr val="accent3"/>
              </a:buClr>
              <a:buSzPct val="100000"/>
            </a:pPr>
            <a:r>
              <a:rPr lang="fr-FR" sz="2400" dirty="0">
                <a:solidFill>
                  <a:schemeClr val="bg2"/>
                </a:solidFill>
                <a:latin typeface="Helvetica Neue" panose="020B0604020202020204" charset="0"/>
              </a:rPr>
              <a:t>Effets à court et à long terme</a:t>
            </a:r>
          </a:p>
          <a:p>
            <a:pPr marL="342900" indent="-342900">
              <a:buClr>
                <a:schemeClr val="accent3"/>
              </a:buClr>
              <a:buSzPct val="100000"/>
            </a:pPr>
            <a:r>
              <a:rPr lang="fr-FR" sz="2400" dirty="0">
                <a:solidFill>
                  <a:schemeClr val="bg2"/>
                </a:solidFill>
                <a:latin typeface="Helvetica Neue" panose="020B0604020202020204" charset="0"/>
              </a:rPr>
              <a:t>Interventions exhaustives et coordonnées </a:t>
            </a:r>
            <a:endParaRPr lang="en-US" sz="2400" dirty="0">
              <a:solidFill>
                <a:schemeClr val="bg2"/>
              </a:solidFill>
              <a:latin typeface="Helvetica Neue" panose="020B0604020202020204" charset="0"/>
            </a:endParaRPr>
          </a:p>
        </p:txBody>
      </p:sp>
      <p:sp>
        <p:nvSpPr>
          <p:cNvPr id="5" name="Google Shape;322;p14">
            <a:extLst>
              <a:ext uri="{FF2B5EF4-FFF2-40B4-BE49-F238E27FC236}">
                <a16:creationId xmlns:a16="http://schemas.microsoft.com/office/drawing/2014/main" id="{D5370CD3-37BE-4D80-B70B-0E4F8F62D128}"/>
              </a:ext>
            </a:extLst>
          </p:cNvPr>
          <p:cNvSpPr txBox="1">
            <a:spLocks/>
          </p:cNvSpPr>
          <p:nvPr/>
        </p:nvSpPr>
        <p:spPr>
          <a:xfrm>
            <a:off x="7590150" y="2529034"/>
            <a:ext cx="4434385" cy="4351338"/>
          </a:xfrm>
          <a:prstGeom prst="rect">
            <a:avLst/>
          </a:prstGeom>
          <a:noFill/>
          <a:ln>
            <a:noFill/>
          </a:ln>
        </p:spPr>
        <p:txBody>
          <a:bodyPr spcFirstLastPara="1" wrap="square" lIns="91425" tIns="45700" rIns="91425" bIns="45700" anchor="t" anchorCtr="0">
            <a:normAutofit fontScale="70000" lnSpcReduction="20000"/>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endParaRPr lang="en-US" sz="2400" dirty="0">
              <a:solidFill>
                <a:schemeClr val="bg2"/>
              </a:solidFill>
              <a:latin typeface="Helvetica Neue" panose="020B0604020202020204" charset="0"/>
            </a:endParaRPr>
          </a:p>
          <a:p>
            <a:pPr marL="0" indent="0">
              <a:buClr>
                <a:schemeClr val="accent3"/>
              </a:buClr>
              <a:buNone/>
            </a:pPr>
            <a:r>
              <a:rPr lang="en-US" sz="3200" b="1" dirty="0">
                <a:solidFill>
                  <a:schemeClr val="bg2"/>
                </a:solidFill>
                <a:latin typeface="Helvetica Neue" panose="020B0604020202020204" charset="0"/>
                <a:cs typeface="Calibri" panose="020F0502020204030204" pitchFamily="34" charset="0"/>
              </a:rPr>
              <a:t>St. 9: Violence </a:t>
            </a:r>
            <a:r>
              <a:rPr lang="en-US" sz="3200" b="1" dirty="0" err="1">
                <a:solidFill>
                  <a:schemeClr val="bg2"/>
                </a:solidFill>
                <a:latin typeface="Helvetica Neue" panose="020B0604020202020204" charset="0"/>
                <a:cs typeface="Calibri" panose="020F0502020204030204" pitchFamily="34" charset="0"/>
              </a:rPr>
              <a:t>sexuelle</a:t>
            </a:r>
            <a:r>
              <a:rPr lang="en-US" sz="3200" b="1" dirty="0">
                <a:solidFill>
                  <a:schemeClr val="bg2"/>
                </a:solidFill>
                <a:latin typeface="Helvetica Neue" panose="020B0604020202020204" charset="0"/>
                <a:cs typeface="Calibri" panose="020F0502020204030204" pitchFamily="34" charset="0"/>
              </a:rPr>
              <a:t> et fond</a:t>
            </a:r>
            <a:r>
              <a:rPr lang="fr-FR" sz="3200" b="1" dirty="0">
                <a:solidFill>
                  <a:schemeClr val="bg2"/>
                </a:solidFill>
                <a:latin typeface="Helvetica Neue" panose="020B0604020202020204" charset="0"/>
                <a:sym typeface="Arial"/>
              </a:rPr>
              <a:t>é</a:t>
            </a:r>
            <a:r>
              <a:rPr lang="en-US" sz="3200" b="1" dirty="0">
                <a:solidFill>
                  <a:schemeClr val="bg2"/>
                </a:solidFill>
                <a:latin typeface="Helvetica Neue" panose="020B0604020202020204" charset="0"/>
                <a:cs typeface="Calibri" panose="020F0502020204030204" pitchFamily="34" charset="0"/>
              </a:rPr>
              <a:t>e sur le genre</a:t>
            </a:r>
          </a:p>
          <a:p>
            <a:pPr marL="228600" indent="-241934">
              <a:buClr>
                <a:schemeClr val="accent3"/>
              </a:buClr>
            </a:pPr>
            <a:r>
              <a:rPr lang="fr-FR" sz="3200" dirty="0">
                <a:latin typeface="Helvetica Neue" panose="020B0604020202020204" charset="0"/>
                <a:ea typeface="Arial"/>
                <a:cs typeface="Arial"/>
                <a:sym typeface="Arial"/>
              </a:rPr>
              <a:t>très répandue mais souvent cachée et sous-déclarée</a:t>
            </a:r>
          </a:p>
          <a:p>
            <a:pPr marL="228600" indent="-241934">
              <a:buClr>
                <a:schemeClr val="accent3"/>
              </a:buClr>
            </a:pPr>
            <a:r>
              <a:rPr lang="en-US" sz="3200" dirty="0">
                <a:solidFill>
                  <a:schemeClr val="bg2"/>
                </a:solidFill>
                <a:latin typeface="Helvetica Neue" panose="020B0604020202020204" charset="0"/>
                <a:ea typeface="Arial"/>
                <a:cs typeface="Arial"/>
                <a:sym typeface="Arial"/>
              </a:rPr>
              <a:t>intervention </a:t>
            </a:r>
            <a:r>
              <a:rPr lang="en-US" sz="3200" dirty="0" err="1">
                <a:solidFill>
                  <a:schemeClr val="bg2"/>
                </a:solidFill>
                <a:latin typeface="Helvetica Neue" panose="020B0604020202020204" charset="0"/>
                <a:ea typeface="Arial"/>
                <a:cs typeface="Arial"/>
                <a:sym typeface="Arial"/>
              </a:rPr>
              <a:t>vitale</a:t>
            </a:r>
            <a:endParaRPr lang="en-US" sz="3200" dirty="0">
              <a:solidFill>
                <a:schemeClr val="bg2"/>
              </a:solidFill>
              <a:latin typeface="Helvetica Neue" panose="020B0604020202020204" charset="0"/>
              <a:ea typeface="Arial"/>
              <a:cs typeface="Arial"/>
              <a:sym typeface="Arial"/>
            </a:endParaRPr>
          </a:p>
          <a:p>
            <a:pPr marL="228600" indent="-241934">
              <a:buClr>
                <a:schemeClr val="accent3"/>
              </a:buClr>
            </a:pPr>
            <a:r>
              <a:rPr lang="fr-FR" sz="3200" dirty="0">
                <a:latin typeface="Helvetica Neue" panose="020B0604020202020204" charset="0"/>
              </a:rPr>
              <a:t>une réponse multisectorielle et coordonné utilisant une approche centrée sur le survivant </a:t>
            </a:r>
          </a:p>
          <a:p>
            <a:pPr marL="228600" indent="-241934">
              <a:buClr>
                <a:schemeClr val="accent3"/>
              </a:buClr>
            </a:pPr>
            <a:r>
              <a:rPr lang="fr-FR" sz="3200" dirty="0">
                <a:solidFill>
                  <a:schemeClr val="bg2"/>
                </a:solidFill>
                <a:latin typeface="Helvetica Neue" panose="020B0604020202020204" charset="0"/>
              </a:rPr>
              <a:t>Inclure la violence sexuelle, les pratiques néfastes, les normes de genre, les barrières sociales, la stigmatisation, la discrimination.</a:t>
            </a:r>
            <a:endParaRPr lang="en-US" sz="2400" dirty="0">
              <a:solidFill>
                <a:schemeClr val="bg2"/>
              </a:solidFill>
              <a:latin typeface="Helvetica Neue" panose="020B0604020202020204" charset="0"/>
            </a:endParaRPr>
          </a:p>
        </p:txBody>
      </p:sp>
      <p:pic>
        <p:nvPicPr>
          <p:cNvPr id="3" name="Image 2">
            <a:extLst>
              <a:ext uri="{FF2B5EF4-FFF2-40B4-BE49-F238E27FC236}">
                <a16:creationId xmlns:a16="http://schemas.microsoft.com/office/drawing/2014/main" id="{1DC2E57E-4E9E-415F-A408-C63EB73D5DA9}"/>
              </a:ext>
            </a:extLst>
          </p:cNvPr>
          <p:cNvPicPr>
            <a:picLocks noChangeAspect="1"/>
          </p:cNvPicPr>
          <p:nvPr/>
        </p:nvPicPr>
        <p:blipFill>
          <a:blip r:embed="rId3"/>
          <a:stretch>
            <a:fillRect/>
          </a:stretch>
        </p:blipFill>
        <p:spPr>
          <a:xfrm>
            <a:off x="7020378" y="1186810"/>
            <a:ext cx="651638" cy="966488"/>
          </a:xfrm>
          <a:prstGeom prst="rect">
            <a:avLst/>
          </a:prstGeom>
        </p:spPr>
      </p:pic>
      <p:pic>
        <p:nvPicPr>
          <p:cNvPr id="7" name="Image 6">
            <a:extLst>
              <a:ext uri="{FF2B5EF4-FFF2-40B4-BE49-F238E27FC236}">
                <a16:creationId xmlns:a16="http://schemas.microsoft.com/office/drawing/2014/main" id="{394F6D35-8043-41E3-A611-9CF75DB603A5}"/>
              </a:ext>
            </a:extLst>
          </p:cNvPr>
          <p:cNvPicPr>
            <a:picLocks noChangeAspect="1"/>
          </p:cNvPicPr>
          <p:nvPr/>
        </p:nvPicPr>
        <p:blipFill rotWithShape="1">
          <a:blip r:embed="rId4"/>
          <a:srcRect l="6741" t="13884"/>
          <a:stretch/>
        </p:blipFill>
        <p:spPr>
          <a:xfrm>
            <a:off x="5766098" y="3566314"/>
            <a:ext cx="659803" cy="735323"/>
          </a:xfrm>
          <a:prstGeom prst="rect">
            <a:avLst/>
          </a:prstGeom>
        </p:spPr>
      </p:pic>
      <p:pic>
        <p:nvPicPr>
          <p:cNvPr id="14" name="Image 13">
            <a:extLst>
              <a:ext uri="{FF2B5EF4-FFF2-40B4-BE49-F238E27FC236}">
                <a16:creationId xmlns:a16="http://schemas.microsoft.com/office/drawing/2014/main" id="{372FF3F5-6197-4881-AFE7-9D3C896D7E74}"/>
              </a:ext>
            </a:extLst>
          </p:cNvPr>
          <p:cNvPicPr>
            <a:picLocks noChangeAspect="1"/>
          </p:cNvPicPr>
          <p:nvPr/>
        </p:nvPicPr>
        <p:blipFill rotWithShape="1">
          <a:blip r:embed="rId4"/>
          <a:srcRect l="6741" t="13884"/>
          <a:stretch/>
        </p:blipFill>
        <p:spPr>
          <a:xfrm>
            <a:off x="9628825" y="2159707"/>
            <a:ext cx="659803" cy="735323"/>
          </a:xfrm>
          <a:prstGeom prst="rect">
            <a:avLst/>
          </a:prstGeom>
        </p:spPr>
      </p:pic>
      <p:pic>
        <p:nvPicPr>
          <p:cNvPr id="15" name="Image 14">
            <a:extLst>
              <a:ext uri="{FF2B5EF4-FFF2-40B4-BE49-F238E27FC236}">
                <a16:creationId xmlns:a16="http://schemas.microsoft.com/office/drawing/2014/main" id="{01B82B76-414F-4807-A62A-7F4D3EA64C4D}"/>
              </a:ext>
            </a:extLst>
          </p:cNvPr>
          <p:cNvPicPr>
            <a:picLocks noChangeAspect="1"/>
          </p:cNvPicPr>
          <p:nvPr/>
        </p:nvPicPr>
        <p:blipFill>
          <a:blip r:embed="rId3"/>
          <a:stretch>
            <a:fillRect/>
          </a:stretch>
        </p:blipFill>
        <p:spPr>
          <a:xfrm>
            <a:off x="10462428" y="2103459"/>
            <a:ext cx="777885" cy="837723"/>
          </a:xfrm>
          <a:prstGeom prst="rect">
            <a:avLst/>
          </a:prstGeom>
        </p:spPr>
      </p:pic>
      <p:pic>
        <p:nvPicPr>
          <p:cNvPr id="4" name="Picture 3">
            <a:extLst>
              <a:ext uri="{FF2B5EF4-FFF2-40B4-BE49-F238E27FC236}">
                <a16:creationId xmlns:a16="http://schemas.microsoft.com/office/drawing/2014/main" id="{E4644306-89CC-FCAD-2EEB-D8D87E08F6ED}"/>
              </a:ext>
            </a:extLst>
          </p:cNvPr>
          <p:cNvPicPr>
            <a:picLocks noChangeAspect="1"/>
          </p:cNvPicPr>
          <p:nvPr/>
        </p:nvPicPr>
        <p:blipFill>
          <a:blip r:embed="rId5"/>
          <a:stretch>
            <a:fillRect/>
          </a:stretch>
        </p:blipFill>
        <p:spPr>
          <a:xfrm>
            <a:off x="0" y="0"/>
            <a:ext cx="2423343" cy="6858000"/>
          </a:xfrm>
          <a:prstGeom prst="rect">
            <a:avLst/>
          </a:prstGeom>
        </p:spPr>
      </p:pic>
    </p:spTree>
    <p:extLst>
      <p:ext uri="{BB962C8B-B14F-4D97-AF65-F5344CB8AC3E}">
        <p14:creationId xmlns:p14="http://schemas.microsoft.com/office/powerpoint/2010/main" val="353923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2">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2">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5"/>
          <p:cNvSpPr txBox="1">
            <a:spLocks noGrp="1"/>
          </p:cNvSpPr>
          <p:nvPr>
            <p:ph type="title"/>
          </p:nvPr>
        </p:nvSpPr>
        <p:spPr>
          <a:xfrm>
            <a:off x="2544151" y="169775"/>
            <a:ext cx="935667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kern="1200" dirty="0">
                <a:latin typeface="Calibri Light" panose="020F0302020204030204" pitchFamily="34" charset="0"/>
                <a:ea typeface="+mj-ea"/>
                <a:cs typeface="Calibri Light" panose="020F0302020204030204" pitchFamily="34" charset="0"/>
                <a:sym typeface="Arial"/>
              </a:rPr>
              <a:t>Pillar 2 – description des Standards</a:t>
            </a:r>
            <a:endParaRPr dirty="0"/>
          </a:p>
        </p:txBody>
      </p:sp>
      <p:sp>
        <p:nvSpPr>
          <p:cNvPr id="330" name="Google Shape;330;p15"/>
          <p:cNvSpPr txBox="1">
            <a:spLocks noGrp="1"/>
          </p:cNvSpPr>
          <p:nvPr>
            <p:ph sz="half" idx="1"/>
          </p:nvPr>
        </p:nvSpPr>
        <p:spPr>
          <a:xfrm>
            <a:off x="2459395" y="1465284"/>
            <a:ext cx="4874674" cy="4351338"/>
          </a:xfrm>
          <a:prstGeom prst="rect">
            <a:avLst/>
          </a:prstGeom>
          <a:noFill/>
          <a:ln>
            <a:noFill/>
          </a:ln>
        </p:spPr>
        <p:txBody>
          <a:bodyPr spcFirstLastPara="1" wrap="square" lIns="91425" tIns="45700" rIns="91425" bIns="45700" anchor="t" anchorCtr="0">
            <a:normAutofit lnSpcReduction="10000"/>
          </a:bodyPr>
          <a:lstStyle/>
          <a:p>
            <a:pPr marL="0" lvl="0" indent="0">
              <a:spcBef>
                <a:spcPts val="0"/>
              </a:spcBef>
              <a:buClr>
                <a:schemeClr val="accent3"/>
              </a:buClr>
              <a:buSzPct val="100000"/>
              <a:buNone/>
            </a:pPr>
            <a:r>
              <a:rPr lang="en-US" sz="2400" b="1" dirty="0">
                <a:latin typeface="Helvetica Neue" panose="020B0604020202020204" charset="0"/>
              </a:rPr>
              <a:t>St. 10 : MHPSS</a:t>
            </a:r>
          </a:p>
          <a:p>
            <a:pPr marL="0" lvl="0" indent="0" algn="l" rtl="0">
              <a:lnSpc>
                <a:spcPct val="90000"/>
              </a:lnSpc>
              <a:spcBef>
                <a:spcPts val="0"/>
              </a:spcBef>
              <a:spcAft>
                <a:spcPts val="0"/>
              </a:spcAft>
              <a:buClr>
                <a:schemeClr val="accent3"/>
              </a:buClr>
              <a:buSzPct val="100000"/>
              <a:buNone/>
            </a:pPr>
            <a:r>
              <a:rPr lang="en-US" sz="2400" dirty="0">
                <a:latin typeface="Helvetica Neue" panose="020B0604020202020204" charset="0"/>
              </a:rPr>
              <a:t> </a:t>
            </a:r>
          </a:p>
          <a:p>
            <a:pPr indent="-457200">
              <a:spcBef>
                <a:spcPts val="0"/>
              </a:spcBef>
              <a:buClr>
                <a:schemeClr val="accent3"/>
              </a:buClr>
              <a:buSzPct val="100000"/>
            </a:pPr>
            <a:r>
              <a:rPr lang="en-US" sz="2400" dirty="0" err="1">
                <a:solidFill>
                  <a:schemeClr val="bg2"/>
                </a:solidFill>
                <a:latin typeface="Helvetica Neue" panose="020B0604020202020204" charset="0"/>
                <a:ea typeface="Arial"/>
                <a:cs typeface="Arial"/>
                <a:sym typeface="Arial"/>
              </a:rPr>
              <a:t>Souffrances</a:t>
            </a:r>
            <a:r>
              <a:rPr lang="en-US" sz="2400" dirty="0">
                <a:solidFill>
                  <a:schemeClr val="bg2"/>
                </a:solidFill>
                <a:latin typeface="Helvetica Neue" panose="020B0604020202020204" charset="0"/>
                <a:ea typeface="Arial"/>
                <a:cs typeface="Arial"/>
                <a:sym typeface="Arial"/>
              </a:rPr>
              <a:t> </a:t>
            </a:r>
            <a:r>
              <a:rPr lang="en-US" sz="2400" dirty="0" err="1">
                <a:solidFill>
                  <a:schemeClr val="bg2"/>
                </a:solidFill>
                <a:latin typeface="Helvetica Neue" panose="020B0604020202020204" charset="0"/>
                <a:ea typeface="Arial"/>
                <a:cs typeface="Arial"/>
                <a:sym typeface="Arial"/>
              </a:rPr>
              <a:t>psychologiques</a:t>
            </a:r>
            <a:r>
              <a:rPr lang="en-US" sz="2400" dirty="0">
                <a:solidFill>
                  <a:schemeClr val="bg2"/>
                </a:solidFill>
                <a:latin typeface="Helvetica Neue" panose="020B0604020202020204" charset="0"/>
                <a:ea typeface="Arial"/>
                <a:cs typeface="Arial"/>
                <a:sym typeface="Arial"/>
              </a:rPr>
              <a:t> et </a:t>
            </a:r>
            <a:r>
              <a:rPr lang="en-US" sz="2400" dirty="0" err="1">
                <a:solidFill>
                  <a:schemeClr val="bg2"/>
                </a:solidFill>
                <a:latin typeface="Helvetica Neue" panose="020B0604020202020204" charset="0"/>
                <a:ea typeface="Arial"/>
                <a:cs typeface="Arial"/>
                <a:sym typeface="Arial"/>
              </a:rPr>
              <a:t>sociales</a:t>
            </a:r>
            <a:endParaRPr lang="en-US" sz="2400" dirty="0">
              <a:solidFill>
                <a:schemeClr val="bg2"/>
              </a:solidFill>
              <a:latin typeface="Helvetica Neue" panose="020B0604020202020204" charset="0"/>
              <a:ea typeface="Arial"/>
              <a:cs typeface="Arial"/>
              <a:sym typeface="Arial"/>
            </a:endParaRPr>
          </a:p>
          <a:p>
            <a:pPr indent="-457200">
              <a:spcBef>
                <a:spcPts val="0"/>
              </a:spcBef>
              <a:buClr>
                <a:schemeClr val="accent3"/>
              </a:buClr>
              <a:buSzPct val="100000"/>
            </a:pPr>
            <a:r>
              <a:rPr lang="en-US" sz="2400" dirty="0" err="1">
                <a:solidFill>
                  <a:schemeClr val="bg2"/>
                </a:solidFill>
                <a:latin typeface="Helvetica Neue" panose="020B0604020202020204" charset="0"/>
                <a:ea typeface="Arial"/>
                <a:cs typeface="Arial"/>
                <a:sym typeface="Arial"/>
              </a:rPr>
              <a:t>Prévenir</a:t>
            </a:r>
            <a:r>
              <a:rPr lang="en-US" sz="2400" dirty="0">
                <a:solidFill>
                  <a:schemeClr val="bg2"/>
                </a:solidFill>
                <a:latin typeface="Helvetica Neue" panose="020B0604020202020204" charset="0"/>
                <a:ea typeface="Arial"/>
                <a:cs typeface="Arial"/>
                <a:sym typeface="Arial"/>
              </a:rPr>
              <a:t>/</a:t>
            </a:r>
            <a:r>
              <a:rPr lang="en-US" sz="2400" dirty="0" err="1">
                <a:solidFill>
                  <a:schemeClr val="bg2"/>
                </a:solidFill>
                <a:latin typeface="Helvetica Neue" panose="020B0604020202020204" charset="0"/>
                <a:ea typeface="Arial"/>
                <a:cs typeface="Arial"/>
                <a:sym typeface="Arial"/>
              </a:rPr>
              <a:t>réduire</a:t>
            </a:r>
            <a:r>
              <a:rPr lang="en-US" sz="2400" dirty="0">
                <a:solidFill>
                  <a:schemeClr val="bg2"/>
                </a:solidFill>
                <a:latin typeface="Helvetica Neue" panose="020B0604020202020204" charset="0"/>
                <a:ea typeface="Arial"/>
                <a:cs typeface="Arial"/>
                <a:sym typeface="Arial"/>
              </a:rPr>
              <a:t> le stress  </a:t>
            </a:r>
          </a:p>
          <a:p>
            <a:pPr indent="-457200">
              <a:spcBef>
                <a:spcPts val="0"/>
              </a:spcBef>
              <a:buClr>
                <a:schemeClr val="accent3"/>
              </a:buClr>
              <a:buSzPct val="100000"/>
            </a:pPr>
            <a:r>
              <a:rPr lang="en-US" sz="2400" dirty="0" err="1">
                <a:solidFill>
                  <a:schemeClr val="bg2"/>
                </a:solidFill>
                <a:latin typeface="Helvetica Neue" panose="020B0604020202020204" charset="0"/>
                <a:ea typeface="Arial"/>
                <a:cs typeface="Arial"/>
                <a:sym typeface="Arial"/>
              </a:rPr>
              <a:t>Mécanismes</a:t>
            </a:r>
            <a:r>
              <a:rPr lang="en-US" sz="2400" dirty="0">
                <a:solidFill>
                  <a:schemeClr val="bg2"/>
                </a:solidFill>
                <a:latin typeface="Helvetica Neue" panose="020B0604020202020204" charset="0"/>
                <a:ea typeface="Arial"/>
                <a:cs typeface="Arial"/>
                <a:sym typeface="Arial"/>
              </a:rPr>
              <a:t> </a:t>
            </a:r>
            <a:r>
              <a:rPr lang="en-US" sz="2400" dirty="0" err="1">
                <a:solidFill>
                  <a:schemeClr val="bg2"/>
                </a:solidFill>
                <a:latin typeface="Helvetica Neue" panose="020B0604020202020204" charset="0"/>
                <a:ea typeface="Arial"/>
                <a:cs typeface="Arial"/>
                <a:sym typeface="Arial"/>
              </a:rPr>
              <a:t>d'adaptation</a:t>
            </a:r>
            <a:r>
              <a:rPr lang="en-US" sz="2400" dirty="0">
                <a:solidFill>
                  <a:schemeClr val="bg2"/>
                </a:solidFill>
                <a:latin typeface="Helvetica Neue" panose="020B0604020202020204" charset="0"/>
                <a:ea typeface="Arial"/>
                <a:cs typeface="Arial"/>
                <a:sym typeface="Arial"/>
              </a:rPr>
              <a:t> et </a:t>
            </a:r>
            <a:r>
              <a:rPr lang="en-US" sz="2400" dirty="0" err="1">
                <a:solidFill>
                  <a:schemeClr val="bg2"/>
                </a:solidFill>
                <a:latin typeface="Helvetica Neue" panose="020B0604020202020204" charset="0"/>
                <a:ea typeface="Arial"/>
                <a:cs typeface="Arial"/>
                <a:sym typeface="Arial"/>
              </a:rPr>
              <a:t>résilience</a:t>
            </a:r>
            <a:endParaRPr lang="en-US" sz="2400" dirty="0">
              <a:solidFill>
                <a:schemeClr val="bg2"/>
              </a:solidFill>
              <a:latin typeface="Helvetica Neue" panose="020B0604020202020204" charset="0"/>
              <a:ea typeface="Arial"/>
              <a:cs typeface="Arial"/>
              <a:sym typeface="Arial"/>
            </a:endParaRPr>
          </a:p>
          <a:p>
            <a:pPr indent="-457200">
              <a:spcBef>
                <a:spcPts val="0"/>
              </a:spcBef>
              <a:buClr>
                <a:schemeClr val="accent3"/>
              </a:buClr>
              <a:buSzPct val="100000"/>
            </a:pPr>
            <a:r>
              <a:rPr lang="en-US" sz="2400" dirty="0" err="1">
                <a:solidFill>
                  <a:schemeClr val="bg2"/>
                </a:solidFill>
                <a:latin typeface="Helvetica Neue" panose="020B0604020202020204" charset="0"/>
                <a:ea typeface="Arial"/>
                <a:cs typeface="Arial"/>
                <a:sym typeface="Arial"/>
              </a:rPr>
              <a:t>Soutien</a:t>
            </a:r>
            <a:r>
              <a:rPr lang="en-US" sz="2400" dirty="0">
                <a:solidFill>
                  <a:schemeClr val="bg2"/>
                </a:solidFill>
                <a:latin typeface="Helvetica Neue" panose="020B0604020202020204" charset="0"/>
                <a:ea typeface="Arial"/>
                <a:cs typeface="Arial"/>
                <a:sym typeface="Arial"/>
              </a:rPr>
              <a:t> au </a:t>
            </a:r>
            <a:r>
              <a:rPr lang="en-US" sz="2400" dirty="0" err="1">
                <a:solidFill>
                  <a:schemeClr val="bg2"/>
                </a:solidFill>
                <a:latin typeface="Helvetica Neue" panose="020B0604020202020204" charset="0"/>
                <a:ea typeface="Arial"/>
                <a:cs typeface="Arial"/>
                <a:sym typeface="Arial"/>
              </a:rPr>
              <a:t>niveau</a:t>
            </a:r>
            <a:r>
              <a:rPr lang="en-US" sz="2400" dirty="0">
                <a:solidFill>
                  <a:schemeClr val="bg2"/>
                </a:solidFill>
                <a:latin typeface="Helvetica Neue" panose="020B0604020202020204" charset="0"/>
                <a:ea typeface="Arial"/>
                <a:cs typeface="Arial"/>
                <a:sym typeface="Arial"/>
              </a:rPr>
              <a:t> </a:t>
            </a:r>
            <a:r>
              <a:rPr lang="en-US" sz="2400" dirty="0" err="1">
                <a:solidFill>
                  <a:schemeClr val="bg2"/>
                </a:solidFill>
                <a:latin typeface="Helvetica Neue" panose="020B0604020202020204" charset="0"/>
                <a:ea typeface="Arial"/>
                <a:cs typeface="Arial"/>
                <a:sym typeface="Arial"/>
              </a:rPr>
              <a:t>communautaire</a:t>
            </a:r>
            <a:endParaRPr lang="en-US" sz="2400" dirty="0">
              <a:solidFill>
                <a:schemeClr val="bg2"/>
              </a:solidFill>
              <a:latin typeface="Helvetica Neue" panose="020B0604020202020204" charset="0"/>
              <a:ea typeface="Arial"/>
              <a:cs typeface="Arial"/>
              <a:sym typeface="Arial"/>
            </a:endParaRPr>
          </a:p>
          <a:p>
            <a:pPr indent="-457200">
              <a:spcBef>
                <a:spcPts val="0"/>
              </a:spcBef>
              <a:buClr>
                <a:schemeClr val="accent3"/>
              </a:buClr>
              <a:buSzPct val="100000"/>
            </a:pPr>
            <a:r>
              <a:rPr lang="fr-FR" sz="2400" dirty="0">
                <a:solidFill>
                  <a:schemeClr val="bg2"/>
                </a:solidFill>
                <a:latin typeface="Helvetica Neue" panose="020B0604020202020204" charset="0"/>
                <a:ea typeface="Arial"/>
                <a:cs typeface="Arial"/>
              </a:rPr>
              <a:t>À tous les âges et à tous les stades du développement de l'enfant</a:t>
            </a:r>
            <a:br>
              <a:rPr lang="en-US" sz="2400" dirty="0">
                <a:latin typeface="Helvetica Neue" panose="020B0604020202020204" charset="0"/>
              </a:rPr>
            </a:br>
            <a:endParaRPr sz="2400" dirty="0">
              <a:latin typeface="Helvetica Neue" panose="020B0604020202020204" charset="0"/>
            </a:endParaRPr>
          </a:p>
          <a:p>
            <a:pPr marL="342900" indent="-342900">
              <a:buClr>
                <a:schemeClr val="accent3"/>
              </a:buClr>
              <a:buSzPct val="100000"/>
            </a:pPr>
            <a:r>
              <a:rPr lang="en-US" sz="2400" dirty="0" err="1">
                <a:latin typeface="Helvetica Neue" panose="020B0604020202020204" charset="0"/>
                <a:ea typeface="Arial"/>
                <a:cs typeface="Arial"/>
                <a:sym typeface="Arial"/>
              </a:rPr>
              <a:t>En</a:t>
            </a:r>
            <a:r>
              <a:rPr lang="en-US" sz="2400" dirty="0">
                <a:latin typeface="Helvetica Neue" panose="020B0604020202020204" charset="0"/>
                <a:ea typeface="Arial"/>
                <a:cs typeface="Arial"/>
                <a:sym typeface="Arial"/>
              </a:rPr>
              <a:t> </a:t>
            </a:r>
            <a:r>
              <a:rPr lang="en-US" sz="2400" dirty="0" err="1">
                <a:latin typeface="Helvetica Neue" panose="020B0604020202020204" charset="0"/>
                <a:ea typeface="Arial"/>
                <a:cs typeface="Arial"/>
                <a:sym typeface="Arial"/>
              </a:rPr>
              <a:t>fonction</a:t>
            </a:r>
            <a:r>
              <a:rPr lang="en-US" sz="2400" dirty="0">
                <a:latin typeface="Helvetica Neue" panose="020B0604020202020204" charset="0"/>
                <a:ea typeface="Arial"/>
                <a:cs typeface="Arial"/>
                <a:sym typeface="Arial"/>
              </a:rPr>
              <a:t> du </a:t>
            </a:r>
            <a:r>
              <a:rPr lang="en-US" sz="2400" dirty="0" err="1">
                <a:latin typeface="Helvetica Neue" panose="020B0604020202020204" charset="0"/>
                <a:ea typeface="Arial"/>
                <a:cs typeface="Arial"/>
                <a:sym typeface="Arial"/>
              </a:rPr>
              <a:t>contexte</a:t>
            </a:r>
            <a:endParaRPr lang="en-US" sz="2400" dirty="0">
              <a:latin typeface="Helvetica Neue" panose="020B0604020202020204" charset="0"/>
              <a:ea typeface="Arial"/>
              <a:cs typeface="Arial"/>
              <a:sym typeface="Arial"/>
            </a:endParaRPr>
          </a:p>
          <a:p>
            <a:pPr marL="342900" indent="-342900">
              <a:buClr>
                <a:schemeClr val="accent3"/>
              </a:buClr>
              <a:buSzPct val="100000"/>
            </a:pPr>
            <a:endParaRPr lang="en-US" sz="2400" dirty="0">
              <a:latin typeface="Helvetica Neue" panose="020B0604020202020204" charset="0"/>
              <a:ea typeface="Arial"/>
              <a:cs typeface="Arial"/>
              <a:sym typeface="Arial"/>
            </a:endParaRPr>
          </a:p>
        </p:txBody>
      </p:sp>
      <p:sp>
        <p:nvSpPr>
          <p:cNvPr id="6" name="Google Shape;330;p15">
            <a:extLst>
              <a:ext uri="{FF2B5EF4-FFF2-40B4-BE49-F238E27FC236}">
                <a16:creationId xmlns:a16="http://schemas.microsoft.com/office/drawing/2014/main" id="{8FDC7F8F-B94C-4ECE-8184-84812495DC5D}"/>
              </a:ext>
            </a:extLst>
          </p:cNvPr>
          <p:cNvSpPr txBox="1">
            <a:spLocks/>
          </p:cNvSpPr>
          <p:nvPr/>
        </p:nvSpPr>
        <p:spPr>
          <a:xfrm>
            <a:off x="7760982" y="2506662"/>
            <a:ext cx="4431018"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Clr>
                <a:schemeClr val="accent3"/>
              </a:buClr>
              <a:buSzPct val="100000"/>
              <a:buNone/>
            </a:pPr>
            <a:r>
              <a:rPr lang="en-US" sz="2400" b="1" dirty="0">
                <a:latin typeface="Helvetica Neue" panose="020B0604020202020204" charset="0"/>
              </a:rPr>
              <a:t>St.</a:t>
            </a:r>
            <a:r>
              <a:rPr lang="en-US" sz="2400" b="1" dirty="0">
                <a:solidFill>
                  <a:schemeClr val="bg2"/>
                </a:solidFill>
                <a:latin typeface="Helvetica Neue" panose="020B0604020202020204" charset="0"/>
              </a:rPr>
              <a:t> 11: CAAFAG</a:t>
            </a:r>
          </a:p>
          <a:p>
            <a:pPr marL="0" indent="0">
              <a:buClr>
                <a:schemeClr val="accent3"/>
              </a:buClr>
              <a:buSzPct val="100000"/>
              <a:buNone/>
            </a:pPr>
            <a:endParaRPr lang="en-US" sz="2400" dirty="0">
              <a:solidFill>
                <a:schemeClr val="bg2"/>
              </a:solidFill>
              <a:latin typeface="Helvetica Neue" panose="020B0604020202020204" charset="0"/>
              <a:ea typeface="Arial"/>
              <a:cs typeface="Arial"/>
              <a:sym typeface="Arial"/>
            </a:endParaRPr>
          </a:p>
          <a:p>
            <a:pPr marL="342900" indent="-342900">
              <a:buClr>
                <a:schemeClr val="accent3"/>
              </a:buClr>
              <a:buSzPct val="100000"/>
            </a:pPr>
            <a:r>
              <a:rPr lang="fr-FR" sz="2400" dirty="0">
                <a:solidFill>
                  <a:schemeClr val="bg2"/>
                </a:solidFill>
                <a:latin typeface="Helvetica Neue" panose="020B0604020202020204" charset="0"/>
              </a:rPr>
              <a:t>Accent mis sur la prévention du recrutement centrée sur l'enfant</a:t>
            </a:r>
            <a:endParaRPr lang="en-US" sz="2400" dirty="0">
              <a:solidFill>
                <a:schemeClr val="bg2"/>
              </a:solidFill>
              <a:latin typeface="Helvetica Neue" panose="020B0604020202020204" charset="0"/>
              <a:ea typeface="Arial"/>
              <a:cs typeface="Arial"/>
              <a:sym typeface="Arial"/>
            </a:endParaRPr>
          </a:p>
          <a:p>
            <a:pPr marL="342900" indent="-342900">
              <a:buClr>
                <a:schemeClr val="accent3"/>
              </a:buClr>
              <a:buSzPct val="100000"/>
            </a:pPr>
            <a:r>
              <a:rPr lang="fr-FR" sz="2400" dirty="0">
                <a:solidFill>
                  <a:schemeClr val="bg2"/>
                </a:solidFill>
                <a:latin typeface="Helvetica Neue" panose="020B0604020202020204" charset="0"/>
                <a:ea typeface="Arial"/>
                <a:cs typeface="Arial"/>
                <a:sym typeface="Arial"/>
              </a:rPr>
              <a:t>Programmes communautaires multisectoriels de réintégration </a:t>
            </a:r>
            <a:endParaRPr lang="en-US" sz="2400" b="1" dirty="0">
              <a:solidFill>
                <a:schemeClr val="bg2"/>
              </a:solidFill>
              <a:latin typeface="Helvetica Neue" panose="020B0604020202020204" charset="0"/>
              <a:ea typeface="Arial"/>
              <a:cs typeface="Arial"/>
              <a:sym typeface="Arial"/>
            </a:endParaRPr>
          </a:p>
          <a:p>
            <a:pPr marL="342900" indent="-342900">
              <a:buClr>
                <a:schemeClr val="accent3"/>
              </a:buClr>
              <a:buSzPct val="100000"/>
            </a:pPr>
            <a:r>
              <a:rPr lang="en-US" sz="2400" dirty="0">
                <a:solidFill>
                  <a:schemeClr val="bg2"/>
                </a:solidFill>
                <a:latin typeface="Helvetica Neue" panose="020B0604020202020204" charset="0"/>
                <a:ea typeface="Arial"/>
                <a:cs typeface="Arial"/>
                <a:sym typeface="Arial"/>
              </a:rPr>
              <a:t>Plaidoyer</a:t>
            </a:r>
          </a:p>
          <a:p>
            <a:pPr marL="0" indent="0">
              <a:buClr>
                <a:schemeClr val="accent3"/>
              </a:buClr>
              <a:buSzPct val="100000"/>
              <a:buNone/>
            </a:pPr>
            <a:endParaRPr lang="en-US" sz="2400" dirty="0">
              <a:solidFill>
                <a:schemeClr val="bg2"/>
              </a:solidFill>
              <a:latin typeface="Helvetica Neue" panose="020B0604020202020204" charset="0"/>
              <a:ea typeface="Arial"/>
              <a:cs typeface="Arial"/>
              <a:sym typeface="Arial"/>
            </a:endParaRPr>
          </a:p>
          <a:p>
            <a:pPr marL="0" indent="0">
              <a:buClr>
                <a:schemeClr val="accent3"/>
              </a:buClr>
              <a:buSzPct val="100000"/>
              <a:buNone/>
            </a:pPr>
            <a:r>
              <a:rPr lang="en-US" sz="2400" dirty="0">
                <a:solidFill>
                  <a:schemeClr val="bg2"/>
                </a:solidFill>
                <a:latin typeface="Helvetica Neue" panose="020B0604020202020204" charset="0"/>
                <a:ea typeface="Arial"/>
                <a:cs typeface="Arial"/>
                <a:sym typeface="Arial"/>
              </a:rPr>
              <a:t> </a:t>
            </a:r>
            <a:br>
              <a:rPr lang="en-US" sz="2400" dirty="0">
                <a:solidFill>
                  <a:schemeClr val="bg2"/>
                </a:solidFill>
                <a:latin typeface="Helvetica Neue" panose="020B0604020202020204" charset="0"/>
              </a:rPr>
            </a:br>
            <a:endParaRPr lang="en-US" sz="2400" dirty="0">
              <a:solidFill>
                <a:schemeClr val="bg2"/>
              </a:solidFill>
              <a:latin typeface="Helvetica Neue" panose="020B0604020202020204" charset="0"/>
            </a:endParaRPr>
          </a:p>
        </p:txBody>
      </p:sp>
      <p:pic>
        <p:nvPicPr>
          <p:cNvPr id="7" name="Google Shape;349;ge222077659_0_0" descr="Screen Shot 2019-10-08 at 5.14.02 PM.png">
            <a:extLst>
              <a:ext uri="{FF2B5EF4-FFF2-40B4-BE49-F238E27FC236}">
                <a16:creationId xmlns:a16="http://schemas.microsoft.com/office/drawing/2014/main" id="{F7E9757C-FFF3-4B14-96D2-A394966763C0}"/>
              </a:ext>
            </a:extLst>
          </p:cNvPr>
          <p:cNvPicPr preferRelativeResize="0"/>
          <p:nvPr/>
        </p:nvPicPr>
        <p:blipFill rotWithShape="1">
          <a:blip r:embed="rId3">
            <a:alphaModFix/>
          </a:blip>
          <a:srcRect/>
          <a:stretch/>
        </p:blipFill>
        <p:spPr>
          <a:xfrm>
            <a:off x="5695241" y="4731307"/>
            <a:ext cx="904852" cy="699919"/>
          </a:xfrm>
          <a:prstGeom prst="rect">
            <a:avLst/>
          </a:prstGeom>
          <a:noFill/>
          <a:ln>
            <a:noFill/>
          </a:ln>
        </p:spPr>
      </p:pic>
      <p:pic>
        <p:nvPicPr>
          <p:cNvPr id="9" name="Google Shape;352;ge222077659_0_0" descr="Screen Shot 2019-10-08 at 5.13.49 PM.png">
            <a:extLst>
              <a:ext uri="{FF2B5EF4-FFF2-40B4-BE49-F238E27FC236}">
                <a16:creationId xmlns:a16="http://schemas.microsoft.com/office/drawing/2014/main" id="{5AE37C83-847D-4C2E-AE74-44FD87593246}"/>
              </a:ext>
            </a:extLst>
          </p:cNvPr>
          <p:cNvPicPr preferRelativeResize="0"/>
          <p:nvPr/>
        </p:nvPicPr>
        <p:blipFill rotWithShape="1">
          <a:blip r:embed="rId4">
            <a:alphaModFix/>
          </a:blip>
          <a:srcRect/>
          <a:stretch/>
        </p:blipFill>
        <p:spPr>
          <a:xfrm>
            <a:off x="6600093" y="4662016"/>
            <a:ext cx="1244795" cy="838503"/>
          </a:xfrm>
          <a:prstGeom prst="rect">
            <a:avLst/>
          </a:prstGeom>
          <a:noFill/>
          <a:ln>
            <a:noFill/>
          </a:ln>
        </p:spPr>
      </p:pic>
      <p:pic>
        <p:nvPicPr>
          <p:cNvPr id="3" name="Image 2">
            <a:extLst>
              <a:ext uri="{FF2B5EF4-FFF2-40B4-BE49-F238E27FC236}">
                <a16:creationId xmlns:a16="http://schemas.microsoft.com/office/drawing/2014/main" id="{1FB67F54-4265-4401-959B-C7A301F74B14}"/>
              </a:ext>
            </a:extLst>
          </p:cNvPr>
          <p:cNvPicPr>
            <a:picLocks noChangeAspect="1"/>
          </p:cNvPicPr>
          <p:nvPr/>
        </p:nvPicPr>
        <p:blipFill>
          <a:blip r:embed="rId5"/>
          <a:stretch>
            <a:fillRect/>
          </a:stretch>
        </p:blipFill>
        <p:spPr>
          <a:xfrm>
            <a:off x="3929517" y="5921484"/>
            <a:ext cx="691106" cy="657117"/>
          </a:xfrm>
          <a:prstGeom prst="rect">
            <a:avLst/>
          </a:prstGeom>
        </p:spPr>
      </p:pic>
      <p:pic>
        <p:nvPicPr>
          <p:cNvPr id="5" name="Image 4">
            <a:extLst>
              <a:ext uri="{FF2B5EF4-FFF2-40B4-BE49-F238E27FC236}">
                <a16:creationId xmlns:a16="http://schemas.microsoft.com/office/drawing/2014/main" id="{CFF3AFB0-631F-48C9-9F7F-43A28979A6BB}"/>
              </a:ext>
            </a:extLst>
          </p:cNvPr>
          <p:cNvPicPr>
            <a:picLocks noChangeAspect="1"/>
          </p:cNvPicPr>
          <p:nvPr/>
        </p:nvPicPr>
        <p:blipFill>
          <a:blip r:embed="rId6"/>
          <a:stretch>
            <a:fillRect/>
          </a:stretch>
        </p:blipFill>
        <p:spPr>
          <a:xfrm>
            <a:off x="4800866" y="5804083"/>
            <a:ext cx="870623" cy="884226"/>
          </a:xfrm>
          <a:prstGeom prst="rect">
            <a:avLst/>
          </a:prstGeom>
        </p:spPr>
      </p:pic>
      <p:pic>
        <p:nvPicPr>
          <p:cNvPr id="12" name="Image 11">
            <a:extLst>
              <a:ext uri="{FF2B5EF4-FFF2-40B4-BE49-F238E27FC236}">
                <a16:creationId xmlns:a16="http://schemas.microsoft.com/office/drawing/2014/main" id="{676A6B60-28A8-4A75-8361-646B51505F16}"/>
              </a:ext>
            </a:extLst>
          </p:cNvPr>
          <p:cNvPicPr>
            <a:picLocks noChangeAspect="1"/>
          </p:cNvPicPr>
          <p:nvPr/>
        </p:nvPicPr>
        <p:blipFill>
          <a:blip r:embed="rId7"/>
          <a:stretch>
            <a:fillRect/>
          </a:stretch>
        </p:blipFill>
        <p:spPr>
          <a:xfrm>
            <a:off x="10455279" y="2426654"/>
            <a:ext cx="743281" cy="817609"/>
          </a:xfrm>
          <a:prstGeom prst="rect">
            <a:avLst/>
          </a:prstGeom>
        </p:spPr>
      </p:pic>
      <p:pic>
        <p:nvPicPr>
          <p:cNvPr id="14" name="Image 13">
            <a:extLst>
              <a:ext uri="{FF2B5EF4-FFF2-40B4-BE49-F238E27FC236}">
                <a16:creationId xmlns:a16="http://schemas.microsoft.com/office/drawing/2014/main" id="{64BE296B-3273-4068-AD52-AC7B6E859DC0}"/>
              </a:ext>
            </a:extLst>
          </p:cNvPr>
          <p:cNvPicPr>
            <a:picLocks noChangeAspect="1"/>
          </p:cNvPicPr>
          <p:nvPr/>
        </p:nvPicPr>
        <p:blipFill>
          <a:blip r:embed="rId8"/>
          <a:stretch>
            <a:fillRect/>
          </a:stretch>
        </p:blipFill>
        <p:spPr>
          <a:xfrm>
            <a:off x="10244697" y="5801703"/>
            <a:ext cx="953863" cy="966413"/>
          </a:xfrm>
          <a:prstGeom prst="rect">
            <a:avLst/>
          </a:prstGeom>
        </p:spPr>
      </p:pic>
      <p:pic>
        <p:nvPicPr>
          <p:cNvPr id="2" name="Picture 1">
            <a:extLst>
              <a:ext uri="{FF2B5EF4-FFF2-40B4-BE49-F238E27FC236}">
                <a16:creationId xmlns:a16="http://schemas.microsoft.com/office/drawing/2014/main" id="{D0ACE714-8E80-D0FF-70DC-F9FA71379E8F}"/>
              </a:ext>
            </a:extLst>
          </p:cNvPr>
          <p:cNvPicPr>
            <a:picLocks noChangeAspect="1"/>
          </p:cNvPicPr>
          <p:nvPr/>
        </p:nvPicPr>
        <p:blipFill>
          <a:blip r:embed="rId9"/>
          <a:stretch>
            <a:fillRect/>
          </a:stretch>
        </p:blipFill>
        <p:spPr>
          <a:xfrm>
            <a:off x="0" y="0"/>
            <a:ext cx="2423343" cy="6858000"/>
          </a:xfrm>
          <a:prstGeom prst="rect">
            <a:avLst/>
          </a:prstGeom>
        </p:spPr>
      </p:pic>
    </p:spTree>
    <p:extLst>
      <p:ext uri="{BB962C8B-B14F-4D97-AF65-F5344CB8AC3E}">
        <p14:creationId xmlns:p14="http://schemas.microsoft.com/office/powerpoint/2010/main" val="190659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0">
                                            <p:txEl>
                                              <p:pRg st="0" end="0"/>
                                            </p:txEl>
                                          </p:spTgt>
                                        </p:tgtEl>
                                        <p:attrNameLst>
                                          <p:attrName>style.visibility</p:attrName>
                                        </p:attrNameLst>
                                      </p:cBhvr>
                                      <p:to>
                                        <p:strVal val="visible"/>
                                      </p:to>
                                    </p:set>
                                    <p:animEffect transition="in" filter="fade">
                                      <p:cBhvr>
                                        <p:cTn id="7" dur="1000"/>
                                        <p:tgtEl>
                                          <p:spTgt spid="3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0">
                                            <p:txEl>
                                              <p:pRg st="2" end="2"/>
                                            </p:txEl>
                                          </p:spTgt>
                                        </p:tgtEl>
                                        <p:attrNameLst>
                                          <p:attrName>style.visibility</p:attrName>
                                        </p:attrNameLst>
                                      </p:cBhvr>
                                      <p:to>
                                        <p:strVal val="visible"/>
                                      </p:to>
                                    </p:set>
                                    <p:animEffect transition="in" filter="fade">
                                      <p:cBhvr>
                                        <p:cTn id="12" dur="1000"/>
                                        <p:tgtEl>
                                          <p:spTgt spid="3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0">
                                            <p:txEl>
                                              <p:pRg st="3" end="3"/>
                                            </p:txEl>
                                          </p:spTgt>
                                        </p:tgtEl>
                                        <p:attrNameLst>
                                          <p:attrName>style.visibility</p:attrName>
                                        </p:attrNameLst>
                                      </p:cBhvr>
                                      <p:to>
                                        <p:strVal val="visible"/>
                                      </p:to>
                                    </p:set>
                                    <p:animEffect transition="in" filter="fade">
                                      <p:cBhvr>
                                        <p:cTn id="17" dur="1000"/>
                                        <p:tgtEl>
                                          <p:spTgt spid="33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0">
                                            <p:txEl>
                                              <p:pRg st="4" end="4"/>
                                            </p:txEl>
                                          </p:spTgt>
                                        </p:tgtEl>
                                        <p:attrNameLst>
                                          <p:attrName>style.visibility</p:attrName>
                                        </p:attrNameLst>
                                      </p:cBhvr>
                                      <p:to>
                                        <p:strVal val="visible"/>
                                      </p:to>
                                    </p:set>
                                    <p:animEffect transition="in" filter="fade">
                                      <p:cBhvr>
                                        <p:cTn id="22" dur="1000"/>
                                        <p:tgtEl>
                                          <p:spTgt spid="33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0">
                                            <p:txEl>
                                              <p:pRg st="5" end="5"/>
                                            </p:txEl>
                                          </p:spTgt>
                                        </p:tgtEl>
                                        <p:attrNameLst>
                                          <p:attrName>style.visibility</p:attrName>
                                        </p:attrNameLst>
                                      </p:cBhvr>
                                      <p:to>
                                        <p:strVal val="visible"/>
                                      </p:to>
                                    </p:set>
                                    <p:animEffect transition="in" filter="fade">
                                      <p:cBhvr>
                                        <p:cTn id="27" dur="1000"/>
                                        <p:tgtEl>
                                          <p:spTgt spid="33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0">
                                            <p:txEl>
                                              <p:pRg st="6" end="6"/>
                                            </p:txEl>
                                          </p:spTgt>
                                        </p:tgtEl>
                                        <p:attrNameLst>
                                          <p:attrName>style.visibility</p:attrName>
                                        </p:attrNameLst>
                                      </p:cBhvr>
                                      <p:to>
                                        <p:strVal val="visible"/>
                                      </p:to>
                                    </p:set>
                                    <p:animEffect transition="in" filter="fade">
                                      <p:cBhvr>
                                        <p:cTn id="32" dur="1000"/>
                                        <p:tgtEl>
                                          <p:spTgt spid="33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30">
                                            <p:txEl>
                                              <p:pRg st="7" end="7"/>
                                            </p:txEl>
                                          </p:spTgt>
                                        </p:tgtEl>
                                        <p:attrNameLst>
                                          <p:attrName>style.visibility</p:attrName>
                                        </p:attrNameLst>
                                      </p:cBhvr>
                                      <p:to>
                                        <p:strVal val="visible"/>
                                      </p:to>
                                    </p:set>
                                    <p:animEffect transition="in" filter="fade">
                                      <p:cBhvr>
                                        <p:cTn id="46" dur="1000"/>
                                        <p:tgtEl>
                                          <p:spTgt spid="330">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
                                            <p:txEl>
                                              <p:pRg st="0" end="0"/>
                                            </p:txEl>
                                          </p:spTgt>
                                        </p:tgtEl>
                                        <p:attrNameLst>
                                          <p:attrName>style.visibility</p:attrName>
                                        </p:attrNameLst>
                                      </p:cBhvr>
                                      <p:to>
                                        <p:strVal val="visible"/>
                                      </p:to>
                                    </p:set>
                                    <p:animEffect transition="in" filter="fade">
                                      <p:cBhvr>
                                        <p:cTn id="59" dur="1000"/>
                                        <p:tgtEl>
                                          <p:spTgt spid="6">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6">
                                            <p:txEl>
                                              <p:pRg st="2" end="2"/>
                                            </p:txEl>
                                          </p:spTgt>
                                        </p:tgtEl>
                                        <p:attrNameLst>
                                          <p:attrName>style.visibility</p:attrName>
                                        </p:attrNameLst>
                                      </p:cBhvr>
                                      <p:to>
                                        <p:strVal val="visible"/>
                                      </p:to>
                                    </p:set>
                                    <p:animEffect transition="in" filter="fade">
                                      <p:cBhvr>
                                        <p:cTn id="64" dur="1000"/>
                                        <p:tgtEl>
                                          <p:spTgt spid="6">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6">
                                            <p:txEl>
                                              <p:pRg st="3" end="3"/>
                                            </p:txEl>
                                          </p:spTgt>
                                        </p:tgtEl>
                                        <p:attrNameLst>
                                          <p:attrName>style.visibility</p:attrName>
                                        </p:attrNameLst>
                                      </p:cBhvr>
                                      <p:to>
                                        <p:strVal val="visible"/>
                                      </p:to>
                                    </p:set>
                                    <p:animEffect transition="in" filter="fade">
                                      <p:cBhvr>
                                        <p:cTn id="69" dur="1000"/>
                                        <p:tgtEl>
                                          <p:spTgt spid="6">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6">
                                            <p:txEl>
                                              <p:pRg st="4" end="4"/>
                                            </p:txEl>
                                          </p:spTgt>
                                        </p:tgtEl>
                                        <p:attrNameLst>
                                          <p:attrName>style.visibility</p:attrName>
                                        </p:attrNameLst>
                                      </p:cBhvr>
                                      <p:to>
                                        <p:strVal val="visible"/>
                                      </p:to>
                                    </p:set>
                                    <p:animEffect transition="in" filter="fade">
                                      <p:cBhvr>
                                        <p:cTn id="74" dur="1000"/>
                                        <p:tgtEl>
                                          <p:spTgt spid="6">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5"/>
          <p:cNvSpPr txBox="1">
            <a:spLocks noGrp="1"/>
          </p:cNvSpPr>
          <p:nvPr>
            <p:ph type="title"/>
          </p:nvPr>
        </p:nvSpPr>
        <p:spPr>
          <a:xfrm>
            <a:off x="2537577" y="132352"/>
            <a:ext cx="935667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kern="1200" dirty="0">
                <a:latin typeface="Calibri Light" panose="020F0302020204030204" pitchFamily="34" charset="0"/>
                <a:ea typeface="+mj-ea"/>
                <a:cs typeface="Calibri Light" panose="020F0302020204030204" pitchFamily="34" charset="0"/>
                <a:sym typeface="Arial"/>
              </a:rPr>
              <a:t>Pillar 2 – description des Standards</a:t>
            </a:r>
            <a:endParaRPr dirty="0"/>
          </a:p>
        </p:txBody>
      </p:sp>
      <p:sp>
        <p:nvSpPr>
          <p:cNvPr id="330" name="Google Shape;330;p15"/>
          <p:cNvSpPr txBox="1">
            <a:spLocks noGrp="1"/>
          </p:cNvSpPr>
          <p:nvPr>
            <p:ph sz="half" idx="1"/>
          </p:nvPr>
        </p:nvSpPr>
        <p:spPr>
          <a:xfrm>
            <a:off x="2602699" y="1457914"/>
            <a:ext cx="4653637" cy="4743125"/>
          </a:xfrm>
          <a:prstGeom prst="rect">
            <a:avLst/>
          </a:prstGeom>
          <a:noFill/>
          <a:ln>
            <a:noFill/>
          </a:ln>
        </p:spPr>
        <p:txBody>
          <a:bodyPr spcFirstLastPara="1" wrap="square" lIns="91425" tIns="45700" rIns="91425" bIns="45700" anchor="t" anchorCtr="0">
            <a:normAutofit/>
          </a:bodyPr>
          <a:lstStyle/>
          <a:p>
            <a:pPr marL="0" lvl="0" indent="0">
              <a:spcBef>
                <a:spcPts val="0"/>
              </a:spcBef>
              <a:buClr>
                <a:schemeClr val="accent3"/>
              </a:buClr>
              <a:buSzPct val="100000"/>
              <a:buNone/>
            </a:pPr>
            <a:r>
              <a:rPr lang="en-US" sz="2400" b="1" dirty="0">
                <a:latin typeface="Helvetica Neue" panose="020B0604020202020204" charset="0"/>
              </a:rPr>
              <a:t>St.</a:t>
            </a:r>
            <a:r>
              <a:rPr lang="en-US" sz="2400" b="1" dirty="0">
                <a:solidFill>
                  <a:schemeClr val="bg2"/>
                </a:solidFill>
              </a:rPr>
              <a:t> 12: Travail des enfants</a:t>
            </a:r>
          </a:p>
          <a:p>
            <a:pPr marL="0" lvl="0" indent="0" algn="l" rtl="0">
              <a:lnSpc>
                <a:spcPct val="90000"/>
              </a:lnSpc>
              <a:spcBef>
                <a:spcPts val="0"/>
              </a:spcBef>
              <a:spcAft>
                <a:spcPts val="0"/>
              </a:spcAft>
              <a:buClr>
                <a:schemeClr val="accent3"/>
              </a:buClr>
              <a:buSzPct val="100000"/>
              <a:buNone/>
            </a:pPr>
            <a:r>
              <a:rPr lang="en-US" sz="2400" b="1" dirty="0">
                <a:solidFill>
                  <a:schemeClr val="bg2"/>
                </a:solidFill>
              </a:rPr>
              <a:t> </a:t>
            </a:r>
            <a:r>
              <a:rPr lang="en-US" sz="2400" dirty="0">
                <a:solidFill>
                  <a:schemeClr val="bg2"/>
                </a:solidFill>
              </a:rPr>
              <a:t> </a:t>
            </a:r>
          </a:p>
          <a:p>
            <a:pPr marL="342900" indent="-342900">
              <a:buClr>
                <a:schemeClr val="accent3"/>
              </a:buClr>
              <a:buSzPct val="100000"/>
            </a:pPr>
            <a:r>
              <a:rPr lang="fr-FR" sz="2400" dirty="0">
                <a:solidFill>
                  <a:schemeClr val="bg2"/>
                </a:solidFill>
                <a:latin typeface="Helvetica Neue" panose="020B0604020202020204" charset="0"/>
                <a:sym typeface="Arial"/>
              </a:rPr>
              <a:t>Lié à / aggravé par la crise humanitaire</a:t>
            </a:r>
            <a:endParaRPr lang="en-US" sz="2400" dirty="0">
              <a:solidFill>
                <a:schemeClr val="bg2"/>
              </a:solidFill>
              <a:latin typeface="Helvetica Neue" panose="020B0604020202020204" charset="0"/>
              <a:sym typeface="Arial"/>
            </a:endParaRPr>
          </a:p>
          <a:p>
            <a:pPr marL="342900" indent="-342900">
              <a:buClr>
                <a:schemeClr val="accent3"/>
              </a:buClr>
              <a:buSzPct val="100000"/>
            </a:pPr>
            <a:r>
              <a:rPr lang="en-US" sz="2400" dirty="0" err="1">
                <a:solidFill>
                  <a:schemeClr val="bg2"/>
                </a:solidFill>
                <a:latin typeface="Helvetica Neue" panose="020B0604020202020204" charset="0"/>
                <a:sym typeface="Arial"/>
              </a:rPr>
              <a:t>Retrait</a:t>
            </a:r>
            <a:r>
              <a:rPr lang="en-US" sz="2400" dirty="0">
                <a:solidFill>
                  <a:schemeClr val="bg2"/>
                </a:solidFill>
                <a:latin typeface="Helvetica Neue" panose="020B0604020202020204" charset="0"/>
                <a:sym typeface="Arial"/>
              </a:rPr>
              <a:t> de la PFTE</a:t>
            </a:r>
          </a:p>
          <a:p>
            <a:pPr marL="342900" indent="-342900">
              <a:buClr>
                <a:schemeClr val="accent3"/>
              </a:buClr>
              <a:buSzPct val="100000"/>
            </a:pPr>
            <a:r>
              <a:rPr lang="fr-FR" sz="2400" dirty="0">
                <a:solidFill>
                  <a:schemeClr val="bg2"/>
                </a:solidFill>
                <a:latin typeface="Helvetica Neue" panose="020B0604020202020204" charset="0"/>
              </a:rPr>
              <a:t>Coordination multisectorielle/services pour les stratégies de réponse </a:t>
            </a:r>
            <a:endParaRPr lang="en-US" sz="2400" dirty="0">
              <a:solidFill>
                <a:schemeClr val="bg2"/>
              </a:solidFill>
              <a:latin typeface="Helvetica Neue" panose="020B0604020202020204" charset="0"/>
            </a:endParaRPr>
          </a:p>
          <a:p>
            <a:pPr marL="342900" indent="-342900">
              <a:buClr>
                <a:schemeClr val="accent3"/>
              </a:buClr>
              <a:buSzPct val="100000"/>
            </a:pPr>
            <a:r>
              <a:rPr lang="fr-FR" sz="2400" dirty="0">
                <a:solidFill>
                  <a:schemeClr val="bg2"/>
                </a:solidFill>
                <a:latin typeface="Helvetica Neue" panose="020B0604020202020204" charset="0"/>
              </a:rPr>
              <a:t>Initiatives au niveau communautaire</a:t>
            </a:r>
            <a:endParaRPr sz="2400" dirty="0">
              <a:solidFill>
                <a:schemeClr val="bg2"/>
              </a:solidFill>
              <a:latin typeface="Helvetica Neue" panose="020B0604020202020204" charset="0"/>
            </a:endParaRPr>
          </a:p>
          <a:p>
            <a:pPr marL="0" lvl="0" indent="0" algn="l" rtl="0">
              <a:lnSpc>
                <a:spcPct val="90000"/>
              </a:lnSpc>
              <a:spcBef>
                <a:spcPts val="1000"/>
              </a:spcBef>
              <a:spcAft>
                <a:spcPts val="0"/>
              </a:spcAft>
              <a:buClr>
                <a:schemeClr val="accent3"/>
              </a:buClr>
              <a:buSzPct val="100000"/>
              <a:buNone/>
            </a:pPr>
            <a:endParaRPr lang="en-US" sz="2400" dirty="0">
              <a:solidFill>
                <a:schemeClr val="bg2"/>
              </a:solidFill>
              <a:latin typeface="Arial"/>
              <a:ea typeface="Arial"/>
              <a:cs typeface="Arial"/>
              <a:sym typeface="Arial"/>
            </a:endParaRPr>
          </a:p>
        </p:txBody>
      </p:sp>
      <p:sp>
        <p:nvSpPr>
          <p:cNvPr id="6" name="Google Shape;330;p15">
            <a:extLst>
              <a:ext uri="{FF2B5EF4-FFF2-40B4-BE49-F238E27FC236}">
                <a16:creationId xmlns:a16="http://schemas.microsoft.com/office/drawing/2014/main" id="{8FDC7F8F-B94C-4ECE-8184-84812495DC5D}"/>
              </a:ext>
            </a:extLst>
          </p:cNvPr>
          <p:cNvSpPr txBox="1">
            <a:spLocks/>
          </p:cNvSpPr>
          <p:nvPr/>
        </p:nvSpPr>
        <p:spPr>
          <a:xfrm>
            <a:off x="7435692" y="2568723"/>
            <a:ext cx="4819449" cy="380731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Clr>
                <a:schemeClr val="accent3"/>
              </a:buClr>
              <a:buSzPct val="100000"/>
              <a:buNone/>
            </a:pPr>
            <a:r>
              <a:rPr lang="en-US" sz="2400" b="1" dirty="0">
                <a:latin typeface="Helvetica Neue" panose="020B0604020202020204" charset="0"/>
              </a:rPr>
              <a:t>St.</a:t>
            </a:r>
            <a:r>
              <a:rPr lang="en-US" sz="2400" b="1" dirty="0">
                <a:solidFill>
                  <a:schemeClr val="bg2"/>
                </a:solidFill>
                <a:latin typeface="Helvetica Neue" panose="020B0604020202020204" charset="0"/>
              </a:rPr>
              <a:t> 13: Enfants non-</a:t>
            </a:r>
            <a:r>
              <a:rPr lang="en-US" sz="2400" b="1" dirty="0" err="1">
                <a:solidFill>
                  <a:schemeClr val="bg2"/>
                </a:solidFill>
                <a:latin typeface="Helvetica Neue" panose="020B0604020202020204" charset="0"/>
              </a:rPr>
              <a:t>accompagn</a:t>
            </a:r>
            <a:r>
              <a:rPr lang="fr-FR" sz="2400" b="1" dirty="0">
                <a:solidFill>
                  <a:schemeClr val="bg2"/>
                </a:solidFill>
                <a:latin typeface="Helvetica Neue" panose="020B0604020202020204" charset="0"/>
                <a:sym typeface="Arial"/>
              </a:rPr>
              <a:t>é</a:t>
            </a:r>
            <a:r>
              <a:rPr lang="en-US" sz="2400" b="1" dirty="0">
                <a:solidFill>
                  <a:schemeClr val="bg2"/>
                </a:solidFill>
                <a:latin typeface="Helvetica Neue" panose="020B0604020202020204" charset="0"/>
              </a:rPr>
              <a:t>s &amp; s</a:t>
            </a:r>
            <a:r>
              <a:rPr lang="fr-FR" sz="2400" b="1" dirty="0">
                <a:solidFill>
                  <a:schemeClr val="bg2"/>
                </a:solidFill>
                <a:latin typeface="Helvetica Neue" panose="020B0604020202020204" charset="0"/>
                <a:sym typeface="Arial"/>
              </a:rPr>
              <a:t>é</a:t>
            </a:r>
            <a:r>
              <a:rPr lang="en-US" sz="2400" b="1" dirty="0">
                <a:solidFill>
                  <a:schemeClr val="bg2"/>
                </a:solidFill>
                <a:latin typeface="Helvetica Neue" panose="020B0604020202020204" charset="0"/>
              </a:rPr>
              <a:t>par</a:t>
            </a:r>
            <a:r>
              <a:rPr lang="fr-FR" sz="2400" b="1" dirty="0">
                <a:solidFill>
                  <a:schemeClr val="bg2"/>
                </a:solidFill>
                <a:latin typeface="Helvetica Neue" panose="020B0604020202020204" charset="0"/>
                <a:sym typeface="Arial"/>
              </a:rPr>
              <a:t>é</a:t>
            </a:r>
            <a:r>
              <a:rPr lang="en-US" sz="2400" b="1" dirty="0">
                <a:solidFill>
                  <a:schemeClr val="bg2"/>
                </a:solidFill>
                <a:latin typeface="Helvetica Neue" panose="020B0604020202020204" charset="0"/>
              </a:rPr>
              <a:t>s</a:t>
            </a:r>
          </a:p>
          <a:p>
            <a:pPr marL="342900" indent="-342900">
              <a:buClr>
                <a:schemeClr val="accent3"/>
              </a:buClr>
              <a:buSzPct val="100000"/>
            </a:pPr>
            <a:r>
              <a:rPr lang="fr-FR" sz="2400" dirty="0">
                <a:solidFill>
                  <a:schemeClr val="bg2"/>
                </a:solidFill>
                <a:latin typeface="Helvetica Neue" panose="020B0604020202020204" charset="0"/>
              </a:rPr>
              <a:t>Droits, BIA and centralité des enfants</a:t>
            </a:r>
          </a:p>
          <a:p>
            <a:pPr marL="342900" indent="-342900">
              <a:buClr>
                <a:schemeClr val="accent3"/>
              </a:buClr>
              <a:buSzPct val="100000"/>
            </a:pPr>
            <a:r>
              <a:rPr lang="fr-FR" sz="2400" dirty="0">
                <a:solidFill>
                  <a:schemeClr val="bg2"/>
                </a:solidFill>
                <a:latin typeface="Helvetica Neue" panose="020B0604020202020204" charset="0"/>
                <a:ea typeface="Arial"/>
                <a:cs typeface="Arial"/>
                <a:sym typeface="Arial"/>
              </a:rPr>
              <a:t>L'unité familiale est une priorité </a:t>
            </a:r>
            <a:endParaRPr lang="en-US" sz="2400" dirty="0">
              <a:solidFill>
                <a:schemeClr val="bg2"/>
              </a:solidFill>
              <a:latin typeface="Helvetica Neue" panose="020B0604020202020204" charset="0"/>
              <a:ea typeface="Arial"/>
              <a:cs typeface="Arial"/>
              <a:sym typeface="Arial"/>
            </a:endParaRPr>
          </a:p>
          <a:p>
            <a:pPr marL="342900" indent="-342900">
              <a:buClr>
                <a:schemeClr val="accent3"/>
              </a:buClr>
              <a:buSzPct val="100000"/>
            </a:pPr>
            <a:r>
              <a:rPr lang="fr-FR" sz="2400" dirty="0">
                <a:solidFill>
                  <a:schemeClr val="bg2"/>
                </a:solidFill>
                <a:latin typeface="Helvetica Neue" panose="020B0604020202020204" charset="0"/>
              </a:rPr>
              <a:t>Gestion de cas et immédiateté</a:t>
            </a:r>
            <a:r>
              <a:rPr lang="en-US" sz="2400" dirty="0">
                <a:solidFill>
                  <a:schemeClr val="bg2"/>
                </a:solidFill>
                <a:latin typeface="Helvetica Neue" panose="020B0604020202020204" charset="0"/>
              </a:rPr>
              <a:t> FTR </a:t>
            </a:r>
          </a:p>
          <a:p>
            <a:pPr marL="342900" indent="-342900">
              <a:buClr>
                <a:schemeClr val="accent3"/>
              </a:buClr>
              <a:buSzPct val="100000"/>
            </a:pPr>
            <a:r>
              <a:rPr lang="fr-FR" sz="2400" dirty="0">
                <a:solidFill>
                  <a:schemeClr val="bg2"/>
                </a:solidFill>
                <a:latin typeface="Helvetica Neue" panose="020B0604020202020204" charset="0"/>
              </a:rPr>
              <a:t>Des contextes spécifiques appellent des acteurs spécifiques</a:t>
            </a:r>
            <a:endParaRPr lang="en-US" sz="2400" dirty="0">
              <a:solidFill>
                <a:schemeClr val="bg2"/>
              </a:solidFill>
              <a:latin typeface="Helvetica Neue" panose="020B0604020202020204" charset="0"/>
              <a:sym typeface="Arial"/>
            </a:endParaRPr>
          </a:p>
          <a:p>
            <a:pPr marL="0" indent="0">
              <a:buClr>
                <a:schemeClr val="accent3"/>
              </a:buClr>
              <a:buSzPct val="100000"/>
              <a:buNone/>
            </a:pPr>
            <a:r>
              <a:rPr lang="en-US" sz="2400" dirty="0">
                <a:solidFill>
                  <a:schemeClr val="bg2"/>
                </a:solidFill>
                <a:latin typeface="Helvetica Neue" panose="020B0604020202020204" charset="0"/>
                <a:ea typeface="Arial"/>
                <a:cs typeface="Arial"/>
                <a:sym typeface="Arial"/>
              </a:rPr>
              <a:t> </a:t>
            </a:r>
            <a:br>
              <a:rPr lang="en-US" sz="2400" dirty="0">
                <a:solidFill>
                  <a:schemeClr val="bg2"/>
                </a:solidFill>
                <a:latin typeface="Helvetica Neue" panose="020B0604020202020204" charset="0"/>
              </a:rPr>
            </a:br>
            <a:endParaRPr lang="en-US" sz="2400" dirty="0">
              <a:solidFill>
                <a:schemeClr val="bg2"/>
              </a:solidFill>
              <a:latin typeface="Helvetica Neue" panose="020B0604020202020204" charset="0"/>
            </a:endParaRPr>
          </a:p>
        </p:txBody>
      </p:sp>
      <p:pic>
        <p:nvPicPr>
          <p:cNvPr id="11" name="Image 10">
            <a:extLst>
              <a:ext uri="{FF2B5EF4-FFF2-40B4-BE49-F238E27FC236}">
                <a16:creationId xmlns:a16="http://schemas.microsoft.com/office/drawing/2014/main" id="{9D8FC044-666B-41E0-939D-A2AE30694FF7}"/>
              </a:ext>
            </a:extLst>
          </p:cNvPr>
          <p:cNvPicPr>
            <a:picLocks noChangeAspect="1"/>
          </p:cNvPicPr>
          <p:nvPr/>
        </p:nvPicPr>
        <p:blipFill>
          <a:blip r:embed="rId3"/>
          <a:stretch>
            <a:fillRect/>
          </a:stretch>
        </p:blipFill>
        <p:spPr>
          <a:xfrm>
            <a:off x="4646995" y="5227433"/>
            <a:ext cx="845501" cy="973607"/>
          </a:xfrm>
          <a:prstGeom prst="rect">
            <a:avLst/>
          </a:prstGeom>
        </p:spPr>
      </p:pic>
      <p:pic>
        <p:nvPicPr>
          <p:cNvPr id="12" name="Image 11">
            <a:extLst>
              <a:ext uri="{FF2B5EF4-FFF2-40B4-BE49-F238E27FC236}">
                <a16:creationId xmlns:a16="http://schemas.microsoft.com/office/drawing/2014/main" id="{C6E6B82E-AC67-4146-BD76-81E8BAA4BBD8}"/>
              </a:ext>
            </a:extLst>
          </p:cNvPr>
          <p:cNvPicPr>
            <a:picLocks noChangeAspect="1"/>
          </p:cNvPicPr>
          <p:nvPr/>
        </p:nvPicPr>
        <p:blipFill>
          <a:blip r:embed="rId4"/>
          <a:stretch>
            <a:fillRect/>
          </a:stretch>
        </p:blipFill>
        <p:spPr>
          <a:xfrm>
            <a:off x="3842171" y="5315426"/>
            <a:ext cx="766019" cy="889129"/>
          </a:xfrm>
          <a:prstGeom prst="rect">
            <a:avLst/>
          </a:prstGeom>
        </p:spPr>
      </p:pic>
      <p:pic>
        <p:nvPicPr>
          <p:cNvPr id="9" name="Image 8">
            <a:extLst>
              <a:ext uri="{FF2B5EF4-FFF2-40B4-BE49-F238E27FC236}">
                <a16:creationId xmlns:a16="http://schemas.microsoft.com/office/drawing/2014/main" id="{5B2170DC-4F8C-4738-91A2-B8B6B6B5CED1}"/>
              </a:ext>
            </a:extLst>
          </p:cNvPr>
          <p:cNvPicPr>
            <a:picLocks noChangeAspect="1"/>
          </p:cNvPicPr>
          <p:nvPr/>
        </p:nvPicPr>
        <p:blipFill>
          <a:blip r:embed="rId5"/>
          <a:stretch>
            <a:fillRect/>
          </a:stretch>
        </p:blipFill>
        <p:spPr>
          <a:xfrm>
            <a:off x="9555674" y="1802132"/>
            <a:ext cx="819770" cy="699216"/>
          </a:xfrm>
          <a:prstGeom prst="rect">
            <a:avLst/>
          </a:prstGeom>
        </p:spPr>
      </p:pic>
      <p:pic>
        <p:nvPicPr>
          <p:cNvPr id="14" name="Image 13">
            <a:extLst>
              <a:ext uri="{FF2B5EF4-FFF2-40B4-BE49-F238E27FC236}">
                <a16:creationId xmlns:a16="http://schemas.microsoft.com/office/drawing/2014/main" id="{A3455E1E-98CA-47AB-B27C-6A159E8712ED}"/>
              </a:ext>
            </a:extLst>
          </p:cNvPr>
          <p:cNvPicPr>
            <a:picLocks noChangeAspect="1"/>
          </p:cNvPicPr>
          <p:nvPr/>
        </p:nvPicPr>
        <p:blipFill rotWithShape="1">
          <a:blip r:embed="rId6"/>
          <a:srcRect l="-353" t="10332"/>
          <a:stretch/>
        </p:blipFill>
        <p:spPr>
          <a:xfrm>
            <a:off x="11069830" y="6026432"/>
            <a:ext cx="646461" cy="699216"/>
          </a:xfrm>
          <a:prstGeom prst="rect">
            <a:avLst/>
          </a:prstGeom>
        </p:spPr>
      </p:pic>
      <p:pic>
        <p:nvPicPr>
          <p:cNvPr id="2" name="Picture 1">
            <a:extLst>
              <a:ext uri="{FF2B5EF4-FFF2-40B4-BE49-F238E27FC236}">
                <a16:creationId xmlns:a16="http://schemas.microsoft.com/office/drawing/2014/main" id="{F4FAB539-DF1C-B653-1957-4D3098CF2D13}"/>
              </a:ext>
            </a:extLst>
          </p:cNvPr>
          <p:cNvPicPr>
            <a:picLocks noChangeAspect="1"/>
          </p:cNvPicPr>
          <p:nvPr/>
        </p:nvPicPr>
        <p:blipFill>
          <a:blip r:embed="rId7"/>
          <a:stretch>
            <a:fillRect/>
          </a:stretch>
        </p:blipFill>
        <p:spPr>
          <a:xfrm>
            <a:off x="0" y="0"/>
            <a:ext cx="2423343" cy="6858000"/>
          </a:xfrm>
          <a:prstGeom prst="rect">
            <a:avLst/>
          </a:prstGeom>
        </p:spPr>
      </p:pic>
    </p:spTree>
    <p:extLst>
      <p:ext uri="{BB962C8B-B14F-4D97-AF65-F5344CB8AC3E}">
        <p14:creationId xmlns:p14="http://schemas.microsoft.com/office/powerpoint/2010/main" val="50151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0">
                                            <p:txEl>
                                              <p:pRg st="0" end="0"/>
                                            </p:txEl>
                                          </p:spTgt>
                                        </p:tgtEl>
                                        <p:attrNameLst>
                                          <p:attrName>style.visibility</p:attrName>
                                        </p:attrNameLst>
                                      </p:cBhvr>
                                      <p:to>
                                        <p:strVal val="visible"/>
                                      </p:to>
                                    </p:set>
                                    <p:animEffect transition="in" filter="fade">
                                      <p:cBhvr>
                                        <p:cTn id="7" dur="1000"/>
                                        <p:tgtEl>
                                          <p:spTgt spid="3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0">
                                            <p:txEl>
                                              <p:pRg st="2" end="2"/>
                                            </p:txEl>
                                          </p:spTgt>
                                        </p:tgtEl>
                                        <p:attrNameLst>
                                          <p:attrName>style.visibility</p:attrName>
                                        </p:attrNameLst>
                                      </p:cBhvr>
                                      <p:to>
                                        <p:strVal val="visible"/>
                                      </p:to>
                                    </p:set>
                                    <p:animEffect transition="in" filter="fade">
                                      <p:cBhvr>
                                        <p:cTn id="12" dur="1000"/>
                                        <p:tgtEl>
                                          <p:spTgt spid="3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0">
                                            <p:txEl>
                                              <p:pRg st="3" end="3"/>
                                            </p:txEl>
                                          </p:spTgt>
                                        </p:tgtEl>
                                        <p:attrNameLst>
                                          <p:attrName>style.visibility</p:attrName>
                                        </p:attrNameLst>
                                      </p:cBhvr>
                                      <p:to>
                                        <p:strVal val="visible"/>
                                      </p:to>
                                    </p:set>
                                    <p:animEffect transition="in" filter="fade">
                                      <p:cBhvr>
                                        <p:cTn id="17" dur="1000"/>
                                        <p:tgtEl>
                                          <p:spTgt spid="33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0">
                                            <p:txEl>
                                              <p:pRg st="4" end="4"/>
                                            </p:txEl>
                                          </p:spTgt>
                                        </p:tgtEl>
                                        <p:attrNameLst>
                                          <p:attrName>style.visibility</p:attrName>
                                        </p:attrNameLst>
                                      </p:cBhvr>
                                      <p:to>
                                        <p:strVal val="visible"/>
                                      </p:to>
                                    </p:set>
                                    <p:animEffect transition="in" filter="fade">
                                      <p:cBhvr>
                                        <p:cTn id="22" dur="1000"/>
                                        <p:tgtEl>
                                          <p:spTgt spid="33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0">
                                            <p:txEl>
                                              <p:pRg st="5" end="5"/>
                                            </p:txEl>
                                          </p:spTgt>
                                        </p:tgtEl>
                                        <p:attrNameLst>
                                          <p:attrName>style.visibility</p:attrName>
                                        </p:attrNameLst>
                                      </p:cBhvr>
                                      <p:to>
                                        <p:strVal val="visible"/>
                                      </p:to>
                                    </p:set>
                                    <p:animEffect transition="in" filter="fade">
                                      <p:cBhvr>
                                        <p:cTn id="27" dur="1000"/>
                                        <p:tgtEl>
                                          <p:spTgt spid="33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fade">
                                      <p:cBhvr>
                                        <p:cTn id="40" dur="1000"/>
                                        <p:tgtEl>
                                          <p:spTgt spid="6">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animEffect transition="in" filter="fade">
                                      <p:cBhvr>
                                        <p:cTn id="45" dur="1000"/>
                                        <p:tgtEl>
                                          <p:spTgt spid="6">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
                                            <p:txEl>
                                              <p:pRg st="2" end="2"/>
                                            </p:txEl>
                                          </p:spTgt>
                                        </p:tgtEl>
                                        <p:attrNameLst>
                                          <p:attrName>style.visibility</p:attrName>
                                        </p:attrNameLst>
                                      </p:cBhvr>
                                      <p:to>
                                        <p:strVal val="visible"/>
                                      </p:to>
                                    </p:set>
                                    <p:animEffect transition="in" filter="fade">
                                      <p:cBhvr>
                                        <p:cTn id="50" dur="1000"/>
                                        <p:tgtEl>
                                          <p:spTgt spid="6">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Effect transition="in" filter="fade">
                                      <p:cBhvr>
                                        <p:cTn id="55" dur="1000"/>
                                        <p:tgtEl>
                                          <p:spTgt spid="6">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6">
                                            <p:txEl>
                                              <p:pRg st="4" end="4"/>
                                            </p:txEl>
                                          </p:spTgt>
                                        </p:tgtEl>
                                        <p:attrNameLst>
                                          <p:attrName>style.visibility</p:attrName>
                                        </p:attrNameLst>
                                      </p:cBhvr>
                                      <p:to>
                                        <p:strVal val="visible"/>
                                      </p:to>
                                    </p:set>
                                    <p:animEffect transition="in" filter="fade">
                                      <p:cBhvr>
                                        <p:cTn id="60" dur="1000"/>
                                        <p:tgtEl>
                                          <p:spTgt spid="6">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6">
                                            <p:txEl>
                                              <p:pRg st="5" end="5"/>
                                            </p:txEl>
                                          </p:spTgt>
                                        </p:tgtEl>
                                        <p:attrNameLst>
                                          <p:attrName>style.visibility</p:attrName>
                                        </p:attrNameLst>
                                      </p:cBhvr>
                                      <p:to>
                                        <p:strVal val="visible"/>
                                      </p:to>
                                    </p:set>
                                    <p:animEffect transition="in" filter="fade">
                                      <p:cBhvr>
                                        <p:cTn id="65" dur="1000"/>
                                        <p:tgtEl>
                                          <p:spTgt spid="6">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a:lstStyle/>
          <a:p>
            <a:r>
              <a:rPr lang="en-GB" dirty="0" err="1"/>
              <a:t>Exemples</a:t>
            </a:r>
            <a:r>
              <a:rPr lang="en-GB" dirty="0"/>
              <a:t> de la </a:t>
            </a:r>
            <a:r>
              <a:rPr lang="en-GB" dirty="0" err="1"/>
              <a:t>Régi</a:t>
            </a:r>
            <a:r>
              <a:rPr lang="es-ES" dirty="0"/>
              <a:t>o</a:t>
            </a:r>
            <a:r>
              <a:rPr lang="en-GB" dirty="0"/>
              <a:t>n</a:t>
            </a:r>
          </a:p>
        </p:txBody>
      </p:sp>
      <p:sp>
        <p:nvSpPr>
          <p:cNvPr id="8" name="TextBox 7">
            <a:extLst>
              <a:ext uri="{FF2B5EF4-FFF2-40B4-BE49-F238E27FC236}">
                <a16:creationId xmlns:a16="http://schemas.microsoft.com/office/drawing/2014/main" id="{91A1A334-6B7B-4644-A374-008FFE228989}"/>
              </a:ext>
            </a:extLst>
          </p:cNvPr>
          <p:cNvSpPr txBox="1"/>
          <p:nvPr/>
        </p:nvSpPr>
        <p:spPr>
          <a:xfrm>
            <a:off x="678402" y="3709169"/>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pic>
        <p:nvPicPr>
          <p:cNvPr id="6" name="Image 5">
            <a:extLst>
              <a:ext uri="{FF2B5EF4-FFF2-40B4-BE49-F238E27FC236}">
                <a16:creationId xmlns:a16="http://schemas.microsoft.com/office/drawing/2014/main" id="{DF4E8611-0B5B-47D3-A7FD-F34FB7B7487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4997080" y="1586781"/>
            <a:ext cx="1897565" cy="2026068"/>
          </a:xfrm>
          <a:prstGeom prst="rect">
            <a:avLst/>
          </a:prstGeom>
        </p:spPr>
      </p:pic>
      <p:pic>
        <p:nvPicPr>
          <p:cNvPr id="9" name="Image 8">
            <a:extLst>
              <a:ext uri="{FF2B5EF4-FFF2-40B4-BE49-F238E27FC236}">
                <a16:creationId xmlns:a16="http://schemas.microsoft.com/office/drawing/2014/main" id="{6B9B39F7-03EE-4985-8C9C-F0EDC347484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9586403" y="1044755"/>
            <a:ext cx="1456316" cy="2451640"/>
          </a:xfrm>
          <a:prstGeom prst="rect">
            <a:avLst/>
          </a:prstGeom>
        </p:spPr>
      </p:pic>
      <p:pic>
        <p:nvPicPr>
          <p:cNvPr id="11" name="Image 10">
            <a:extLst>
              <a:ext uri="{FF2B5EF4-FFF2-40B4-BE49-F238E27FC236}">
                <a16:creationId xmlns:a16="http://schemas.microsoft.com/office/drawing/2014/main" id="{18C8B574-A740-4181-A49F-F98C13432B45}"/>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Lst>
          </a:blip>
          <a:stretch>
            <a:fillRect/>
          </a:stretch>
        </p:blipFill>
        <p:spPr>
          <a:xfrm>
            <a:off x="798880" y="1633672"/>
            <a:ext cx="2572127" cy="1702528"/>
          </a:xfrm>
          <a:prstGeom prst="rect">
            <a:avLst/>
          </a:prstGeom>
        </p:spPr>
      </p:pic>
      <p:sp>
        <p:nvSpPr>
          <p:cNvPr id="10" name="TextBox 7">
            <a:extLst>
              <a:ext uri="{FF2B5EF4-FFF2-40B4-BE49-F238E27FC236}">
                <a16:creationId xmlns:a16="http://schemas.microsoft.com/office/drawing/2014/main" id="{A2247DD4-E35B-45CF-9E8C-41A766DC29E4}"/>
              </a:ext>
            </a:extLst>
          </p:cNvPr>
          <p:cNvSpPr txBox="1"/>
          <p:nvPr/>
        </p:nvSpPr>
        <p:spPr>
          <a:xfrm>
            <a:off x="4536995" y="3812670"/>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
        <p:nvSpPr>
          <p:cNvPr id="12" name="TextBox 7">
            <a:extLst>
              <a:ext uri="{FF2B5EF4-FFF2-40B4-BE49-F238E27FC236}">
                <a16:creationId xmlns:a16="http://schemas.microsoft.com/office/drawing/2014/main" id="{269797CA-D2BB-4A54-8D61-5C98D74A2A0F}"/>
              </a:ext>
            </a:extLst>
          </p:cNvPr>
          <p:cNvSpPr txBox="1"/>
          <p:nvPr/>
        </p:nvSpPr>
        <p:spPr>
          <a:xfrm>
            <a:off x="8644470" y="3812670"/>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Tree>
    <p:extLst>
      <p:ext uri="{BB962C8B-B14F-4D97-AF65-F5344CB8AC3E}">
        <p14:creationId xmlns:p14="http://schemas.microsoft.com/office/powerpoint/2010/main" val="430287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fr-FR" sz="4100" dirty="0"/>
              <a:t>Vous avez besoin de plus </a:t>
            </a:r>
            <a:r>
              <a:rPr lang="fr-FR" sz="4100"/>
              <a:t>que </a:t>
            </a:r>
            <a:br>
              <a:rPr lang="fr-FR" sz="4100"/>
            </a:br>
            <a:r>
              <a:rPr lang="fr-FR" sz="4100"/>
              <a:t>la version papier</a:t>
            </a:r>
            <a:r>
              <a:rPr lang="en-US" sz="4100" dirty="0"/>
              <a:t>?</a:t>
            </a:r>
            <a:endParaRPr sz="4100" dirty="0"/>
          </a:p>
        </p:txBody>
      </p:sp>
      <p:sp>
        <p:nvSpPr>
          <p:cNvPr id="469" name="Google Shape;469;p25"/>
          <p:cNvSpPr txBox="1">
            <a:spLocks noGrp="1"/>
          </p:cNvSpPr>
          <p:nvPr>
            <p:ph sz="half" idx="1"/>
          </p:nvPr>
        </p:nvSpPr>
        <p:spPr>
          <a:xfrm>
            <a:off x="680802" y="1367983"/>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endParaRPr lang="en-GB" sz="2400" dirty="0"/>
          </a:p>
          <a:p>
            <a:pPr marL="0" lvl="0" indent="0">
              <a:spcAft>
                <a:spcPts val="1200"/>
              </a:spcAft>
              <a:buSzPts val="2800"/>
              <a:buNone/>
            </a:pPr>
            <a:r>
              <a:rPr lang="en-GB" sz="2400" dirty="0"/>
              <a:t>Sur le site de </a:t>
            </a:r>
            <a:r>
              <a:rPr lang="en-GB" sz="2400" dirty="0" err="1"/>
              <a:t>l’Alliance</a:t>
            </a:r>
            <a:r>
              <a:rPr lang="en-GB" sz="2400" dirty="0"/>
              <a:t> </a:t>
            </a:r>
          </a:p>
          <a:p>
            <a:pPr marL="985838" lvl="1" indent="-312738">
              <a:buFont typeface="Wingdings" pitchFamily="2" charset="2"/>
              <a:buChar char="Ø"/>
            </a:pPr>
            <a:r>
              <a:rPr lang="en-GB" sz="1600" dirty="0"/>
              <a:t>Version PDF</a:t>
            </a:r>
          </a:p>
          <a:p>
            <a:pPr marL="985838" lvl="1" indent="-312738">
              <a:buFont typeface="Wingdings" pitchFamily="2" charset="2"/>
              <a:buChar char="Ø"/>
            </a:pPr>
            <a:r>
              <a:rPr lang="fr-FR" sz="1600" dirty="0"/>
              <a:t>Briefing &amp; Pack de mise en œuvre</a:t>
            </a:r>
            <a:endParaRPr lang="en-GB" sz="1600" dirty="0"/>
          </a:p>
          <a:p>
            <a:pPr marL="985838" lvl="1" indent="-312738">
              <a:buFont typeface="Wingdings" pitchFamily="2" charset="2"/>
              <a:buChar char="Ø"/>
            </a:pPr>
            <a:r>
              <a:rPr lang="en-GB" sz="1600" dirty="0"/>
              <a:t>Résumé de 25 pages</a:t>
            </a:r>
          </a:p>
          <a:p>
            <a:pPr marL="985838" lvl="1" indent="-312738">
              <a:buFont typeface="Wingdings" pitchFamily="2" charset="2"/>
              <a:buChar char="Ø"/>
            </a:pPr>
            <a:r>
              <a:rPr lang="en-GB" sz="1600" dirty="0" err="1"/>
              <a:t>Cours</a:t>
            </a:r>
            <a:r>
              <a:rPr lang="en-GB" sz="1600" dirty="0"/>
              <a:t> </a:t>
            </a:r>
            <a:r>
              <a:rPr lang="en-GB" sz="1600" dirty="0" err="1"/>
              <a:t>en</a:t>
            </a:r>
            <a:r>
              <a:rPr lang="en-GB" sz="1600" dirty="0"/>
              <a:t> </a:t>
            </a:r>
            <a:r>
              <a:rPr lang="en-GB" sz="1600" dirty="0" err="1"/>
              <a:t>ligne</a:t>
            </a:r>
            <a:endParaRPr lang="en-GB" sz="1600" dirty="0"/>
          </a:p>
          <a:p>
            <a:pPr marL="985838" lvl="1" indent="-312738">
              <a:buFont typeface="Wingdings" pitchFamily="2" charset="2"/>
              <a:buChar char="Ø"/>
            </a:pPr>
            <a:r>
              <a:rPr lang="en-GB" sz="1600" dirty="0"/>
              <a:t>YouTube videos</a:t>
            </a:r>
          </a:p>
          <a:p>
            <a:pPr marL="985838" lvl="1" indent="-312738">
              <a:buFont typeface="Wingdings" pitchFamily="2" charset="2"/>
              <a:buChar char="Ø"/>
            </a:pPr>
            <a:r>
              <a:rPr lang="fr-FR" sz="1600" dirty="0"/>
              <a:t>Une galerie de standards illustrés</a:t>
            </a:r>
            <a:endParaRPr lang="en-GB" sz="1600" dirty="0"/>
          </a:p>
          <a:p>
            <a:pPr marL="9525" lvl="1" indent="0">
              <a:spcBef>
                <a:spcPts val="1200"/>
              </a:spcBef>
              <a:buNone/>
              <a:tabLst>
                <a:tab pos="703263" algn="l"/>
              </a:tabLst>
            </a:pPr>
            <a:r>
              <a:rPr lang="en-GB" sz="2000" dirty="0">
                <a:solidFill>
                  <a:srgbClr val="00B0F0"/>
                </a:solidFill>
              </a:rPr>
              <a:t>	👉</a:t>
            </a:r>
            <a:r>
              <a:rPr lang="en-GB" sz="1600" dirty="0">
                <a:solidFill>
                  <a:srgbClr val="00B0F0"/>
                </a:solidFill>
              </a:rPr>
              <a:t>  </a:t>
            </a:r>
            <a:r>
              <a:rPr lang="en-GB" sz="1600" dirty="0">
                <a:solidFill>
                  <a:srgbClr val="00B0F0"/>
                </a:solidFill>
                <a:hlinkClick r:id="rId3"/>
              </a:rPr>
              <a:t>www.AllianceCPHA.org</a:t>
            </a:r>
            <a:endParaRPr lang="en-GB" sz="1600" dirty="0">
              <a:solidFill>
                <a:srgbClr val="00B0F0"/>
              </a:solidFill>
            </a:endParaRPr>
          </a:p>
          <a:p>
            <a:pPr marL="9525" lvl="1" indent="0">
              <a:spcBef>
                <a:spcPts val="1200"/>
              </a:spcBef>
              <a:buNone/>
              <a:tabLst>
                <a:tab pos="703263" algn="l"/>
              </a:tabLst>
            </a:pPr>
            <a:r>
              <a:rPr lang="fr-FR" sz="2400" dirty="0"/>
              <a:t>Sur le site du</a:t>
            </a:r>
            <a:r>
              <a:rPr lang="en-GB" sz="2400" dirty="0"/>
              <a:t> </a:t>
            </a:r>
            <a:r>
              <a:rPr lang="en-GB" sz="2400" dirty="0" err="1"/>
              <a:t>Partenariat</a:t>
            </a:r>
            <a:r>
              <a:rPr lang="en-GB" sz="2400" dirty="0"/>
              <a:t> pour les </a:t>
            </a:r>
            <a:r>
              <a:rPr lang="en-GB" sz="2400" dirty="0" err="1"/>
              <a:t>normes</a:t>
            </a:r>
            <a:r>
              <a:rPr lang="en-GB" sz="2400" dirty="0"/>
              <a:t> </a:t>
            </a:r>
            <a:r>
              <a:rPr lang="en-GB" sz="2400" dirty="0" err="1"/>
              <a:t>humanitaires</a:t>
            </a:r>
            <a:endParaRPr lang="en-GB" sz="2400" dirty="0"/>
          </a:p>
          <a:p>
            <a:pPr marL="295275" lvl="1" indent="-285750">
              <a:spcBef>
                <a:spcPts val="1200"/>
              </a:spcBef>
              <a:tabLst>
                <a:tab pos="703263" algn="l"/>
              </a:tabLst>
            </a:pPr>
            <a:r>
              <a:rPr lang="en-GB" sz="1600" dirty="0"/>
              <a:t>HSP Applications pour telephones et </a:t>
            </a:r>
            <a:r>
              <a:rPr lang="en-GB" sz="1600" dirty="0" err="1"/>
              <a:t>tablettes</a:t>
            </a:r>
            <a:endParaRPr lang="en-GB" sz="1600" dirty="0"/>
          </a:p>
          <a:p>
            <a:pPr marL="0" indent="0">
              <a:spcBef>
                <a:spcPts val="1200"/>
              </a:spcBef>
              <a:buSzPts val="2800"/>
              <a:buNone/>
              <a:tabLst>
                <a:tab pos="663575" algn="l"/>
              </a:tabLst>
            </a:pPr>
            <a:r>
              <a:rPr lang="en-GB" sz="1600" dirty="0">
                <a:solidFill>
                  <a:srgbClr val="00B0F0"/>
                </a:solidFill>
              </a:rPr>
              <a:t>	</a:t>
            </a:r>
            <a:r>
              <a:rPr lang="en-GB" sz="2000" dirty="0">
                <a:solidFill>
                  <a:srgbClr val="00B0F0"/>
                </a:solidFill>
              </a:rPr>
              <a:t>👉</a:t>
            </a:r>
            <a:r>
              <a:rPr lang="en-GB" sz="1600" dirty="0">
                <a:solidFill>
                  <a:srgbClr val="00B0F0"/>
                </a:solidFill>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8" name="Image 6">
            <a:extLst>
              <a:ext uri="{FF2B5EF4-FFF2-40B4-BE49-F238E27FC236}">
                <a16:creationId xmlns:a16="http://schemas.microsoft.com/office/drawing/2014/main" id="{1C868B68-BBF2-169C-E237-1C0286216D35}"/>
              </a:ext>
            </a:extLst>
          </p:cNvPr>
          <p:cNvPicPr>
            <a:picLocks noChangeAspect="1"/>
          </p:cNvPicPr>
          <p:nvPr/>
        </p:nvPicPr>
        <p:blipFill>
          <a:blip r:embed="rId5"/>
          <a:stretch>
            <a:fillRect/>
          </a:stretch>
        </p:blipFill>
        <p:spPr>
          <a:xfrm rot="822444">
            <a:off x="6375187" y="1261421"/>
            <a:ext cx="1705541" cy="2371118"/>
          </a:xfrm>
          <a:prstGeom prst="rect">
            <a:avLst/>
          </a:prstGeom>
        </p:spPr>
      </p:pic>
      <p:pic>
        <p:nvPicPr>
          <p:cNvPr id="2" name="Google Shape;206;g145e159448a_0_0">
            <a:extLst>
              <a:ext uri="{FF2B5EF4-FFF2-40B4-BE49-F238E27FC236}">
                <a16:creationId xmlns:a16="http://schemas.microsoft.com/office/drawing/2014/main" id="{973208EB-4EB5-49C7-3942-7E09F4BA17D4}"/>
              </a:ext>
            </a:extLst>
          </p:cNvPr>
          <p:cNvPicPr preferRelativeResize="0"/>
          <p:nvPr/>
        </p:nvPicPr>
        <p:blipFill>
          <a:blip r:embed="rId6">
            <a:alphaModFix/>
          </a:blip>
          <a:stretch>
            <a:fillRect/>
          </a:stretch>
        </p:blipFill>
        <p:spPr>
          <a:xfrm>
            <a:off x="9535849" y="2904584"/>
            <a:ext cx="2448282" cy="2195589"/>
          </a:xfrm>
          <a:prstGeom prst="rect">
            <a:avLst/>
          </a:prstGeom>
          <a:noFill/>
          <a:ln>
            <a:noFill/>
          </a:ln>
        </p:spPr>
      </p:pic>
    </p:spTree>
    <p:extLst>
      <p:ext uri="{BB962C8B-B14F-4D97-AF65-F5344CB8AC3E}">
        <p14:creationId xmlns:p14="http://schemas.microsoft.com/office/powerpoint/2010/main" val="3417491243"/>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2080</TotalTime>
  <Words>4161</Words>
  <Application>Microsoft Office PowerPoint</Application>
  <PresentationFormat>Widescreen</PresentationFormat>
  <Paragraphs>256</Paragraphs>
  <Slides>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Avenir Next LT Pro Light</vt:lpstr>
      <vt:lpstr>Arial</vt:lpstr>
      <vt:lpstr>Symbol</vt:lpstr>
      <vt:lpstr>Calibri Light</vt:lpstr>
      <vt:lpstr>Helvetica Neue</vt:lpstr>
      <vt:lpstr>Calibri</vt:lpstr>
      <vt:lpstr>Wingdings</vt:lpstr>
      <vt:lpstr>Times New Roman</vt:lpstr>
      <vt:lpstr>Office Theme</vt:lpstr>
      <vt:lpstr>Standards Minimums pour la Protection de l’Enfance dans l’Action Humanitaire. - SMPE -</vt:lpstr>
      <vt:lpstr>But des Standards </vt:lpstr>
      <vt:lpstr>PowerPoint Presentation</vt:lpstr>
      <vt:lpstr>Pillar 2 – Risques liés à la Protection de l'enfance</vt:lpstr>
      <vt:lpstr>Pillar 2 – description des Standards</vt:lpstr>
      <vt:lpstr>Pillar 2 – description des Standards</vt:lpstr>
      <vt:lpstr>Pillar 2 – description des Standards</vt:lpstr>
      <vt:lpstr>Exemples de la Région</vt:lpstr>
      <vt:lpstr>Vous avez besoin de plus que  la version papier?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Joanna Wedge</cp:lastModifiedBy>
  <cp:revision>74</cp:revision>
  <dcterms:created xsi:type="dcterms:W3CDTF">2017-12-20T18:51:03Z</dcterms:created>
  <dcterms:modified xsi:type="dcterms:W3CDTF">2022-12-06T06:02:57Z</dcterms:modified>
</cp:coreProperties>
</file>