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trictFirstAndLastChars="0" autoCompressPictures="0">
  <p:sldMasterIdLst>
    <p:sldMasterId id="2147483648" r:id="rId1"/>
  </p:sldMasterIdLst>
  <p:notesMasterIdLst>
    <p:notesMasterId r:id="rId11"/>
  </p:notesMasterIdLst>
  <p:sldIdLst>
    <p:sldId id="285" r:id="rId2"/>
    <p:sldId id="290" r:id="rId3"/>
    <p:sldId id="265" r:id="rId4"/>
    <p:sldId id="273" r:id="rId5"/>
    <p:sldId id="267" r:id="rId6"/>
    <p:sldId id="268" r:id="rId7"/>
    <p:sldId id="287" r:id="rId8"/>
    <p:sldId id="259" r:id="rId9"/>
    <p:sldId id="289" r:id="rId10"/>
  </p:sldIdLst>
  <p:sldSz cx="12192000" cy="6858000"/>
  <p:notesSz cx="6858000" cy="9144000"/>
  <p:custDataLst>
    <p:tags r:id="rId12"/>
  </p:custDataLst>
  <p:defaultTextStyle>
    <a:defPPr marR="0" lvl="0" algn="r" rtl="1">
      <a:lnSpc>
        <a:spcPct val="100000"/>
      </a:lnSpc>
      <a:spcBef>
        <a:spcPts val="0"/>
      </a:spcBef>
      <a:spcAft>
        <a:spcPts val="0"/>
      </a:spcAft>
      <a:defRPr lang="x-none"/>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9" autoAdjust="0"/>
    <p:restoredTop sz="84456" autoAdjust="0"/>
  </p:normalViewPr>
  <p:slideViewPr>
    <p:cSldViewPr snapToGrid="0">
      <p:cViewPr varScale="1">
        <p:scale>
          <a:sx n="108" d="100"/>
          <a:sy n="108" d="100"/>
        </p:scale>
        <p:origin x="1392" y="200"/>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tags" Target="tags/tag1.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1"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1"/>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1"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1"/>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marR="0" lvl="0" indent="0" algn="r" rtl="1">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7202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handbook.hspstandards.org/en/cpms/#ch005_007" TargetMode="External"/><Relationship Id="rId3" Type="http://schemas.openxmlformats.org/officeDocument/2006/relationships/hyperlink" Target="https://handbook.hspstandards.org/en/cpms/#ch005_002" TargetMode="External"/><Relationship Id="rId7" Type="http://schemas.openxmlformats.org/officeDocument/2006/relationships/hyperlink" Target="https://handbook.hspstandards.org/en/cpms/#ch005_006"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handbook.hspstandards.org/en/cpms/#ch005_005" TargetMode="External"/><Relationship Id="rId5" Type="http://schemas.openxmlformats.org/officeDocument/2006/relationships/hyperlink" Target="https://handbook.hspstandards.org/en/cpms/#ch005_004" TargetMode="External"/><Relationship Id="rId4" Type="http://schemas.openxmlformats.org/officeDocument/2006/relationships/hyperlink" Target="https://handbook.hspstandards.org/en/cpms/#ch005_003" TargetMode="External"/><Relationship Id="rId9" Type="http://schemas.openxmlformats.org/officeDocument/2006/relationships/hyperlink" Target="https://handbook.hspstandards.org/en/cpms/#ch005_00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هيكلية ومحتوى المعايير الدنيا لحماية الطفل، لا سيّما الركيزة </a:t>
            </a:r>
            <a:r>
              <a:rPr lang="ar-LB" b="0" i="0" dirty="0">
                <a:solidFill>
                  <a:srgbClr val="1B2733"/>
                </a:solidFill>
                <a:effectLst/>
                <a:latin typeface="Calibri" panose="020F0502020204030204" pitchFamily="34" charset="0"/>
                <a:cs typeface="Calibri" panose="020F0502020204030204" pitchFamily="34" charset="0"/>
              </a:rPr>
              <a:t>2</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 أخرى، تخطّوا الشريحتَين 2 و</a:t>
            </a:r>
            <a:r>
              <a:rPr lang="ar-LB" dirty="0"/>
              <a:t>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(تكييفها مع سياقكم المحدّد) 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حول </a:t>
            </a:r>
            <a:r>
              <a:rPr lang="ar-LB" dirty="0"/>
              <a:t>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l" rtl="1">
              <a:spcBef>
                <a:spcPts val="0"/>
              </a:spcBef>
              <a:spcAft>
                <a:spcPts val="0"/>
              </a:spcAft>
              <a:buNone/>
            </a:pPr>
            <a:endParaRPr lang="en-US" dirty="0"/>
          </a:p>
          <a:p>
            <a:pPr marL="0" lvl="0" indent="0" algn="r" rtl="0">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0">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0">
              <a:spcBef>
                <a:spcPts val="0"/>
              </a:spcBef>
              <a:spcAft>
                <a:spcPts val="0"/>
              </a:spcAft>
              <a:buNone/>
            </a:pPr>
            <a:endParaRPr lang="en-US" dirty="0"/>
          </a:p>
          <a:p>
            <a:pPr marL="0" lvl="0" indent="0" algn="r" rtl="0">
              <a:spcBef>
                <a:spcPts val="0"/>
              </a:spcBef>
              <a:spcAft>
                <a:spcPts val="0"/>
              </a:spcAft>
              <a:buNone/>
            </a:pPr>
            <a:r>
              <a:rPr lang="ar" dirty="0"/>
              <a:t>يركّز هذا العرض على الركيزة </a:t>
            </a:r>
            <a:r>
              <a:rPr lang="ar-LB" dirty="0"/>
              <a:t>2</a:t>
            </a:r>
            <a:r>
              <a:rPr lang="ar" dirty="0"/>
              <a:t>: معايير </a:t>
            </a:r>
            <a:r>
              <a:rPr lang="ar-LB" dirty="0"/>
              <a:t>حول مخاطر حماية الطفل</a:t>
            </a:r>
            <a:endParaRPr lang="ar" dirty="0"/>
          </a:p>
          <a:p>
            <a:pPr marL="0" lvl="0" indent="0" algn="l" rtl="1">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dirty="0"/>
          </a:p>
          <a:p>
            <a:pPr marL="171450" lvl="0" indent="-171450" algn="r" rtl="1">
              <a:spcBef>
                <a:spcPts val="0"/>
              </a:spcBef>
              <a:spcAft>
                <a:spcPts val="0"/>
              </a:spcAft>
              <a:buFont typeface="Arial" panose="020B0604020202020204" pitchFamily="34" charset="0"/>
              <a:buChar char="•"/>
            </a:pPr>
            <a:r>
              <a:rPr lang="ar" dirty="0"/>
              <a:t>قبل الخوض في هذه الركيزة، دعونا نشدّد على طبيعة المعايير المترابطة. فمعايير المخاطر السبعة المختلفة ترتبط في ما بينها، لأنّها تعالج أوجه قابلية التعرّض للأذى والمخاطر المتداخلة. ولا يمكن معالجة المخاطر كلّ بمفرده.  فقد يختبر الطفل مخاطر متعدّدة في الوقت نفسه. ومن الضروري دائمًا النظر إلى وضع الطفل بشكل كلّي</a:t>
            </a:r>
            <a:r>
              <a:rPr lang="ar-LB" dirty="0"/>
              <a:t> وشامل</a:t>
            </a:r>
            <a:r>
              <a:rPr lang="ar" dirty="0"/>
              <a:t>، وتحديد أوجه قابلية التعرّض للأذى ونقاط القوّة داخل كلّ طفل وبيئته. </a:t>
            </a:r>
          </a:p>
          <a:p>
            <a:pPr marL="0" lvl="0" indent="0" algn="r" rtl="1">
              <a:spcBef>
                <a:spcPts val="0"/>
              </a:spcBef>
              <a:spcAft>
                <a:spcPts val="0"/>
              </a:spcAft>
              <a:buNone/>
            </a:pPr>
            <a:endParaRPr lang="en-US"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مخاطر حماية الطفل هي انتهاكات وتهديدات </a:t>
            </a:r>
            <a:r>
              <a:rPr lang="ar-LB" dirty="0"/>
              <a:t>محتملة </a:t>
            </a:r>
            <a:r>
              <a:rPr lang="ar" dirty="0"/>
              <a:t>لحقوق الأطفال من شأنها أن تلحق الأذى بالأطفال. لفهم </a:t>
            </a:r>
            <a:r>
              <a:rPr lang="ar-LB" dirty="0"/>
              <a:t>ال</a:t>
            </a:r>
            <a:r>
              <a:rPr lang="ar" dirty="0"/>
              <a:t>مخاطر</a:t>
            </a:r>
            <a:r>
              <a:rPr lang="ar-LB" dirty="0"/>
              <a:t> التي يواجهها</a:t>
            </a:r>
            <a:r>
              <a:rPr lang="ar" dirty="0"/>
              <a:t> الطفل، نحتاج إلى فهم طبيعة الخطر (نوع الخطر، والوضع، والتهديد...) ومدى الخطر، فضلاً عن قابلية الطفل الفرد للتعرّض للأذى من هذا الخطر، وأيضًا استراتيجيات التأقلم أو البقاء لدى العائلة/الطفل (أي مرونتهم وقدرتهم على تحمّل الخطر).</a:t>
            </a:r>
            <a:r>
              <a:rPr lang="ar" i="0" dirty="0"/>
              <a:t> </a:t>
            </a:r>
            <a:r>
              <a:rPr lang="ar" dirty="0"/>
              <a:t>وتُفهم قابلية التعرّض للأذى على أنّها مدى امتلاك الطفل لخصائص تقلّل من قدرته على تحمّل الآثار الضارّة. تجدر الإشارة إلى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كذلك، توفّر المعايير في هذه الركيزة إجراءات للحدّ من المخاطر من خلال زيادة مرونة الطفل والعائلة والمجتمع المحلّي والمجتمع الأوسع، ولإزالة أو تقليل الخطر نفسه.  ولهذا السبب، تجدون رمز </a:t>
            </a:r>
            <a:r>
              <a:rPr lang="ar" b="1" dirty="0"/>
              <a:t>الوقاية </a:t>
            </a:r>
            <a:r>
              <a:rPr lang="ar" dirty="0"/>
              <a:t>في الزاوية.   </a:t>
            </a:r>
            <a:endParaRPr lang="fr-FR" dirty="0"/>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إطلاق المناقشة:</a:t>
            </a:r>
            <a:r>
              <a:rPr lang="ar" dirty="0"/>
              <a:t> هل يستطيع أيّ منكم أن يسمّي المعايير في الركيزة 2؟ </a:t>
            </a:r>
          </a:p>
          <a:p>
            <a:pPr marL="0" lvl="0" indent="0" algn="r" rtl="1">
              <a:spcBef>
                <a:spcPts val="0"/>
              </a:spcBef>
              <a:spcAft>
                <a:spcPts val="0"/>
              </a:spcAft>
              <a:buNone/>
            </a:pPr>
            <a:endParaRPr lang="en-US" dirty="0"/>
          </a:p>
          <a:p>
            <a:pPr marL="171450" lvl="0" indent="-171450" algn="r" rtl="1">
              <a:spcBef>
                <a:spcPts val="0"/>
              </a:spcBef>
              <a:spcAft>
                <a:spcPts val="0"/>
              </a:spcAft>
              <a:buFont typeface="Arial" panose="020B0604020202020204" pitchFamily="34" charset="0"/>
              <a:buChar char="•"/>
            </a:pPr>
            <a:r>
              <a:rPr lang="ar" dirty="0"/>
              <a:t>تغطّي المعايير في هذه الركيزة مخاطر حماية الطفل الرئيسية السبعة التي قد يواجهها الأطفال في الأوضاع الإنسانية:</a:t>
            </a:r>
          </a:p>
          <a:p>
            <a:pPr algn="r" rtl="1">
              <a:buFont typeface="Arial" panose="020B0604020202020204" pitchFamily="34" charset="0"/>
              <a:buChar char="•"/>
            </a:pPr>
            <a:r>
              <a:rPr lang="ar" sz="1200" u="none"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المخاطر والإصابات؛</a:t>
            </a:r>
          </a:p>
          <a:p>
            <a:pPr algn="r" rtl="1">
              <a:buFont typeface="Arial" panose="020B0604020202020204" pitchFamily="34" charset="0"/>
              <a:buChar char="•"/>
            </a:pPr>
            <a:r>
              <a:rPr lang="ar"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سوء المعاملة الجسدية والعاطفية؛</a:t>
            </a:r>
          </a:p>
          <a:p>
            <a:pPr algn="r" rtl="1">
              <a:buFont typeface="Arial" panose="020B0604020202020204" pitchFamily="34" charset="0"/>
              <a:buChar char="•"/>
            </a:pPr>
            <a:r>
              <a:rPr lang="ar" sz="1200" u="none"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العنف الجنسي والجندري؛</a:t>
            </a:r>
          </a:p>
          <a:p>
            <a:pPr algn="r" rtl="1">
              <a:buFont typeface="Arial" panose="020B0604020202020204" pitchFamily="34" charset="0"/>
              <a:buChar char="•"/>
            </a:pPr>
            <a:r>
              <a:rPr lang="ar" sz="1200" u="none" kern="1200" dirty="0">
                <a:solidFill>
                  <a:schemeClr val="tx1"/>
                </a:solidFill>
                <a:latin typeface="+mn-lt"/>
                <a:ea typeface="+mn-ea"/>
                <a:cs typeface="+mn-cs"/>
                <a:hlinkClick r:id="rId6">
                  <a:extLst>
                    <a:ext uri="{A12FA001-AC4F-418D-AE19-62706E023703}">
                      <ahyp:hlinkClr xmlns:ahyp="http://schemas.microsoft.com/office/drawing/2018/hyperlinkcolor" val="tx"/>
                    </a:ext>
                  </a:extLst>
                </a:hlinkClick>
              </a:rPr>
              <a:t>الصحّة العقلية والضيق النفسي الاجتماعي؛</a:t>
            </a:r>
          </a:p>
          <a:p>
            <a:pPr algn="r" rtl="1">
              <a:buFont typeface="Arial" panose="020B0604020202020204" pitchFamily="34" charset="0"/>
              <a:buChar char="•"/>
            </a:pPr>
            <a:r>
              <a:rPr lang="ar" sz="1200" u="none" kern="1200" dirty="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الأطفال المرتبطون مع القوّات أو الجماعات المسلّحة؛</a:t>
            </a:r>
          </a:p>
          <a:p>
            <a:pPr algn="r" rtl="1">
              <a:buFont typeface="Arial" panose="020B0604020202020204" pitchFamily="34" charset="0"/>
              <a:buChar char="•"/>
            </a:pPr>
            <a:r>
              <a:rPr lang="ar" sz="1200" u="none" kern="1200" dirty="0">
                <a:solidFill>
                  <a:schemeClr val="tx1"/>
                </a:solidFill>
                <a:latin typeface="+mn-lt"/>
                <a:ea typeface="+mn-ea"/>
                <a:cs typeface="+mn-cs"/>
                <a:hlinkClick r:id="rId8">
                  <a:extLst>
                    <a:ext uri="{A12FA001-AC4F-418D-AE19-62706E023703}">
                      <ahyp:hlinkClr xmlns:ahyp="http://schemas.microsoft.com/office/drawing/2018/hyperlinkcolor" val="tx"/>
                    </a:ext>
                  </a:extLst>
                </a:hlinkClick>
              </a:rPr>
              <a:t>عمالة الأطفال؛</a:t>
            </a:r>
          </a:p>
          <a:p>
            <a:pPr algn="r" rtl="1">
              <a:buFont typeface="Arial" panose="020B0604020202020204" pitchFamily="34" charset="0"/>
              <a:buChar char="•"/>
            </a:pPr>
            <a:r>
              <a:rPr lang="ar" sz="1200" u="none" kern="1200" dirty="0">
                <a:solidFill>
                  <a:schemeClr val="tx1"/>
                </a:solidFill>
                <a:latin typeface="+mn-lt"/>
                <a:ea typeface="+mn-ea"/>
                <a:cs typeface="+mn-cs"/>
                <a:hlinkClick r:id="rId9">
                  <a:extLst>
                    <a:ext uri="{A12FA001-AC4F-418D-AE19-62706E023703}">
                      <ahyp:hlinkClr xmlns:ahyp="http://schemas.microsoft.com/office/drawing/2018/hyperlinkcolor" val="tx"/>
                    </a:ext>
                  </a:extLst>
                </a:hlinkClick>
              </a:rPr>
              <a:t>الأطفال غير المصحوبين والمنفصلون عن ذويهم</a:t>
            </a:r>
            <a:r>
              <a:rPr lang="ar-LB" sz="1200" u="none" kern="1200" dirty="0">
                <a:solidFill>
                  <a:schemeClr val="tx1"/>
                </a:solidFill>
                <a:latin typeface="+mn-lt"/>
                <a:ea typeface="+mn-ea"/>
                <a:cs typeface="+mn-cs"/>
                <a:hlinkClick r:id="rId9">
                  <a:extLst>
                    <a:ext uri="{A12FA001-AC4F-418D-AE19-62706E023703}">
                      <ahyp:hlinkClr xmlns:ahyp="http://schemas.microsoft.com/office/drawing/2018/hyperlinkcolor" val="tx"/>
                    </a:ext>
                  </a:extLst>
                </a:hlinkClick>
              </a:rPr>
              <a:t>.</a:t>
            </a:r>
            <a:endParaRPr lang="ar" sz="1200" u="none" kern="1200" dirty="0">
              <a:solidFill>
                <a:schemeClr val="tx1"/>
              </a:solidFill>
              <a:latin typeface="+mn-lt"/>
              <a:ea typeface="+mn-ea"/>
              <a:cs typeface="+mn-cs"/>
              <a:hlinkClick r:id="rId9">
                <a:extLst>
                  <a:ext uri="{A12FA001-AC4F-418D-AE19-62706E023703}">
                    <ahyp:hlinkClr xmlns:ahyp="http://schemas.microsoft.com/office/drawing/2018/hyperlinkcolor" val="tx"/>
                  </a:ext>
                </a:extLst>
              </a:hlinkClick>
            </a:endParaRPr>
          </a:p>
          <a:p>
            <a:pPr marL="0" lvl="0" indent="0" algn="r" rtl="1">
              <a:spcBef>
                <a:spcPts val="0"/>
              </a:spcBef>
              <a:spcAft>
                <a:spcPts val="0"/>
              </a:spcAft>
              <a:buNone/>
            </a:pPr>
            <a:endParaRPr lang="fr-FR" dirty="0"/>
          </a:p>
          <a:p>
            <a:pPr marL="0" lvl="0" indent="0" algn="r" rtl="1">
              <a:spcBef>
                <a:spcPts val="0"/>
              </a:spcBef>
              <a:spcAft>
                <a:spcPts val="0"/>
              </a:spcAft>
              <a:buNone/>
            </a:pPr>
            <a:endParaRPr lang="en-US" dirty="0"/>
          </a:p>
          <a:p>
            <a:pPr marL="0" lvl="0" indent="0" algn="r" rtl="1">
              <a:spcBef>
                <a:spcPts val="0"/>
              </a:spcBef>
              <a:spcAft>
                <a:spcPts val="0"/>
              </a:spcAft>
              <a:buNone/>
            </a:pPr>
            <a:endParaRPr dirty="0"/>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66671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i="0" dirty="0"/>
          </a:p>
          <a:p>
            <a:pPr marL="0" lvl="0" indent="0" algn="r" rtl="0">
              <a:spcBef>
                <a:spcPts val="0"/>
              </a:spcBef>
              <a:spcAft>
                <a:spcPts val="0"/>
              </a:spcAft>
              <a:buNone/>
            </a:pPr>
            <a:r>
              <a:rPr lang="ar" i="0" dirty="0"/>
              <a:t>[في ما يلي النقاط الأساسية في كلّ معيار. </a:t>
            </a:r>
            <a:r>
              <a:rPr lang="ar-SA" sz="1200" b="0" i="0" u="none" strike="noStrike" cap="none" dirty="0">
                <a:solidFill>
                  <a:schemeClr val="dk1"/>
                </a:solidFill>
                <a:effectLst/>
                <a:latin typeface="Calibri"/>
                <a:ea typeface="Calibri"/>
                <a:cs typeface="Calibri"/>
                <a:sym typeface="Calibri"/>
              </a:rPr>
              <a:t>يمكنكم اختيار معيار أساسي واحد أو معيارَين أساسيَين اثنَين من كلّ ركيزة، وذلك بحسب </a:t>
            </a:r>
            <a:r>
              <a:rPr lang="ar-LB" sz="1200" b="0" i="0" u="none" strike="noStrike" cap="none" dirty="0">
                <a:solidFill>
                  <a:schemeClr val="dk1"/>
                </a:solidFill>
                <a:effectLst/>
                <a:latin typeface="Calibri"/>
                <a:ea typeface="Calibri"/>
                <a:cs typeface="Calibri"/>
                <a:sym typeface="Calibri"/>
              </a:rPr>
              <a:t>المشاركين معكم</a:t>
            </a:r>
            <a:r>
              <a:rPr lang="ar-SA" sz="1200" b="0" i="0" u="none" strike="noStrike" cap="none" dirty="0">
                <a:solidFill>
                  <a:schemeClr val="dk1"/>
                </a:solidFill>
                <a:effectLst/>
                <a:latin typeface="Calibri"/>
                <a:ea typeface="Calibri"/>
                <a:cs typeface="Calibri"/>
                <a:sym typeface="Calibri"/>
              </a:rPr>
              <a:t>، أو مجالات اهتمامه</a:t>
            </a:r>
            <a:r>
              <a:rPr lang="ar-LB" sz="1200" b="0" i="0" u="none" strike="noStrike" cap="none" dirty="0">
                <a:solidFill>
                  <a:schemeClr val="dk1"/>
                </a:solidFill>
                <a:effectLst/>
                <a:latin typeface="Calibri"/>
                <a:ea typeface="Calibri"/>
                <a:cs typeface="Calibri"/>
                <a:sym typeface="Calibri"/>
              </a:rPr>
              <a:t>م</a:t>
            </a:r>
            <a:r>
              <a:rPr lang="ar-SA" sz="1200" b="0" i="0" u="none" strike="noStrike" cap="none" dirty="0">
                <a:solidFill>
                  <a:schemeClr val="dk1"/>
                </a:solidFill>
                <a:effectLst/>
                <a:latin typeface="Calibri"/>
                <a:ea typeface="Calibri"/>
                <a:cs typeface="Calibri"/>
                <a:sym typeface="Calibri"/>
              </a:rPr>
              <a:t> المحدّدة، أو أولويات برامجكم، أو سياقكم، أو الوقت المتاح لكم في التيسير.</a:t>
            </a:r>
            <a:endParaRPr lang="ar-LB" sz="1200" b="0" i="0" u="none" strike="noStrike" cap="none" dirty="0">
              <a:solidFill>
                <a:schemeClr val="dk1"/>
              </a:solidFill>
              <a:effectLst/>
              <a:latin typeface="Calibri"/>
              <a:ea typeface="Calibri"/>
              <a:cs typeface="Calibri"/>
              <a:sym typeface="Calibri"/>
            </a:endParaRPr>
          </a:p>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يكون المحتوى التالي معروفًا جدًا بالنسبة إلى المشاركين</a:t>
            </a:r>
            <a:r>
              <a:rPr lang="ar-LB" sz="1200" b="0" i="0" u="none" strike="noStrike" cap="none" dirty="0">
                <a:solidFill>
                  <a:schemeClr val="dk1"/>
                </a:solidFill>
                <a:effectLst/>
                <a:latin typeface="Calibri"/>
                <a:ea typeface="Calibri"/>
                <a:cs typeface="Calibri"/>
                <a:sym typeface="Calibri"/>
              </a:rPr>
              <a:t> معكم</a:t>
            </a:r>
            <a:r>
              <a:rPr lang="ar-SA" sz="1200" b="0" i="0" u="none" strike="noStrike" cap="none" dirty="0">
                <a:solidFill>
                  <a:schemeClr val="dk1"/>
                </a:solidFill>
                <a:effectLst/>
                <a:latin typeface="Calibri"/>
                <a:ea typeface="Calibri"/>
                <a:cs typeface="Calibri"/>
                <a:sym typeface="Calibri"/>
              </a:rPr>
              <a:t>، أو قد يكون شيئًا جديدًا </a:t>
            </a:r>
            <a:r>
              <a:rPr lang="ar-LB" sz="1200" b="0" i="0" u="none" strike="noStrike" cap="none" dirty="0">
                <a:solidFill>
                  <a:schemeClr val="dk1"/>
                </a:solidFill>
                <a:effectLst/>
                <a:latin typeface="Calibri"/>
                <a:ea typeface="Calibri"/>
                <a:cs typeface="Calibri"/>
                <a:sym typeface="Calibri"/>
              </a:rPr>
              <a:t>للغاية</a:t>
            </a:r>
            <a:r>
              <a:rPr lang="ar-SA" sz="1200" b="0" i="0" u="none" strike="noStrike" cap="none" dirty="0">
                <a:solidFill>
                  <a:schemeClr val="dk1"/>
                </a:solidFill>
                <a:effectLst/>
                <a:latin typeface="Calibri"/>
                <a:ea typeface="Calibri"/>
                <a:cs typeface="Calibri"/>
                <a:sym typeface="Calibri"/>
              </a:rPr>
              <a:t>، لذا، الرجاء أن تحضّروا تعليقاتكم على هذا الأساس.]</a:t>
            </a:r>
            <a:endParaRPr lang="ar-LB" sz="1200" b="0" i="0" u="none" strike="noStrike" cap="none" dirty="0">
              <a:solidFill>
                <a:schemeClr val="dk1"/>
              </a:solidFill>
              <a:effectLst/>
              <a:latin typeface="Calibri"/>
              <a:ea typeface="Calibri"/>
              <a:cs typeface="Calibri"/>
              <a:sym typeface="Calibri"/>
            </a:endParaRPr>
          </a:p>
          <a:p>
            <a:pPr marL="0" lvl="0" indent="0" algn="r" rtl="1">
              <a:spcBef>
                <a:spcPts val="0"/>
              </a:spcBef>
              <a:spcAft>
                <a:spcPts val="0"/>
              </a:spcAft>
              <a:buNone/>
            </a:pPr>
            <a:endParaRPr lang="fr-FR" dirty="0"/>
          </a:p>
          <a:p>
            <a:pPr marL="0" lvl="0" indent="0" algn="r" rtl="1">
              <a:spcBef>
                <a:spcPts val="0"/>
              </a:spcBef>
              <a:spcAft>
                <a:spcPts val="0"/>
              </a:spcAft>
              <a:buNone/>
            </a:pPr>
            <a:r>
              <a:rPr lang="ar" b="1" dirty="0">
                <a:latin typeface="Arial"/>
                <a:ea typeface="Arial"/>
                <a:cs typeface="Arial"/>
                <a:sym typeface="Arial"/>
              </a:rPr>
              <a:t>المعيار 7: المخاطر والإصابات </a:t>
            </a: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يمكن للأزمات الإنسانية أن تزيد المخاطر والأخطار اليومية وأن تخلق مخاطر وأخطارًا جديدة، لا سيّما بالنسبة إلى الأطفال النازحين في محيط غير مألوف. </a:t>
            </a:r>
            <a:r>
              <a:rPr lang="ar" dirty="0"/>
              <a:t>يعالج هذا المعيار الوقاية من والاستجابة للأخطار </a:t>
            </a:r>
            <a:r>
              <a:rPr lang="ar-LB" dirty="0"/>
              <a:t>المادية</a:t>
            </a:r>
            <a:r>
              <a:rPr lang="ar" dirty="0"/>
              <a:t> والبيئية التي تؤدّي إلى إصابة الأطفال، وإعاقتهم، وقتلهم في الأزمات الإنسانية، باعتبار أنّ الأطفال يحدّدون سلامتهم الجسدية دومًا على أنّها من الشواغل ذات الأولوية.</a:t>
            </a:r>
          </a:p>
          <a:p>
            <a:pPr marL="171450" lvl="0" indent="-171450" algn="r" rtl="1">
              <a:spcBef>
                <a:spcPts val="0"/>
              </a:spcBef>
              <a:spcAft>
                <a:spcPts val="0"/>
              </a:spcAft>
              <a:buFont typeface="Arial" panose="020B0604020202020204" pitchFamily="34" charset="0"/>
              <a:buChar char="•"/>
            </a:pPr>
            <a:r>
              <a:rPr lang="ar" dirty="0">
                <a:latin typeface="Arial"/>
                <a:ea typeface="Arial"/>
                <a:cs typeface="Arial"/>
                <a:sym typeface="Arial"/>
              </a:rPr>
              <a:t>يدعو</a:t>
            </a:r>
            <a:r>
              <a:rPr lang="ar-LB" dirty="0">
                <a:latin typeface="Arial"/>
                <a:ea typeface="Arial"/>
                <a:cs typeface="Arial"/>
                <a:sym typeface="Arial"/>
              </a:rPr>
              <a:t> هذا المعيار</a:t>
            </a:r>
            <a:r>
              <a:rPr lang="ar" dirty="0">
                <a:latin typeface="Arial"/>
                <a:ea typeface="Arial"/>
                <a:cs typeface="Arial"/>
                <a:sym typeface="Arial"/>
              </a:rPr>
              <a:t> إلى استجابة متعدّدة القطاعات ومنسّقة، وإقامة الروابط مع قطاعات</a:t>
            </a:r>
            <a:r>
              <a:rPr lang="ar-LB" dirty="0">
                <a:latin typeface="Arial"/>
                <a:ea typeface="Arial"/>
                <a:cs typeface="Arial"/>
                <a:sym typeface="Arial"/>
              </a:rPr>
              <a:t> أخرى</a:t>
            </a:r>
            <a:r>
              <a:rPr lang="ar" dirty="0">
                <a:latin typeface="Arial"/>
                <a:ea typeface="Arial"/>
                <a:cs typeface="Arial"/>
                <a:sym typeface="Arial"/>
              </a:rPr>
              <a:t> مثل الصحّة، والدعم المصمَّم خصّيصًا لحالة معيّنة. </a:t>
            </a:r>
            <a:r>
              <a:rPr lang="ar-LB" dirty="0">
                <a:latin typeface="Arial"/>
                <a:ea typeface="Arial"/>
                <a:cs typeface="Arial"/>
                <a:sym typeface="Arial"/>
              </a:rPr>
              <a:t>وهو </a:t>
            </a:r>
            <a:r>
              <a:rPr lang="ar" dirty="0"/>
              <a:t>يشدّد على أهمية إنشاء وتعزيز بروتوكولات تشارك البيانات، وتعريفات حالات الإصابة، والإحالات المنهجية بين مقدّمي </a:t>
            </a:r>
            <a:r>
              <a:rPr lang="ar-LB" dirty="0"/>
              <a:t>ال</a:t>
            </a:r>
            <a:r>
              <a:rPr lang="ar" dirty="0"/>
              <a:t>خدمات </a:t>
            </a:r>
            <a:r>
              <a:rPr lang="ar-LB" dirty="0"/>
              <a:t>في قطاعَي </a:t>
            </a:r>
            <a:r>
              <a:rPr lang="ar" dirty="0"/>
              <a:t>حماية الطفل والصحّة </a:t>
            </a:r>
            <a:r>
              <a:rPr lang="ar-LB" dirty="0"/>
              <a:t>و</a:t>
            </a:r>
            <a:r>
              <a:rPr lang="ar" dirty="0"/>
              <a:t>القطاعات الأخرى. </a:t>
            </a:r>
            <a:r>
              <a:rPr lang="ar" i="0" dirty="0"/>
              <a:t>[</a:t>
            </a:r>
            <a:r>
              <a:rPr lang="ar" dirty="0">
                <a:latin typeface="Arial"/>
                <a:ea typeface="Arial"/>
                <a:cs typeface="Arial"/>
                <a:sym typeface="Arial"/>
              </a:rPr>
              <a:t>←</a:t>
            </a:r>
            <a:r>
              <a:rPr lang="ar-LB" dirty="0">
                <a:latin typeface="Arial"/>
                <a:ea typeface="Arial"/>
                <a:cs typeface="Arial"/>
                <a:sym typeface="Arial"/>
              </a:rPr>
              <a:t> </a:t>
            </a:r>
            <a:r>
              <a:rPr lang="ar" i="0" dirty="0"/>
              <a:t>رمز </a:t>
            </a:r>
            <a:r>
              <a:rPr lang="ar" b="1" i="0" dirty="0">
                <a:latin typeface="Arial"/>
                <a:ea typeface="Arial"/>
                <a:cs typeface="Arial"/>
                <a:sym typeface="Arial"/>
              </a:rPr>
              <a:t>إدارة الحالات]</a:t>
            </a:r>
            <a:r>
              <a:rPr lang="ar" i="0" dirty="0">
                <a:latin typeface="Arial"/>
                <a:ea typeface="Arial"/>
                <a:cs typeface="Arial"/>
                <a:sym typeface="Arial"/>
              </a:rPr>
              <a:t>  </a:t>
            </a:r>
            <a:endParaRPr lang="en-US" i="0" dirty="0">
              <a:latin typeface="Arial"/>
              <a:ea typeface="Arial"/>
              <a:cs typeface="Arial"/>
              <a:sym typeface="Arial"/>
            </a:endParaRP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 b="1" dirty="0"/>
              <a:t>المعيار 8: سوء المعاملة الجسدية والعاطفية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إنّ سوء المعاملة واسع الانتشار وقد يزداد في الأطر الإنسانية التي تضعف فيها بيئات الحماية.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0" dirty="0"/>
              <a:t>يركّز</a:t>
            </a:r>
            <a:r>
              <a:rPr lang="ar-LB" b="0" dirty="0"/>
              <a:t> هذا المعيار </a:t>
            </a:r>
            <a:r>
              <a:rPr lang="ar" b="0" dirty="0"/>
              <a:t> على الآثار السلبية الخطيرة القصيرة والطويلة الأ</a:t>
            </a:r>
            <a:r>
              <a:rPr lang="ar-LB" b="0" dirty="0"/>
              <a:t>مد</a:t>
            </a:r>
            <a:r>
              <a:rPr lang="ar" b="0" dirty="0"/>
              <a:t> على الأطفال، التي يخلّفها سوء المعاملة الجسدية والعاطفية في مجموعة من الأطر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ينبغي لجميع الجهات الفاعلة في المجال الإنساني، بما في ذلك الجهات العاملة في مجال حماية الطفل، أن تشارك في تدخّلات شاملة ومنسقة لمنع حالات سوء المعاملة والاستجابة لها في آن</a:t>
            </a:r>
            <a:endParaRPr lang="en-US" b="0"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b="0" dirty="0"/>
              <a:t>يقدّم هذا المعيار الإرشادات حول </a:t>
            </a:r>
            <a:r>
              <a:rPr lang="ar" b="1" dirty="0"/>
              <a:t>الوقاية</a:t>
            </a:r>
            <a:r>
              <a:rPr lang="ar" b="0" dirty="0"/>
              <a:t>: تقوية الاسترتيجيات المحلّية الملائمة ؛ تحديدها من قبل مقدّمي الخدمات؛ مهارات التأقلم والتربية الوالدية الإيجابية؛ مهارات الانضباط الإيجابي للمعلّمين... [</a:t>
            </a:r>
            <a:r>
              <a:rPr lang="ar" dirty="0">
                <a:latin typeface="Arial"/>
                <a:ea typeface="Arial"/>
                <a:cs typeface="Arial"/>
                <a:sym typeface="Arial"/>
              </a:rPr>
              <a:t>←</a:t>
            </a:r>
            <a:r>
              <a:rPr lang="ar-LB" dirty="0">
                <a:latin typeface="Arial"/>
                <a:ea typeface="Arial"/>
                <a:cs typeface="Arial"/>
                <a:sym typeface="Arial"/>
              </a:rPr>
              <a:t> </a:t>
            </a:r>
            <a:r>
              <a:rPr lang="ar" b="0" dirty="0"/>
              <a:t>رمز</a:t>
            </a:r>
            <a:r>
              <a:rPr lang="ar" dirty="0"/>
              <a:t> الوقاية</a:t>
            </a:r>
            <a:r>
              <a:rPr lang="ar" b="0" dirty="0"/>
              <a:t>]</a:t>
            </a:r>
            <a:br>
              <a:rPr lang="en-US" dirty="0"/>
            </a:br>
            <a:endParaRPr lang="fr-F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المعيار 9: العنف الجنسي والجندري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التعريف</a:t>
            </a:r>
            <a:r>
              <a:rPr lang="ar-LB" dirty="0">
                <a:latin typeface="Arial"/>
                <a:ea typeface="Arial"/>
                <a:cs typeface="Arial"/>
                <a:sym typeface="Arial"/>
              </a:rPr>
              <a:t>:</a:t>
            </a:r>
            <a:r>
              <a:rPr lang="ar" dirty="0">
                <a:latin typeface="Arial"/>
                <a:ea typeface="Arial"/>
                <a:cs typeface="Arial"/>
                <a:sym typeface="Arial"/>
              </a:rPr>
              <a:t> </a:t>
            </a:r>
            <a:r>
              <a:rPr lang="ar" dirty="0"/>
              <a:t>يتمّ تعريف "العنف الجنسي" في هذا المعيار على أنّه أيّ شكل من أشكال النشاط الجنسي مع الطفل من قبل شخص بالغ أو طفل آخر له سلطة على الطفل.</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التعريف</a:t>
            </a:r>
            <a:r>
              <a:rPr lang="ar-LB" dirty="0">
                <a:latin typeface="Arial"/>
                <a:ea typeface="Arial"/>
                <a:cs typeface="Arial"/>
                <a:sym typeface="Arial"/>
              </a:rPr>
              <a:t>:</a:t>
            </a:r>
            <a:r>
              <a:rPr lang="ar" dirty="0">
                <a:latin typeface="Arial"/>
                <a:ea typeface="Arial"/>
                <a:cs typeface="Arial"/>
                <a:sym typeface="Arial"/>
              </a:rPr>
              <a:t> </a:t>
            </a:r>
            <a:r>
              <a:rPr lang="ar" dirty="0"/>
              <a:t>"العنف الجندري/القائم على النوع الاجتماعي" هو مصطلح عام لكلّ فعل مؤذٍ يتمّ ارتكابه ضدّ إرادة الشخص، ويكون مبنيًا على فروقات (في النوع الاجتماعي) مكرّسة اجتماعيًا بين الذكور والإناث. </a:t>
            </a:r>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LB" b="0" dirty="0"/>
              <a:t>يركز</a:t>
            </a:r>
            <a:r>
              <a:rPr lang="ar" b="0" dirty="0"/>
              <a:t> هذا المعيار تركيزًا واسعًا على العنف القائم على النوع الاجتماعي ويعترف في الوقت نفسه بأنّ الأطفال – فتيات وفتيانًا – يواجهون مخاطر واحتياجات خاصّة متعلّقة بالعنف الجنسي.  </a:t>
            </a:r>
            <a:endParaRPr lang="en-US"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إنّ العنف الجنسي والجندري منتشر على نطاق واسع لكنّه يكون غالبًا مخفيًا وغير مبلغ عنه</a:t>
            </a:r>
            <a:r>
              <a:rPr lang="ar-LB" dirty="0">
                <a:latin typeface="Arial"/>
                <a:ea typeface="Arial"/>
                <a:cs typeface="Arial"/>
                <a:sym typeface="Arial"/>
              </a:rPr>
              <a:t> إلا قليلاً</a:t>
            </a:r>
            <a:r>
              <a:rPr lang="ar" dirty="0">
                <a:latin typeface="Arial"/>
                <a:ea typeface="Arial"/>
                <a:cs typeface="Arial"/>
                <a:sym typeface="Arial"/>
              </a:rPr>
              <a:t>. يتعيّن على جميع الجهات الفاعلة في المجال الإنساني افتراض أنّه يحدث بالفعل.</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b="0" dirty="0"/>
              <a:t>يشدّد </a:t>
            </a:r>
            <a:r>
              <a:rPr lang="ar-LB" b="0" dirty="0"/>
              <a:t>هذا المعيار </a:t>
            </a:r>
            <a:r>
              <a:rPr lang="ar" b="0" dirty="0"/>
              <a:t>على أنّ الحدّ من العنف الجنسي والجندري ضدّ الأطفال، و</a:t>
            </a:r>
            <a:r>
              <a:rPr lang="ar" b="1" dirty="0"/>
              <a:t>الوقاية</a:t>
            </a:r>
            <a:r>
              <a:rPr lang="ar" dirty="0"/>
              <a:t> </a:t>
            </a:r>
            <a:r>
              <a:rPr lang="ar" b="0" dirty="0"/>
              <a:t>منه</a:t>
            </a:r>
            <a:r>
              <a:rPr lang="ar" b="1" dirty="0"/>
              <a:t>، </a:t>
            </a:r>
            <a:r>
              <a:rPr lang="ar" b="0" dirty="0"/>
              <a:t>والاستجابة له</a:t>
            </a:r>
            <a:r>
              <a:rPr lang="ar" b="1" dirty="0"/>
              <a:t>، </a:t>
            </a:r>
            <a:r>
              <a:rPr lang="ar" b="0" dirty="0"/>
              <a:t>كلّها تدخّلات تنقذ الأرواح وتتطلّب</a:t>
            </a:r>
            <a:r>
              <a:rPr lang="ar" b="1" dirty="0"/>
              <a:t> استجابة متعدّدة القطاعات ومنسَّقة. [</a:t>
            </a:r>
            <a:r>
              <a:rPr lang="ar" dirty="0">
                <a:latin typeface="Arial"/>
                <a:ea typeface="Arial"/>
                <a:cs typeface="Arial"/>
                <a:sym typeface="Arial"/>
              </a:rPr>
              <a:t>←</a:t>
            </a:r>
            <a:r>
              <a:rPr lang="ar-LB" dirty="0">
                <a:latin typeface="Arial"/>
                <a:ea typeface="Arial"/>
                <a:cs typeface="Arial"/>
                <a:sym typeface="Arial"/>
              </a:rPr>
              <a:t> </a:t>
            </a:r>
            <a:r>
              <a:rPr lang="ar" b="1" dirty="0"/>
              <a:t>رمزا </a:t>
            </a:r>
            <a:r>
              <a:rPr lang="ar" b="0" dirty="0"/>
              <a:t>الوقاية</a:t>
            </a:r>
            <a:r>
              <a:rPr lang="ar" dirty="0"/>
              <a:t> </a:t>
            </a:r>
            <a:r>
              <a:rPr lang="ar" b="0" dirty="0"/>
              <a:t>و</a:t>
            </a:r>
            <a:r>
              <a:rPr lang="ar" b="1" dirty="0"/>
              <a:t>إدارة الحالات</a:t>
            </a:r>
            <a:r>
              <a:rPr lang="ar" i="1" dirty="0"/>
              <a:t>]. </a:t>
            </a:r>
            <a:r>
              <a:rPr lang="ar" i="0" dirty="0"/>
              <a:t>ويعزّز هذا المعيار أيضًا الإرشادات بشأن النهج المتمحور حول الناجين، والسرّية</a:t>
            </a:r>
            <a:endParaRPr lang="ar-LB" i="0" dirty="0"/>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b="0" dirty="0"/>
              <a:t>يعترف </a:t>
            </a:r>
            <a:r>
              <a:rPr lang="ar-LB" b="0" dirty="0"/>
              <a:t>هذا المعيار </a:t>
            </a:r>
            <a:r>
              <a:rPr lang="ar" b="0" dirty="0"/>
              <a:t>بأنّ الأسباب الجذرية للعنف الجنسي والجندري هي أعراف اجتماعية وجندرية مؤذية تشجّع التمييز القائم على النوع الاجتماعي والقوّة غير المتكافئة</a:t>
            </a:r>
            <a:r>
              <a:rPr lang="ar" dirty="0">
                <a:latin typeface="Arial"/>
                <a:ea typeface="Arial"/>
                <a:cs typeface="Arial"/>
                <a:sym typeface="Arial"/>
              </a:rPr>
              <a:t>←</a:t>
            </a:r>
            <a:r>
              <a:rPr lang="ar-LB" dirty="0">
                <a:latin typeface="Arial"/>
                <a:ea typeface="Arial"/>
                <a:cs typeface="Arial"/>
                <a:sym typeface="Arial"/>
              </a:rPr>
              <a:t> </a:t>
            </a:r>
            <a:r>
              <a:rPr lang="ar-LB" b="0" dirty="0"/>
              <a:t>من المحبذ القيام ب</a:t>
            </a:r>
            <a:r>
              <a:rPr lang="ar" b="0" dirty="0"/>
              <a:t>التدخّلات الهادفة إلى تعزيز المساواة بين الجنسَين والتغيير المنهجي للأعراف الاجتماعية والجندرية، حيثما أمكن ذلك. </a:t>
            </a:r>
            <a:r>
              <a:rPr lang="ar" dirty="0"/>
              <a:t>يشير مصطلح "الأطفال الناجون" إلى الأطفال الناجين من العنف الجنسي والجندري، بما في ذلك الممارسات المؤذية (زواج الأطفال أو تشويه/بتر الأعضاء التناسلية للإناث)</a:t>
            </a:r>
            <a:endParaRPr lang="en-US" b="0" dirty="0"/>
          </a:p>
          <a:p>
            <a:pPr marL="0" lvl="0" indent="0" algn="r" rtl="1">
              <a:spcBef>
                <a:spcPts val="0"/>
              </a:spcBef>
              <a:spcAft>
                <a:spcPts val="0"/>
              </a:spcAft>
              <a:buNone/>
            </a:pPr>
            <a:endParaRP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 i="0" dirty="0"/>
              <a:t>[للميسّرين: في حال توفّرت لكم بضع دقائق، حاولوا إدخال بعض المتعة إلى الجلسة! فهذا يساعد المشاركين على الشعور بالارتياح تجاه الدليل نفسه.  قد لا يتسنّى لكم الوقت للقيام بجميع الأنشطة المقترَحة في هذا العرض.] </a:t>
            </a:r>
            <a:endParaRPr lang="en-US" i="0" dirty="0"/>
          </a:p>
          <a:p>
            <a:pPr marL="0" lvl="0" indent="0" algn="r" rtl="1">
              <a:spcBef>
                <a:spcPts val="0"/>
              </a:spcBef>
              <a:spcAft>
                <a:spcPts val="0"/>
              </a:spcAft>
              <a:buFont typeface="Arial" panose="020B0604020202020204" pitchFamily="34" charset="0"/>
              <a:buNone/>
            </a:pPr>
            <a:r>
              <a:rPr lang="ar" dirty="0"/>
              <a:t>ناقشوا الروابط بين هذه المعايير الـ3 والوقاية، من خلال الاطلاع على الرموز في المعايير 7-9 من الدليل</a:t>
            </a:r>
            <a:r>
              <a:rPr lang="ar-LB" dirty="0"/>
              <a:t> </a:t>
            </a:r>
            <a:r>
              <a:rPr lang="ar" dirty="0">
                <a:latin typeface="Arial"/>
                <a:ea typeface="Arial"/>
                <a:cs typeface="Arial"/>
                <a:sym typeface="Arial"/>
              </a:rPr>
              <a:t>←</a:t>
            </a:r>
            <a:endParaRPr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39357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0">
              <a:spcBef>
                <a:spcPts val="0"/>
              </a:spcBef>
              <a:spcAft>
                <a:spcPts val="0"/>
              </a:spcAft>
              <a:buNone/>
            </a:pPr>
            <a:r>
              <a:rPr lang="ar" i="0" dirty="0"/>
              <a:t>[في ما يلي النقاط الأساسية في كلّ معيار. </a:t>
            </a:r>
            <a:r>
              <a:rPr lang="ar-SA" sz="1200" b="0" i="0" u="none" strike="noStrike" cap="none" dirty="0">
                <a:solidFill>
                  <a:schemeClr val="dk1"/>
                </a:solidFill>
                <a:effectLst/>
                <a:latin typeface="Calibri"/>
                <a:ea typeface="Calibri"/>
                <a:cs typeface="Calibri"/>
                <a:sym typeface="Calibri"/>
              </a:rPr>
              <a:t>يمكنكم اختيار معيار أساسي واحد أو معيارَين أساسيَين اثنَين من كلّ ركيزة، وذلك بحسب </a:t>
            </a:r>
            <a:r>
              <a:rPr lang="ar-LB" sz="1200" b="0" i="0" u="none" strike="noStrike" cap="none" dirty="0">
                <a:solidFill>
                  <a:schemeClr val="dk1"/>
                </a:solidFill>
                <a:effectLst/>
                <a:latin typeface="Calibri"/>
                <a:ea typeface="Calibri"/>
                <a:cs typeface="Calibri"/>
                <a:sym typeface="Calibri"/>
              </a:rPr>
              <a:t>المشاركين معكم</a:t>
            </a:r>
            <a:r>
              <a:rPr lang="ar-SA" sz="1200" b="0" i="0" u="none" strike="noStrike" cap="none" dirty="0">
                <a:solidFill>
                  <a:schemeClr val="dk1"/>
                </a:solidFill>
                <a:effectLst/>
                <a:latin typeface="Calibri"/>
                <a:ea typeface="Calibri"/>
                <a:cs typeface="Calibri"/>
                <a:sym typeface="Calibri"/>
              </a:rPr>
              <a:t>، أو مجالات اهتمامه</a:t>
            </a:r>
            <a:r>
              <a:rPr lang="ar-LB" sz="1200" b="0" i="0" u="none" strike="noStrike" cap="none" dirty="0">
                <a:solidFill>
                  <a:schemeClr val="dk1"/>
                </a:solidFill>
                <a:effectLst/>
                <a:latin typeface="Calibri"/>
                <a:ea typeface="Calibri"/>
                <a:cs typeface="Calibri"/>
                <a:sym typeface="Calibri"/>
              </a:rPr>
              <a:t>م</a:t>
            </a:r>
            <a:r>
              <a:rPr lang="ar-SA" sz="1200" b="0" i="0" u="none" strike="noStrike" cap="none" dirty="0">
                <a:solidFill>
                  <a:schemeClr val="dk1"/>
                </a:solidFill>
                <a:effectLst/>
                <a:latin typeface="Calibri"/>
                <a:ea typeface="Calibri"/>
                <a:cs typeface="Calibri"/>
                <a:sym typeface="Calibri"/>
              </a:rPr>
              <a:t> المحدّدة، أو أولويات برامجكم، أو سياقكم، أو الوقت المتاح لكم في التيسير.</a:t>
            </a:r>
            <a:endParaRPr lang="ar-LB" sz="1200" b="0" i="0" u="none" strike="noStrike" cap="none" dirty="0">
              <a:solidFill>
                <a:schemeClr val="dk1"/>
              </a:solidFill>
              <a:effectLst/>
              <a:latin typeface="Calibri"/>
              <a:ea typeface="Calibri"/>
              <a:cs typeface="Calibri"/>
              <a:sym typeface="Calibri"/>
            </a:endParaRPr>
          </a:p>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يكون المحتوى التالي معروفًا جدًا بالنسبة إلى المشاركين</a:t>
            </a:r>
            <a:r>
              <a:rPr lang="ar-LB" sz="1200" b="0" i="0" u="none" strike="noStrike" cap="none" dirty="0">
                <a:solidFill>
                  <a:schemeClr val="dk1"/>
                </a:solidFill>
                <a:effectLst/>
                <a:latin typeface="Calibri"/>
                <a:ea typeface="Calibri"/>
                <a:cs typeface="Calibri"/>
                <a:sym typeface="Calibri"/>
              </a:rPr>
              <a:t> معكم</a:t>
            </a:r>
            <a:r>
              <a:rPr lang="ar-SA" sz="1200" b="0" i="0" u="none" strike="noStrike" cap="none" dirty="0">
                <a:solidFill>
                  <a:schemeClr val="dk1"/>
                </a:solidFill>
                <a:effectLst/>
                <a:latin typeface="Calibri"/>
                <a:ea typeface="Calibri"/>
                <a:cs typeface="Calibri"/>
                <a:sym typeface="Calibri"/>
              </a:rPr>
              <a:t>، أو قد يكون شيئًا جديدًا </a:t>
            </a:r>
            <a:r>
              <a:rPr lang="ar-LB" sz="1200" b="0" i="0" u="none" strike="noStrike" cap="none" dirty="0">
                <a:solidFill>
                  <a:schemeClr val="dk1"/>
                </a:solidFill>
                <a:effectLst/>
                <a:latin typeface="Calibri"/>
                <a:ea typeface="Calibri"/>
                <a:cs typeface="Calibri"/>
                <a:sym typeface="Calibri"/>
              </a:rPr>
              <a:t>للغاية</a:t>
            </a:r>
            <a:r>
              <a:rPr lang="ar-SA" sz="1200" b="0" i="0" u="none" strike="noStrike" cap="none" dirty="0">
                <a:solidFill>
                  <a:schemeClr val="dk1"/>
                </a:solidFill>
                <a:effectLst/>
                <a:latin typeface="Calibri"/>
                <a:ea typeface="Calibri"/>
                <a:cs typeface="Calibri"/>
                <a:sym typeface="Calibri"/>
              </a:rPr>
              <a:t>، لذا، الرجاء أن تحضّروا تعليقاتكم على هذا الأساس.]</a:t>
            </a:r>
            <a:endParaRPr lang="ar-LB" sz="1200" b="0" i="0" u="none" strike="noStrike" cap="none" dirty="0">
              <a:solidFill>
                <a:schemeClr val="dk1"/>
              </a:solidFill>
              <a:effectLst/>
              <a:latin typeface="Calibri"/>
              <a:ea typeface="Calibri"/>
              <a:cs typeface="Calibri"/>
              <a:sym typeface="Calibri"/>
            </a:endParaRPr>
          </a:p>
          <a:p>
            <a:pPr marL="0" lvl="0" indent="0" algn="r" rtl="1">
              <a:spcBef>
                <a:spcPts val="0"/>
              </a:spcBef>
              <a:spcAft>
                <a:spcPts val="0"/>
              </a:spcAft>
              <a:buNone/>
            </a:pPr>
            <a:endParaRPr lang="fr-FR"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latin typeface="Arial"/>
                <a:ea typeface="Arial"/>
                <a:cs typeface="Arial"/>
                <a:sym typeface="Arial"/>
              </a:rPr>
              <a:t>المعيار 10: الصحّة العقلية </a:t>
            </a:r>
            <a:r>
              <a:rPr lang="ar-LB" b="1">
                <a:latin typeface="Arial"/>
                <a:ea typeface="Arial"/>
                <a:cs typeface="Arial"/>
                <a:sym typeface="Arial"/>
              </a:rPr>
              <a:t>والضيق</a:t>
            </a:r>
            <a:r>
              <a:rPr lang="ar" b="1">
                <a:latin typeface="Arial"/>
                <a:ea typeface="Arial"/>
                <a:cs typeface="Arial"/>
                <a:sym typeface="Arial"/>
              </a:rPr>
              <a:t> </a:t>
            </a:r>
            <a:r>
              <a:rPr lang="ar" b="1" dirty="0">
                <a:latin typeface="Arial"/>
                <a:ea typeface="Arial"/>
                <a:cs typeface="Arial"/>
                <a:sym typeface="Arial"/>
              </a:rPr>
              <a:t>النفسي الاجتماعي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يُمكن أن تتسبّب الأزمات الإنسانية في معاناة نفسية واجتماعية فورية وطويلة الأمد على الأطفال ومقدّمي الرعاية لهم الذين يمكن أن يصابوا بحالات صحّة عقلية تتطلّب دعمًا متخصصًا.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يتعيّن على الجهات الفاعلة في المجال الإنساني أن تعطي الأولوية للتدخّلات التي تساعد في التخفيف من ضيق الأطفال ومقدّمي الرعاية، وتعزّز مرونتهم، وحيث يكون ذلك ملائمًا، </a:t>
            </a:r>
            <a:r>
              <a:rPr lang="ar-LB" dirty="0">
                <a:latin typeface="Arial"/>
                <a:ea typeface="Arial"/>
                <a:cs typeface="Arial"/>
                <a:sym typeface="Arial"/>
              </a:rPr>
              <a:t>تؤمّن الصلة بين</a:t>
            </a:r>
            <a:r>
              <a:rPr lang="ar" dirty="0">
                <a:latin typeface="Arial"/>
                <a:ea typeface="Arial"/>
                <a:cs typeface="Arial"/>
                <a:sym typeface="Arial"/>
              </a:rPr>
              <a:t> الأطفال </a:t>
            </a:r>
            <a:r>
              <a:rPr lang="ar-LB" dirty="0">
                <a:latin typeface="Arial"/>
                <a:ea typeface="Arial"/>
                <a:cs typeface="Arial"/>
                <a:sym typeface="Arial"/>
              </a:rPr>
              <a:t>و</a:t>
            </a:r>
            <a:r>
              <a:rPr lang="ar" dirty="0">
                <a:latin typeface="Arial"/>
                <a:ea typeface="Arial"/>
                <a:cs typeface="Arial"/>
                <a:sym typeface="Arial"/>
              </a:rPr>
              <a:t>عمليات الدعم المتخصّص.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يشير هذا المعيار إلى أهمّية عمليات الدعم على مستوى المجتمع المحلّي، والبرامج الموجّهة ل</a:t>
            </a:r>
            <a:r>
              <a:rPr lang="ar-LB" dirty="0">
                <a:latin typeface="Arial"/>
                <a:ea typeface="Arial"/>
                <a:cs typeface="Arial"/>
                <a:sym typeface="Arial"/>
              </a:rPr>
              <a:t>ـ</a:t>
            </a:r>
            <a:r>
              <a:rPr lang="ar" b="1" dirty="0">
                <a:latin typeface="Arial"/>
                <a:ea typeface="Arial"/>
                <a:cs typeface="Arial"/>
                <a:sym typeface="Arial"/>
              </a:rPr>
              <a:t>جميع الأعمار وجميع مراحل نموّ الطفل</a:t>
            </a:r>
            <a:r>
              <a:rPr lang="ar" b="1" dirty="0"/>
              <a:t>. </a:t>
            </a:r>
            <a:r>
              <a:rPr lang="ar" b="0" dirty="0"/>
              <a:t>[</a:t>
            </a:r>
            <a:r>
              <a:rPr lang="ar" dirty="0">
                <a:latin typeface="Arial"/>
                <a:ea typeface="Arial"/>
                <a:cs typeface="Arial"/>
                <a:sym typeface="Arial"/>
              </a:rPr>
              <a:t>←</a:t>
            </a:r>
            <a:r>
              <a:rPr lang="ar-LB" dirty="0">
                <a:latin typeface="Arial"/>
                <a:ea typeface="Arial"/>
                <a:cs typeface="Arial"/>
                <a:sym typeface="Arial"/>
              </a:rPr>
              <a:t> </a:t>
            </a:r>
            <a:r>
              <a:rPr lang="ar" b="0" dirty="0"/>
              <a:t>رمزا الطفولة المبكرة والمراهقون]</a:t>
            </a:r>
            <a:endParaRPr lang="ar" i="1" dirty="0">
              <a:latin typeface="Arial"/>
              <a:ea typeface="Arial"/>
              <a:cs typeface="Arial"/>
              <a:sym typeface="Wingdings" panose="05000000000000000000" pitchFamily="2" charset="2"/>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يشدّد</a:t>
            </a:r>
            <a:r>
              <a:rPr lang="ar-LB" dirty="0"/>
              <a:t> هذا المعيار </a:t>
            </a:r>
            <a:r>
              <a:rPr lang="ar" dirty="0"/>
              <a:t> أيضًا على أهمية تصميم خيارات تقديم التدخّلات النفسية الاجتماعية خصيصًا لطبيعة الأزمة. على سبيل المثال، قد تكون الأنشطة الجماعية غير ممكنة أثناء </a:t>
            </a:r>
            <a:r>
              <a:rPr lang="ar" b="1" dirty="0"/>
              <a:t>تفشّي الأمراض المعدية </a:t>
            </a:r>
            <a:r>
              <a:rPr lang="ar" dirty="0"/>
              <a:t>(الحاجة إلى اختيار الرعاية المجتمعية، أو المنزلية، أو بين الأقران، أو الفردية). أ</a:t>
            </a:r>
            <a:r>
              <a:rPr lang="ar-LB" dirty="0"/>
              <a:t>وعلى سبيل المثال أيضاً، </a:t>
            </a:r>
            <a:r>
              <a:rPr lang="ar" dirty="0"/>
              <a:t>في </a:t>
            </a:r>
            <a:r>
              <a:rPr lang="ar" b="1" dirty="0"/>
              <a:t>أوضاع</a:t>
            </a:r>
            <a:r>
              <a:rPr lang="ar" dirty="0"/>
              <a:t> </a:t>
            </a:r>
            <a:r>
              <a:rPr lang="ar" b="1" dirty="0"/>
              <a:t>اللجوء أو النزوح الداخلي</a:t>
            </a:r>
            <a:r>
              <a:rPr lang="ar" dirty="0"/>
              <a:t>، قد تضعف الهيكليات المجتمعية (الحاجة إلى تشجيع التماسك المجتمعي كخطوة أولى). </a:t>
            </a:r>
            <a:r>
              <a:rPr lang="ar" i="0" dirty="0"/>
              <a:t>[</a:t>
            </a:r>
            <a:r>
              <a:rPr lang="ar" dirty="0">
                <a:latin typeface="Arial"/>
                <a:ea typeface="Arial"/>
                <a:cs typeface="Arial"/>
                <a:sym typeface="Arial"/>
              </a:rPr>
              <a:t>←</a:t>
            </a:r>
            <a:r>
              <a:rPr lang="ar-LB" dirty="0">
                <a:latin typeface="Arial"/>
                <a:ea typeface="Arial"/>
                <a:cs typeface="Arial"/>
                <a:sym typeface="Arial"/>
              </a:rPr>
              <a:t> </a:t>
            </a:r>
            <a:r>
              <a:rPr lang="ar" i="0" dirty="0"/>
              <a:t>أنظروا الرموز]</a:t>
            </a: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latin typeface="Arial"/>
                <a:ea typeface="Arial"/>
                <a:cs typeface="Arial"/>
                <a:sym typeface="Arial"/>
              </a:rPr>
              <a:t>المعيار 11: الأطفال المرتبطون مع القوّات أو الجماعات المسلّحة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b="0" dirty="0">
                <a:latin typeface="Arial"/>
                <a:ea typeface="Arial"/>
                <a:cs typeface="Arial"/>
                <a:sym typeface="Arial"/>
              </a:rPr>
              <a:t>التعريف</a:t>
            </a:r>
            <a:r>
              <a:rPr lang="ar-LB" b="0" dirty="0">
                <a:latin typeface="Arial"/>
                <a:ea typeface="Arial"/>
                <a:cs typeface="Arial"/>
                <a:sym typeface="Arial"/>
              </a:rPr>
              <a:t>:</a:t>
            </a:r>
            <a:r>
              <a:rPr lang="ar" b="0" dirty="0">
                <a:latin typeface="Arial"/>
                <a:ea typeface="Arial"/>
                <a:cs typeface="Arial"/>
                <a:sym typeface="Arial"/>
              </a:rPr>
              <a:t> </a:t>
            </a:r>
            <a:r>
              <a:rPr lang="ar" dirty="0"/>
              <a:t>يشير مصطلح "التجنيد" إلى الالتحاق الإلزامي أو القسري أو غير القسري لأيّ طفل في أيّ قوّة أو جماعة مسلّحة.</a:t>
            </a:r>
            <a:endParaRPr lang="en-US" b="1" dirty="0">
              <a:latin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يؤدي تجنيد واستخدام الأطفال إلى حرمانهم من حقوقهم، وإلى عواقب سلبية فورية وطويلة الأمد على صحّة الأطفال، والعائلات، والمجتمعات المحلّية، من النواحي الاجتماعية الاقتصادية، والنفسية، والجسدية. </a:t>
            </a:r>
            <a:r>
              <a:rPr lang="ar" dirty="0">
                <a:latin typeface="Arial"/>
                <a:ea typeface="Arial"/>
                <a:cs typeface="Arial"/>
                <a:sym typeface="Arial"/>
              </a:rPr>
              <a:t>وكثيراً ما يجبَر الأطفال، ومنهم الفتيات، الذين يتمّ تجنيدهم أو استخدامهم من قبل القوّات أو الجماعات المسلّحة، على رؤية واختبار وارتكاب أفعال الإساءة، أو الاستغلال، أو العنف.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latin typeface="Arial"/>
                <a:ea typeface="Arial"/>
                <a:cs typeface="Arial"/>
                <a:sym typeface="Arial"/>
              </a:rPr>
              <a:t>يتعيّن على الجهات الفاعلة في المجال الإنساني أن تتّخذ إجراءات لمنع تجنيد واستخدام الأطفال، ولمعالجة العواقب السلبية الفورية </a:t>
            </a:r>
            <a:r>
              <a:rPr lang="ar-LB" dirty="0">
                <a:latin typeface="Arial"/>
                <a:ea typeface="Arial"/>
                <a:cs typeface="Arial"/>
                <a:sym typeface="Arial"/>
              </a:rPr>
              <a:t>و</a:t>
            </a:r>
            <a:r>
              <a:rPr lang="ar" dirty="0">
                <a:latin typeface="Arial"/>
                <a:ea typeface="Arial"/>
                <a:cs typeface="Arial"/>
                <a:sym typeface="Arial"/>
              </a:rPr>
              <a:t>الطويلة الأمد على الأطفال، وعائلاتهم، ومجتمعاتهم المحلّية، من خلال برامج إعادة إدماج مجتمعية متعدّدة القطاعات، فضلاً عن المناصرة من أجل إطلاق سراح جميع الأطفال المرتبطين مع القوّات أو الجماعات المسلّحة.  </a:t>
            </a:r>
            <a:r>
              <a:rPr lang="ar-LB" dirty="0">
                <a:latin typeface="Arial"/>
                <a:ea typeface="Arial"/>
                <a:cs typeface="Arial"/>
                <a:sym typeface="Arial"/>
              </a:rPr>
              <a:t>و</a:t>
            </a:r>
            <a:r>
              <a:rPr lang="ar" dirty="0">
                <a:latin typeface="Arial"/>
                <a:ea typeface="Arial"/>
                <a:cs typeface="Arial"/>
                <a:sym typeface="Arial"/>
              </a:rPr>
              <a:t>يدعو هذا المعيار إلى التشديد على </a:t>
            </a:r>
            <a:r>
              <a:rPr lang="ar" b="1" dirty="0"/>
              <a:t>الوقاية</a:t>
            </a:r>
            <a:r>
              <a:rPr lang="ar" dirty="0"/>
              <a:t> </a:t>
            </a:r>
            <a:r>
              <a:rPr lang="ar" b="0" dirty="0">
                <a:latin typeface="Arial"/>
                <a:ea typeface="Arial"/>
                <a:cs typeface="Arial"/>
                <a:sym typeface="Arial"/>
              </a:rPr>
              <a:t>المتمحورة حول الطفل، لا سيّما حماية الأطفال من التجنيد. [←</a:t>
            </a:r>
            <a:r>
              <a:rPr lang="ar-LB" b="0" dirty="0">
                <a:latin typeface="Arial"/>
                <a:ea typeface="Arial"/>
                <a:cs typeface="Arial"/>
                <a:sym typeface="Arial"/>
              </a:rPr>
              <a:t> </a:t>
            </a:r>
            <a:r>
              <a:rPr lang="ar" b="0" dirty="0">
                <a:latin typeface="Arial"/>
                <a:ea typeface="Arial"/>
                <a:cs typeface="Arial"/>
                <a:sym typeface="Arial"/>
              </a:rPr>
              <a:t>رمز الوقاية] </a:t>
            </a:r>
            <a:endParaRPr lang="ar-LB" b="0"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حيث لا يوجد قانون وطني يحظّر تجنيد الأطفال واستخدامهم حتى الآن، يجب المناصرة لمثل هذا التشريع. أمّا حيث يكون تجنيد الأطفال واستخدامهم محظورَين، فيجب تشجيع السلطات والجهات المعنية (بما في ذلك القوّات أو الجماعات المسلّحة حيثما يكون ذلك ملائمًا) على الوفاء بواجباتها القانونية.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 dirty="0"/>
              <a:t>يشير هذا المعيار إلى الحاجة إلى إنشاء ودعم خدمات إدارة الحالات، بهدف التحرّي عن الأطفال، وتحديدهم، والتحقّق منهم، وتوثيقهم؛ وتوفير المعلومات حول خدمات الدعم المتوفّرة؛ ومتابعة عمليات التسريح أو فكّ الارتباط؛ والعمل على تتبّع العائلة ولمّ شملها؛ ودعم إعادة الإدماج [</a:t>
            </a:r>
            <a:r>
              <a:rPr lang="ar" dirty="0">
                <a:latin typeface="Arial"/>
                <a:ea typeface="Arial"/>
                <a:cs typeface="Arial"/>
                <a:sym typeface="Arial"/>
              </a:rPr>
              <a:t>←</a:t>
            </a:r>
            <a:r>
              <a:rPr lang="ar-LB" dirty="0">
                <a:latin typeface="Arial"/>
                <a:ea typeface="Arial"/>
                <a:cs typeface="Arial"/>
                <a:sym typeface="Arial"/>
              </a:rPr>
              <a:t> </a:t>
            </a:r>
            <a:r>
              <a:rPr lang="ar" dirty="0"/>
              <a:t>رمز </a:t>
            </a:r>
            <a:r>
              <a:rPr lang="ar" b="1" i="0" dirty="0"/>
              <a:t>إدارة الحالات</a:t>
            </a:r>
            <a:r>
              <a:rPr lang="ar" i="1" dirty="0">
                <a:latin typeface="Arial"/>
                <a:ea typeface="Arial"/>
                <a:cs typeface="Arial"/>
                <a:sym typeface="Arial"/>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0" lvl="0" indent="0" algn="r" rtl="1">
              <a:spcBef>
                <a:spcPts val="0"/>
              </a:spcBef>
              <a:spcAft>
                <a:spcPts val="0"/>
              </a:spcAft>
              <a:buNone/>
            </a:pPr>
            <a:endParaRPr lang="en-US" b="1" dirty="0">
              <a:latin typeface="Arial"/>
              <a:ea typeface="Arial"/>
              <a:cs typeface="Arial"/>
              <a:sym typeface="Arial"/>
            </a:endParaRPr>
          </a:p>
          <a:p>
            <a:pPr marL="0" lvl="0" indent="0" algn="r" rtl="1">
              <a:spcBef>
                <a:spcPts val="0"/>
              </a:spcBef>
              <a:spcAft>
                <a:spcPts val="0"/>
              </a:spcAft>
              <a:buNone/>
            </a:pPr>
            <a:endParaRPr lang="en-US" b="1" dirty="0">
              <a:latin typeface="Arial"/>
              <a:cs typeface="Arial"/>
              <a:sym typeface="Arial"/>
            </a:endParaRPr>
          </a:p>
          <a:p>
            <a:pPr marL="0" lvl="0" indent="0" algn="r" rtl="1">
              <a:spcBef>
                <a:spcPts val="0"/>
              </a:spcBef>
              <a:spcAft>
                <a:spcPts val="0"/>
              </a:spcAft>
              <a:buNone/>
            </a:pPr>
            <a:endParaRPr lang="en-US" dirty="0"/>
          </a:p>
          <a:p>
            <a:pPr marL="0" lvl="0" indent="0" algn="r" rtl="1">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8015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0">
              <a:spcBef>
                <a:spcPts val="0"/>
              </a:spcBef>
              <a:spcAft>
                <a:spcPts val="0"/>
              </a:spcAft>
              <a:buNone/>
            </a:pPr>
            <a:r>
              <a:rPr lang="ar" i="0" dirty="0"/>
              <a:t>[في ما يلي النقاط الأساسية في كلّ معيار. </a:t>
            </a:r>
            <a:r>
              <a:rPr lang="ar-SA" sz="1200" b="0" i="0" u="none" strike="noStrike" cap="none" dirty="0">
                <a:solidFill>
                  <a:schemeClr val="dk1"/>
                </a:solidFill>
                <a:effectLst/>
                <a:latin typeface="Calibri"/>
                <a:ea typeface="Calibri"/>
                <a:cs typeface="Calibri"/>
                <a:sym typeface="Calibri"/>
              </a:rPr>
              <a:t>يمكنكم اختيار معيار أساسي واحد أو معيارَين أساسيَين اثنَين من كلّ ركيزة، وذلك بحسب </a:t>
            </a:r>
            <a:r>
              <a:rPr lang="ar-LB" sz="1200" b="0" i="0" u="none" strike="noStrike" cap="none" dirty="0">
                <a:solidFill>
                  <a:schemeClr val="dk1"/>
                </a:solidFill>
                <a:effectLst/>
                <a:latin typeface="Calibri"/>
                <a:ea typeface="Calibri"/>
                <a:cs typeface="Calibri"/>
                <a:sym typeface="Calibri"/>
              </a:rPr>
              <a:t>المشاركين معكم</a:t>
            </a:r>
            <a:r>
              <a:rPr lang="ar-SA" sz="1200" b="0" i="0" u="none" strike="noStrike" cap="none" dirty="0">
                <a:solidFill>
                  <a:schemeClr val="dk1"/>
                </a:solidFill>
                <a:effectLst/>
                <a:latin typeface="Calibri"/>
                <a:ea typeface="Calibri"/>
                <a:cs typeface="Calibri"/>
                <a:sym typeface="Calibri"/>
              </a:rPr>
              <a:t>، أو مجالات اهتمامه</a:t>
            </a:r>
            <a:r>
              <a:rPr lang="ar-LB" sz="1200" b="0" i="0" u="none" strike="noStrike" cap="none" dirty="0">
                <a:solidFill>
                  <a:schemeClr val="dk1"/>
                </a:solidFill>
                <a:effectLst/>
                <a:latin typeface="Calibri"/>
                <a:ea typeface="Calibri"/>
                <a:cs typeface="Calibri"/>
                <a:sym typeface="Calibri"/>
              </a:rPr>
              <a:t>م</a:t>
            </a:r>
            <a:r>
              <a:rPr lang="ar-SA" sz="1200" b="0" i="0" u="none" strike="noStrike" cap="none" dirty="0">
                <a:solidFill>
                  <a:schemeClr val="dk1"/>
                </a:solidFill>
                <a:effectLst/>
                <a:latin typeface="Calibri"/>
                <a:ea typeface="Calibri"/>
                <a:cs typeface="Calibri"/>
                <a:sym typeface="Calibri"/>
              </a:rPr>
              <a:t> المحدّدة، أو أولويات برامجكم، أو سياقكم، أو الوقت المتاح لكم في التيسير.</a:t>
            </a:r>
            <a:endParaRPr lang="ar-LB" sz="1200" b="0" i="0" u="none" strike="noStrike" cap="none" dirty="0">
              <a:solidFill>
                <a:schemeClr val="dk1"/>
              </a:solidFill>
              <a:effectLst/>
              <a:latin typeface="Calibri"/>
              <a:ea typeface="Calibri"/>
              <a:cs typeface="Calibri"/>
              <a:sym typeface="Calibri"/>
            </a:endParaRPr>
          </a:p>
          <a:p>
            <a:pPr marL="0" lvl="0" indent="0" algn="r" rtl="0">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يكون المحتوى التالي معروفًا جدًا بالنسبة إلى المشاركين</a:t>
            </a:r>
            <a:r>
              <a:rPr lang="ar-LB" sz="1200" b="0" i="0" u="none" strike="noStrike" cap="none" dirty="0">
                <a:solidFill>
                  <a:schemeClr val="dk1"/>
                </a:solidFill>
                <a:effectLst/>
                <a:latin typeface="Calibri"/>
                <a:ea typeface="Calibri"/>
                <a:cs typeface="Calibri"/>
                <a:sym typeface="Calibri"/>
              </a:rPr>
              <a:t> معكم</a:t>
            </a:r>
            <a:r>
              <a:rPr lang="ar-SA" sz="1200" b="0" i="0" u="none" strike="noStrike" cap="none" dirty="0">
                <a:solidFill>
                  <a:schemeClr val="dk1"/>
                </a:solidFill>
                <a:effectLst/>
                <a:latin typeface="Calibri"/>
                <a:ea typeface="Calibri"/>
                <a:cs typeface="Calibri"/>
                <a:sym typeface="Calibri"/>
              </a:rPr>
              <a:t>، أو قد يكون شيئًا جديدًا </a:t>
            </a:r>
            <a:r>
              <a:rPr lang="ar-LB" sz="1200" b="0" i="0" u="none" strike="noStrike" cap="none" dirty="0">
                <a:solidFill>
                  <a:schemeClr val="dk1"/>
                </a:solidFill>
                <a:effectLst/>
                <a:latin typeface="Calibri"/>
                <a:ea typeface="Calibri"/>
                <a:cs typeface="Calibri"/>
                <a:sym typeface="Calibri"/>
              </a:rPr>
              <a:t>للغاية</a:t>
            </a:r>
            <a:r>
              <a:rPr lang="ar-SA" sz="1200" b="0" i="0" u="none" strike="noStrike" cap="none" dirty="0">
                <a:solidFill>
                  <a:schemeClr val="dk1"/>
                </a:solidFill>
                <a:effectLst/>
                <a:latin typeface="Calibri"/>
                <a:ea typeface="Calibri"/>
                <a:cs typeface="Calibri"/>
                <a:sym typeface="Calibri"/>
              </a:rPr>
              <a:t>، لذا، الرجاء أن تحضّروا تعليقاتكم على هذا الأساس.]</a:t>
            </a:r>
            <a:endParaRPr lang="ar-LB" sz="1200" b="0" i="0" u="none" strike="noStrike" cap="none" dirty="0">
              <a:solidFill>
                <a:schemeClr val="dk1"/>
              </a:solidFill>
              <a:effectLst/>
              <a:latin typeface="Calibri"/>
              <a:ea typeface="Calibri"/>
              <a:cs typeface="Calibri"/>
              <a:sym typeface="Calibri"/>
            </a:endParaRPr>
          </a:p>
          <a:p>
            <a:pPr marL="0" lvl="0" indent="0" algn="r" rtl="1">
              <a:spcBef>
                <a:spcPts val="0"/>
              </a:spcBef>
              <a:spcAft>
                <a:spcPts val="0"/>
              </a:spcAft>
              <a:buNone/>
            </a:pPr>
            <a:endParaRPr lang="en-US"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b="1" dirty="0">
                <a:latin typeface="Arial"/>
                <a:ea typeface="Arial"/>
                <a:cs typeface="Arial"/>
                <a:sym typeface="Arial"/>
              </a:rPr>
              <a:t>المعيار 12: عمالة الأطفال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التعريف</a:t>
            </a:r>
            <a:r>
              <a:rPr lang="ar-LB" dirty="0"/>
              <a:t>:</a:t>
            </a:r>
            <a:r>
              <a:rPr lang="ar" dirty="0"/>
              <a:t> عمالة الأطفال هي أيّ عملٍ يحرم الأطفال من طفولتهم، وإمكاناتهم، وكرامتهم، فيتداخل مع تعليمهم ويؤثر سلبياً على رفاههم العاطفي والتنموي والجسدي. تتضمّن أسوأ أشكال عمالة الأطفال (WFCL) العمل القسري، أو التجنيد في الجماعات المسلّحة، أو الاتجار لأغراض الاستغلال، أو الاستغلال الجنسي، أو العمل غير المشروع، أو العمل الخطر.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قد</a:t>
            </a:r>
            <a:r>
              <a:rPr lang="ar" dirty="0"/>
              <a:t> تزيد الأزمات الإنسانية من انتشار وخطورة أشكال عمالة الأطفال الموجودة، أو </a:t>
            </a:r>
            <a:r>
              <a:rPr lang="ar-LB" dirty="0"/>
              <a:t>قد </a:t>
            </a:r>
            <a:r>
              <a:rPr lang="ar" dirty="0"/>
              <a:t>تؤدي إلى ظهور أشكال جديدة منها.  تجدر الإشارة إلى أنّ الأطفال اللاجئين، أو النازحين داخليًا، أو المهاجرين، أو عديمي الجنسية، غالبًا ما يكونون أكثر عرضة لخطر</a:t>
            </a:r>
            <a:r>
              <a:rPr lang="ar-LB" dirty="0"/>
              <a:t> عمالة الأطفال</a:t>
            </a:r>
            <a:r>
              <a:rPr lang="ar" dirty="0"/>
              <a:t>.</a:t>
            </a:r>
            <a:endParaRPr lang="en-US" b="1" dirty="0">
              <a:latin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a:ea typeface="Arial"/>
                <a:cs typeface="Arial"/>
                <a:sym typeface="Arial"/>
              </a:rPr>
              <a:t>تقوم الفكرة على إعطاء الأولوية لإخراج الأطفال العاجل من أسوأ أشكال عمالة الأطفال، ولتقديم الخدمات الدنيا لتلبية احتياجات الحماية الملحّة لدى الأطفال المنخرطين في عمالة الأطفال.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يجب تقديم الخدمات المتعدّدة القطاعات (الدعم النفسي الاجتماعي، والتعليم، والتمكين الاقتصادي للعائلات) وخدمات إدارة الحالات المصّممة خصّيصًا لحماية الطفل، للأطفال المنخرطين أصلاً في عمالة الأطفال و/أو </a:t>
            </a:r>
            <a:r>
              <a:rPr lang="ar-LB" dirty="0"/>
              <a:t>الواقعين ضحية </a:t>
            </a:r>
            <a:r>
              <a:rPr lang="ar" dirty="0"/>
              <a:t>الاتجار بالبشر </a:t>
            </a:r>
            <a:r>
              <a:rPr lang="ar" i="0" dirty="0"/>
              <a:t>[</a:t>
            </a:r>
            <a:r>
              <a:rPr lang="ar" dirty="0">
                <a:latin typeface="Arial"/>
                <a:ea typeface="Arial"/>
                <a:cs typeface="Arial"/>
                <a:sym typeface="Arial"/>
              </a:rPr>
              <a:t>←</a:t>
            </a:r>
            <a:r>
              <a:rPr lang="ar-LB" i="0" dirty="0">
                <a:latin typeface="Arial"/>
                <a:ea typeface="Arial"/>
                <a:cs typeface="Arial"/>
                <a:sym typeface="Arial"/>
              </a:rPr>
              <a:t> </a:t>
            </a:r>
            <a:r>
              <a:rPr lang="ar" i="0" dirty="0"/>
              <a:t>رمز </a:t>
            </a:r>
            <a:r>
              <a:rPr lang="ar" b="1" i="0" dirty="0">
                <a:latin typeface="Arial"/>
                <a:ea typeface="Arial"/>
                <a:cs typeface="Arial"/>
                <a:sym typeface="Arial"/>
              </a:rPr>
              <a:t>إدارة الحالات] </a:t>
            </a:r>
            <a:endParaRPr lang="en-US" i="0"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a:ea typeface="Arial"/>
                <a:cs typeface="Arial"/>
                <a:sym typeface="Arial"/>
              </a:rPr>
              <a:t>كذلك، يسلّط هذا المعيار الضوء على تقديم الدعم الوقائي المستهدف للأطفال المعرّضين للخطر، ودعم المبادرات على مستوى المجتمع المحلّي بهدف </a:t>
            </a:r>
            <a:r>
              <a:rPr lang="ar" b="1" dirty="0"/>
              <a:t>منع</a:t>
            </a:r>
            <a:r>
              <a:rPr lang="ar" dirty="0"/>
              <a:t> </a:t>
            </a:r>
            <a:r>
              <a:rPr lang="ar" b="0" dirty="0"/>
              <a:t>عمالة الأطفال</a:t>
            </a:r>
            <a:r>
              <a:rPr lang="ar" b="1" dirty="0"/>
              <a:t>. </a:t>
            </a:r>
            <a:r>
              <a:rPr lang="ar" b="0" dirty="0"/>
              <a:t>[</a:t>
            </a:r>
            <a:r>
              <a:rPr lang="ar" b="0" dirty="0">
                <a:latin typeface="Arial"/>
                <a:ea typeface="Arial"/>
                <a:cs typeface="Arial"/>
                <a:sym typeface="Arial"/>
              </a:rPr>
              <a:t>←</a:t>
            </a:r>
            <a:r>
              <a:rPr lang="ar-LB" b="0" dirty="0">
                <a:latin typeface="Arial"/>
                <a:ea typeface="Arial"/>
                <a:cs typeface="Arial"/>
                <a:sym typeface="Arial"/>
              </a:rPr>
              <a:t> </a:t>
            </a:r>
            <a:r>
              <a:rPr lang="ar" b="0" dirty="0"/>
              <a:t>رمز الوقاية]</a:t>
            </a:r>
            <a:endParaRPr lang="ar-LB" b="0"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 b="1" dirty="0">
                <a:latin typeface="Arial"/>
                <a:ea typeface="Arial"/>
                <a:cs typeface="Arial"/>
                <a:sym typeface="Arial"/>
              </a:rPr>
              <a:t>المعيار 13: الأطفال غير المصحوبين والمنفصلون عن ذويهم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a:ea typeface="Arial"/>
                <a:cs typeface="Arial"/>
                <a:sym typeface="Arial"/>
              </a:rPr>
              <a:t>يجب تقديم  الرعاية والحماية للأطفال غير المصحوبين والمنفصلين عن ذويهم ب</a:t>
            </a:r>
            <a:r>
              <a:rPr lang="ar-LB" dirty="0">
                <a:latin typeface="Arial"/>
                <a:ea typeface="Arial"/>
                <a:cs typeface="Arial"/>
                <a:sym typeface="Arial"/>
              </a:rPr>
              <a:t>طرق آنية، و</a:t>
            </a:r>
            <a:r>
              <a:rPr lang="ar" dirty="0">
                <a:latin typeface="Arial"/>
                <a:ea typeface="Arial"/>
                <a:cs typeface="Arial"/>
                <a:sym typeface="Arial"/>
              </a:rPr>
              <a:t> آمنة، وملائمة، وميسّرة، تتماشى مع حقوقهم ومصالحهم الفضلى.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يسلّط هذا المعيار الضوء على الالتزام بإبقاء الطفل في صميم الجهود الإنسانية.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a:ea typeface="Arial"/>
                <a:cs typeface="Arial"/>
                <a:sym typeface="Arial"/>
              </a:rPr>
              <a:t>يتعيّن على الاستجابة الإنسانية أن تقلّل من الانفصال العائلي، وتعيد جمع الأطفال بأفراد عائلاتهم، وتقدّم الرعاية العائلية المؤقّتة ذات الجودة حيث تدعو الحاجة. </a:t>
            </a:r>
            <a:r>
              <a:rPr lang="ar-LB" dirty="0">
                <a:latin typeface="Arial"/>
                <a:ea typeface="Arial"/>
                <a:cs typeface="Arial"/>
                <a:sym typeface="Arial"/>
              </a:rPr>
              <a:t>ف</a:t>
            </a:r>
            <a:r>
              <a:rPr lang="ar" b="0" dirty="0">
                <a:solidFill>
                  <a:srgbClr val="1690BF"/>
                </a:solidFill>
                <a:effectLst/>
              </a:rPr>
              <a:t>الحفاظ على وحدة العائلة</a:t>
            </a:r>
            <a:r>
              <a:rPr lang="ar-LB" b="0" dirty="0">
                <a:solidFill>
                  <a:srgbClr val="1690BF"/>
                </a:solidFill>
                <a:effectLst/>
              </a:rPr>
              <a:t> أمر</a:t>
            </a:r>
            <a:r>
              <a:rPr lang="ar" b="0" dirty="0">
                <a:solidFill>
                  <a:srgbClr val="1690BF"/>
                </a:solidFill>
                <a:effectLst/>
              </a:rPr>
              <a:t> أساسي.</a:t>
            </a:r>
            <a:endParaRPr lang="en-US" b="0"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ضمان </a:t>
            </a:r>
            <a:r>
              <a:rPr lang="ar" b="1" dirty="0"/>
              <a:t>إدارة الحالات</a:t>
            </a:r>
            <a:r>
              <a:rPr lang="ar" dirty="0"/>
              <a:t> وتتبّع العائلة ولمّ شملها بشكل فوري </a:t>
            </a:r>
            <a:r>
              <a:rPr lang="ar" i="0" dirty="0"/>
              <a:t>[</a:t>
            </a:r>
            <a:r>
              <a:rPr lang="ar" dirty="0">
                <a:latin typeface="Arial"/>
                <a:ea typeface="Arial"/>
                <a:cs typeface="Arial"/>
                <a:sym typeface="Arial"/>
              </a:rPr>
              <a:t>←</a:t>
            </a:r>
            <a:r>
              <a:rPr lang="ar-LB" dirty="0">
                <a:latin typeface="Arial"/>
                <a:ea typeface="Arial"/>
                <a:cs typeface="Arial"/>
                <a:sym typeface="Arial"/>
              </a:rPr>
              <a:t> </a:t>
            </a:r>
            <a:r>
              <a:rPr lang="ar" i="0" dirty="0"/>
              <a:t>أنظروا الرمز] </a:t>
            </a:r>
            <a:endParaRPr lang="en-US" dirty="0">
              <a:latin typeface="Arial"/>
              <a:ea typeface="Arial"/>
              <a:cs typeface="Arial"/>
              <a:sym typeface="Arial"/>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latin typeface="Arial"/>
                <a:ea typeface="Arial"/>
                <a:cs typeface="Arial"/>
                <a:sym typeface="Arial"/>
              </a:rPr>
              <a:t>يدعو هذا المعيار إلى تنسيق الجهود لمنع انفصال الأطفال عن عائلاتهم والاستجابة له، وتقديم المساعدة، والحماية، والخدمات للأطفال غير المصحوبين والمنفصلين عن ذويهم (بمَن فيهم الأطفال </a:t>
            </a:r>
            <a:r>
              <a:rPr lang="ar" dirty="0"/>
              <a:t>في </a:t>
            </a:r>
            <a:r>
              <a:rPr lang="ar" b="1" dirty="0"/>
              <a:t>سياقات اللجوء والأوضاع خارج الحدود).</a:t>
            </a:r>
            <a:r>
              <a:rPr lang="ar" dirty="0"/>
              <a:t>[</a:t>
            </a:r>
            <a:r>
              <a:rPr lang="ar" dirty="0">
                <a:latin typeface="Arial"/>
                <a:ea typeface="Arial"/>
                <a:cs typeface="Arial"/>
                <a:sym typeface="Arial"/>
              </a:rPr>
              <a:t>←</a:t>
            </a:r>
            <a:r>
              <a:rPr lang="ar-LB" dirty="0">
                <a:latin typeface="Arial"/>
                <a:ea typeface="Arial"/>
                <a:cs typeface="Arial"/>
                <a:sym typeface="Arial"/>
              </a:rPr>
              <a:t> </a:t>
            </a:r>
            <a:r>
              <a:rPr lang="ar" dirty="0"/>
              <a:t>رمز النزوح</a:t>
            </a:r>
            <a:r>
              <a:rPr lang="ar" i="0" dirty="0"/>
              <a:t>]. وتتّسم التدابير </a:t>
            </a:r>
            <a:r>
              <a:rPr lang="ar-LB" i="0" dirty="0"/>
              <a:t>المكيفة مع</a:t>
            </a:r>
            <a:r>
              <a:rPr lang="ar" i="0" dirty="0"/>
              <a:t> </a:t>
            </a:r>
            <a:r>
              <a:rPr lang="ar-LB" i="0" dirty="0"/>
              <a:t>ا</a:t>
            </a:r>
            <a:r>
              <a:rPr lang="ar" i="0" dirty="0"/>
              <a:t>لسياق لمنع الانفصال بأهميةٍ خاصّة </a:t>
            </a:r>
            <a:r>
              <a:rPr lang="ar-LB" i="0" dirty="0"/>
              <a:t>في السياقات </a:t>
            </a:r>
            <a:r>
              <a:rPr lang="ar" i="0" dirty="0"/>
              <a:t>خارج المخيّمات أو في السياقات الحضرية حيث قد تتفرّق الجماعات</a:t>
            </a:r>
            <a:r>
              <a:rPr lang="ar" i="1" dirty="0"/>
              <a:t>. </a:t>
            </a:r>
            <a:endParaRPr lang="ar" i="1" dirty="0">
              <a:latin typeface="Arial"/>
              <a:ea typeface="Arial"/>
              <a:cs typeface="Arial"/>
              <a:sym typeface="Wingdings" panose="05000000000000000000" pitchFamily="2" charset="2"/>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 dirty="0"/>
              <a:t>يحدّد هذا المعيار الجهات الفاعلة </a:t>
            </a:r>
            <a:r>
              <a:rPr lang="ar" u="sng" dirty="0"/>
              <a:t>الأساسية</a:t>
            </a:r>
            <a:r>
              <a:rPr lang="ar" dirty="0"/>
              <a:t> المُشارِكة في أنشطة تتبّع العائلات على المستويَين الوطني أو الدولي، بحسب السياق. </a:t>
            </a:r>
          </a:p>
          <a:p>
            <a:pPr marL="0" lvl="0" indent="0" algn="r" rtl="1">
              <a:spcBef>
                <a:spcPts val="0"/>
              </a:spcBef>
              <a:spcAft>
                <a:spcPts val="0"/>
              </a:spcAft>
              <a:buNone/>
            </a:pPr>
            <a:endParaRPr lang="en-US" b="1" dirty="0">
              <a:latin typeface="Arial"/>
              <a:ea typeface="Arial"/>
              <a:cs typeface="Arial"/>
              <a:sym typeface="Arial"/>
            </a:endParaRPr>
          </a:p>
          <a:p>
            <a:pPr marL="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 i="0" dirty="0"/>
              <a:t>[للميسّرين: في حال توفّرت لكم بضع دقائق، حاولوا إدخال بعض المتعة إلى الجلسة! فهذا يساعد المشاركين على الشعور بالارتياح تجاه الدليل نفسه.  قد لا يتسنّى لكم الوقت للقيام بجميع الأنشطة المقترَحة في هذا العرض.] </a:t>
            </a:r>
            <a:endParaRPr lang="en-US" i="0" dirty="0"/>
          </a:p>
          <a:p>
            <a:pPr marL="0" lvl="0" indent="0" algn="r" rtl="1">
              <a:spcBef>
                <a:spcPts val="0"/>
              </a:spcBef>
              <a:spcAft>
                <a:spcPts val="0"/>
              </a:spcAft>
              <a:buFont typeface="Arial" panose="020B0604020202020204" pitchFamily="34" charset="0"/>
              <a:buNone/>
            </a:pPr>
            <a:r>
              <a:rPr lang="ar" dirty="0">
                <a:latin typeface="Arial"/>
                <a:ea typeface="Arial"/>
                <a:cs typeface="Arial"/>
                <a:sym typeface="Arial"/>
              </a:rPr>
              <a:t>←</a:t>
            </a:r>
            <a:r>
              <a:rPr lang="ar-LB" dirty="0">
                <a:latin typeface="Arial"/>
                <a:ea typeface="Arial"/>
                <a:cs typeface="Arial"/>
                <a:sym typeface="Arial"/>
              </a:rPr>
              <a:t> </a:t>
            </a:r>
            <a:r>
              <a:rPr lang="ar" dirty="0"/>
              <a:t>هل تعرفون مَن الذي يشارك في دعم الأطفال غير المصحوبين والأطفال  المنفصلين عن ذويهم في كلّ سياق محدّد؟ (النزوح الداخلي، اللاجئون، الهجرة، الأوضاع خارج الحدود، النزاعات المسلّحة).  أنظروا الجدول ذا الصلة في المعيار 13!</a:t>
            </a:r>
            <a:r>
              <a:rPr lang="ar-LB" dirty="0"/>
              <a:t> </a:t>
            </a:r>
            <a:endParaRPr lang="ar" dirty="0"/>
          </a:p>
          <a:p>
            <a:pPr marL="0" lvl="0" indent="0" algn="r" rtl="1">
              <a:spcBef>
                <a:spcPts val="0"/>
              </a:spcBef>
              <a:spcAft>
                <a:spcPts val="0"/>
              </a:spcAft>
              <a:buNone/>
            </a:pPr>
            <a:endParaRPr lang="en-US" b="1" dirty="0">
              <a:latin typeface="Arial"/>
              <a:cs typeface="Arial"/>
              <a:sym typeface="Arial"/>
            </a:endParaRPr>
          </a:p>
          <a:p>
            <a:pPr marL="0" lvl="0" indent="0" algn="r" rtl="1">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3063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 برنامج/مشروع محدّد يستخدم الركيزة </a:t>
            </a:r>
            <a:r>
              <a:rPr lang="ar-LB" sz="1200" b="0" i="0" u="none" strike="noStrike" cap="none" dirty="0">
                <a:solidFill>
                  <a:schemeClr val="dk1"/>
                </a:solidFill>
                <a:effectLst/>
                <a:latin typeface="Calibri"/>
                <a:ea typeface="Calibri"/>
                <a:cs typeface="Calibri"/>
                <a:sym typeface="Calibri"/>
              </a:rPr>
              <a:t>2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أسماء المنظّمات المعنية والشركاء المعنيين</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نصيحة: 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 u="sng" dirty="0"/>
              <a:t> </a:t>
            </a:r>
            <a:endParaRPr lang="ar-LB" u="sng" dirty="0"/>
          </a:p>
          <a:p>
            <a:pPr marL="0" marR="0" lvl="0" indent="0" algn="r" rtl="1">
              <a:lnSpc>
                <a:spcPct val="100000"/>
              </a:lnSpc>
              <a:spcBef>
                <a:spcPts val="0"/>
              </a:spcBef>
              <a:spcAft>
                <a:spcPts val="0"/>
              </a:spcAft>
              <a:buClr>
                <a:schemeClr val="dk1"/>
              </a:buClr>
              <a:buSzPts val="1200"/>
              <a:buFont typeface="Calibri"/>
              <a:buNone/>
            </a:pPr>
            <a:endParaRPr lang="ar" u="sng"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نسخة </a:t>
            </a:r>
            <a:r>
              <a:rPr lang="ar" u="sng" dirty="0"/>
              <a:t>PDF</a:t>
            </a:r>
            <a:r>
              <a:rPr lang="ar" dirty="0"/>
              <a:t> 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 dirty="0"/>
              <a:t>يتضمّن </a:t>
            </a:r>
            <a:r>
              <a:rPr lang="ar" u="sng" dirty="0"/>
              <a:t>ملف مواد الإحاطة الخاصّة بـ«المقدّمة إلى المعايير الدنيا لحماية الطفل» </a:t>
            </a:r>
            <a:r>
              <a:rPr lang="ar" dirty="0"/>
              <a:t>هذه الشرائح وملاحظات التيسير، بالإضافة إلى مقدّمة للتوزيع تتألّف من صفحتَين.</a:t>
            </a:r>
            <a:endParaRPr lang="ar-LB" dirty="0"/>
          </a:p>
          <a:p>
            <a:pPr marL="228600" marR="0" lvl="0" indent="-228600" algn="r" rtl="1">
              <a:lnSpc>
                <a:spcPct val="100000"/>
              </a:lnSpc>
              <a:spcBef>
                <a:spcPts val="0"/>
              </a:spcBef>
              <a:spcAft>
                <a:spcPts val="0"/>
              </a:spcAft>
              <a:buClr>
                <a:schemeClr val="dk1"/>
              </a:buClr>
              <a:buSzPts val="1200"/>
              <a:buFont typeface="Calibri"/>
              <a:buAutoNum type="arabicPeriod"/>
            </a:pPr>
            <a:r>
              <a:rPr lang="ar" u="sng" dirty="0"/>
              <a:t>الملخّص </a:t>
            </a:r>
            <a:r>
              <a:rPr lang="ar"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اكتشفوا </a:t>
            </a:r>
            <a:r>
              <a:rPr lang="ar" sz="1200" u="sng" dirty="0"/>
              <a:t>الدورة التدريبية الإلكترونية المجانية على المعايير الدنيا لحماية الطفل</a:t>
            </a:r>
            <a:r>
              <a:rPr lang="ar"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 sz="1200" dirty="0"/>
              <a:t>أفلام فيديو على قناة يوتيوب الخاصّة بالتحالف</a:t>
            </a:r>
            <a:endParaRPr lang="ar-LB" sz="1200" dirty="0"/>
          </a:p>
          <a:p>
            <a:pPr marL="228600" marR="0" lvl="0" indent="-228600" algn="r" defTabSz="914400" rtl="1" eaLnBrk="1" fontAlgn="auto" latinLnBrk="0" hangingPunct="1">
              <a:lnSpc>
                <a:spcPct val="100000"/>
              </a:lnSpc>
              <a:spcBef>
                <a:spcPts val="0"/>
              </a:spcBef>
              <a:spcAft>
                <a:spcPts val="0"/>
              </a:spcAft>
              <a:buClr>
                <a:schemeClr val="dk1"/>
              </a:buClr>
              <a:buSzPts val="1200"/>
              <a:buFont typeface="Calibri"/>
              <a:buAutoNum type="arabicPeriod"/>
              <a:tabLst/>
              <a:defRPr/>
            </a:pPr>
            <a:r>
              <a:rPr lang="ar" dirty="0"/>
              <a:t>معرض للمعايير مع </a:t>
            </a:r>
            <a:r>
              <a:rPr lang="ar" u="sng" dirty="0"/>
              <a:t>رسومات</a:t>
            </a:r>
            <a:r>
              <a:rPr lang="ar" sz="1200" dirty="0"/>
              <a:t> </a:t>
            </a:r>
          </a:p>
          <a:p>
            <a:pPr marL="0" marR="0" lvl="0" indent="0" algn="r" rtl="1">
              <a:lnSpc>
                <a:spcPct val="100000"/>
              </a:lnSpc>
              <a:spcBef>
                <a:spcPts val="0"/>
              </a:spcBef>
              <a:spcAft>
                <a:spcPts val="0"/>
              </a:spcAft>
              <a:buClr>
                <a:schemeClr val="dk1"/>
              </a:buClr>
              <a:buSzPts val="1200"/>
              <a:buFont typeface="Calibri"/>
              <a:buNone/>
            </a:pPr>
            <a:endParaRPr dirty="0"/>
          </a:p>
          <a:p>
            <a:pPr marL="0" marR="0" lvl="0" indent="0" algn="r" rtl="1">
              <a:lnSpc>
                <a:spcPct val="100000"/>
              </a:lnSpc>
              <a:spcBef>
                <a:spcPts val="0"/>
              </a:spcBef>
              <a:spcAft>
                <a:spcPts val="0"/>
              </a:spcAft>
              <a:buClr>
                <a:schemeClr val="dk1"/>
              </a:buClr>
              <a:buSzPts val="1200"/>
              <a:buFont typeface="Calibri"/>
              <a:buNone/>
            </a:pPr>
            <a:r>
              <a:rPr lang="ar"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 u="sng" dirty="0"/>
              <a:t>1. الدليل على الإنترنت</a:t>
            </a:r>
          </a:p>
          <a:p>
            <a:pPr marL="0" lvl="0" indent="0" algn="r" rtl="1">
              <a:spcBef>
                <a:spcPts val="0"/>
              </a:spcBef>
              <a:spcAft>
                <a:spcPts val="0"/>
              </a:spcAft>
              <a:buNone/>
            </a:pPr>
            <a:r>
              <a:rPr lang="ar" u="sng" dirty="0"/>
              <a:t>2. تطبيق شراكة المعايير الإنسانية   </a:t>
            </a:r>
            <a:endParaRPr lang="en-US" dirty="0"/>
          </a:p>
          <a:p>
            <a:pPr marL="0" lvl="0" indent="0" algn="r" rtl="1">
              <a:spcBef>
                <a:spcPts val="0"/>
              </a:spcBef>
              <a:spcAft>
                <a:spcPts val="0"/>
              </a:spcAft>
              <a:buNone/>
            </a:pPr>
            <a:r>
              <a:rPr lang="ar-LB" dirty="0"/>
              <a:t>- </a:t>
            </a:r>
            <a:r>
              <a:rPr lang="ar" dirty="0"/>
              <a:t>هو ثاني أكثر تطبيق شعبية على الموقع بعد تطبيق اسفير</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lvl="0" indent="0" algn="r" rtl="1">
              <a:spcBef>
                <a:spcPts val="0"/>
              </a:spcBef>
              <a:spcAft>
                <a:spcPts val="0"/>
              </a:spcAft>
              <a:buNone/>
            </a:pPr>
            <a:r>
              <a:rPr lang="ar" dirty="0"/>
              <a:t>اسألوا: ماذا ينبغي أن تكون خطواتنا التالية كفريق/وكالة/فرد؟ </a:t>
            </a:r>
            <a:endParaRPr dirty="0"/>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 dirty="0"/>
              <a:t> </a:t>
            </a:r>
            <a:endParaRPr i="1" dirty="0"/>
          </a:p>
          <a:p>
            <a:pPr marL="0" marR="0" lvl="0" indent="0" algn="r" rtl="1">
              <a:lnSpc>
                <a:spcPct val="100000"/>
              </a:lnSpc>
              <a:spcBef>
                <a:spcPts val="0"/>
              </a:spcBef>
              <a:spcAft>
                <a:spcPts val="0"/>
              </a:spcAft>
              <a:buClr>
                <a:schemeClr val="dk1"/>
              </a:buClr>
              <a:buSzPts val="1200"/>
              <a:buFont typeface="Calibri"/>
              <a:buNone/>
            </a:pPr>
            <a:endParaRPr lang="ar-LB"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a:t>
            </a:r>
            <a:r>
              <a:rPr lang="ar-SA" sz="1200" b="0" i="0" u="none" strike="noStrike" cap="none" dirty="0">
                <a:solidFill>
                  <a:schemeClr val="dk1"/>
                </a:solidFill>
                <a:effectLst/>
                <a:latin typeface="Calibri"/>
                <a:ea typeface="Calibri"/>
                <a:cs typeface="Calibri"/>
                <a:sym typeface="Calibri"/>
              </a:rPr>
              <a:t> جاهزة للطباعة معكم.]</a:t>
            </a:r>
            <a:endParaRPr i="1" dirty="0"/>
          </a:p>
          <a:p>
            <a:pPr marL="0" marR="0" lvl="0" indent="0" algn="r" rtl="1">
              <a:lnSpc>
                <a:spcPct val="100000"/>
              </a:lnSpc>
              <a:spcBef>
                <a:spcPts val="0"/>
              </a:spcBef>
              <a:spcAft>
                <a:spcPts val="0"/>
              </a:spcAft>
              <a:buClr>
                <a:schemeClr val="dk1"/>
              </a:buClr>
              <a:buSzPts val="1200"/>
              <a:buFont typeface="Calibri"/>
              <a:buNone/>
            </a:pPr>
            <a:endParaRPr lang="ar-LB" dirty="0"/>
          </a:p>
          <a:p>
            <a:pPr marL="0" marR="0" lvl="0" indent="0" algn="r" rtl="1">
              <a:lnSpc>
                <a:spcPct val="100000"/>
              </a:lnSpc>
              <a:spcBef>
                <a:spcPts val="0"/>
              </a:spcBef>
              <a:spcAft>
                <a:spcPts val="0"/>
              </a:spcAft>
              <a:buClr>
                <a:schemeClr val="dk1"/>
              </a:buClr>
              <a:buSzPts val="1200"/>
              <a:buFont typeface="Calibri"/>
              <a:buNone/>
            </a:pPr>
            <a:r>
              <a:rPr lang="ar"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a:p>
            <a:pPr marL="0" marR="0" lvl="0" indent="0" algn="r" rtl="1">
              <a:lnSpc>
                <a:spcPct val="100000"/>
              </a:lnSpc>
              <a:spcBef>
                <a:spcPts val="0"/>
              </a:spcBef>
              <a:spcAft>
                <a:spcPts val="0"/>
              </a:spcAft>
              <a:buClr>
                <a:schemeClr val="dk1"/>
              </a:buClr>
              <a:buSzPts val="1200"/>
              <a:buFont typeface="Calibri"/>
              <a:buNone/>
            </a:pPr>
            <a:endParaRPr i="1" dirty="0"/>
          </a:p>
          <a:p>
            <a:pPr marL="0" lvl="0" indent="0" algn="l" rtl="1">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lt1"/>
              </a:buClr>
              <a:buSzPts val="3600"/>
              <a:buFont typeface="Helvetica Neue"/>
              <a:buNone/>
              <a:defRPr sz="36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400"/>
              <a:buNone/>
              <a:defRPr sz="2400">
                <a:solidFill>
                  <a:schemeClr val="dk1"/>
                </a:solidFill>
              </a:defRPr>
            </a:lvl1pPr>
            <a:lvl2pPr marL="914400" lvl="1" indent="-228600" algn="r" rtl="1">
              <a:lnSpc>
                <a:spcPct val="90000"/>
              </a:lnSpc>
              <a:spcBef>
                <a:spcPts val="500"/>
              </a:spcBef>
              <a:spcAft>
                <a:spcPts val="0"/>
              </a:spcAft>
              <a:buClr>
                <a:schemeClr val="accent3"/>
              </a:buClr>
              <a:buSzPts val="2400"/>
              <a:buNone/>
              <a:defRPr>
                <a:solidFill>
                  <a:schemeClr val="dk1"/>
                </a:solidFill>
              </a:defRPr>
            </a:lvl2pPr>
            <a:lvl3pPr marL="1371600" lvl="2" indent="-228600" algn="r" rtl="1">
              <a:lnSpc>
                <a:spcPct val="90000"/>
              </a:lnSpc>
              <a:spcBef>
                <a:spcPts val="500"/>
              </a:spcBef>
              <a:spcAft>
                <a:spcPts val="0"/>
              </a:spcAft>
              <a:buClr>
                <a:schemeClr val="accent3"/>
              </a:buClr>
              <a:buSzPts val="2000"/>
              <a:buNone/>
              <a:defRPr>
                <a:solidFill>
                  <a:schemeClr val="dk1"/>
                </a:solidFill>
              </a:defRPr>
            </a:lvl3pPr>
            <a:lvl4pPr marL="1828800" lvl="3" indent="-228600" algn="r" rtl="1">
              <a:lnSpc>
                <a:spcPct val="90000"/>
              </a:lnSpc>
              <a:spcBef>
                <a:spcPts val="500"/>
              </a:spcBef>
              <a:spcAft>
                <a:spcPts val="0"/>
              </a:spcAft>
              <a:buClr>
                <a:schemeClr val="accent3"/>
              </a:buClr>
              <a:buSzPts val="1800"/>
              <a:buNone/>
              <a:defRPr>
                <a:solidFill>
                  <a:schemeClr val="dk1"/>
                </a:solidFill>
              </a:defRPr>
            </a:lvl4pPr>
            <a:lvl5pPr marL="2286000" lvl="4" indent="-228600" algn="r" rtl="1">
              <a:lnSpc>
                <a:spcPct val="90000"/>
              </a:lnSpc>
              <a:spcBef>
                <a:spcPts val="500"/>
              </a:spcBef>
              <a:spcAft>
                <a:spcPts val="0"/>
              </a:spcAft>
              <a:buClr>
                <a:schemeClr val="accent3"/>
              </a:buClr>
              <a:buSzPts val="1800"/>
              <a:buNone/>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400"/>
              <a:buNone/>
              <a:defRPr sz="2400" b="1">
                <a:solidFill>
                  <a:schemeClr val="accent2"/>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rtlCol="1" anchor="t" anchorCtr="0">
            <a:normAutofit/>
          </a:bodyPr>
          <a:lstStyle>
            <a:lvl1pPr marL="457200" lvl="0" indent="-381000" algn="r" rtl="1">
              <a:lnSpc>
                <a:spcPct val="90000"/>
              </a:lnSpc>
              <a:spcBef>
                <a:spcPts val="1000"/>
              </a:spcBef>
              <a:spcAft>
                <a:spcPts val="0"/>
              </a:spcAft>
              <a:buClr>
                <a:schemeClr val="accent2"/>
              </a:buClr>
              <a:buSzPts val="2400"/>
              <a:buChar char="•"/>
              <a:defRPr sz="2400">
                <a:solidFill>
                  <a:schemeClr val="dk1"/>
                </a:solidFill>
              </a:defRPr>
            </a:lvl1pPr>
            <a:lvl2pPr marL="914400" lvl="1" indent="-381000" algn="r" rtl="1">
              <a:lnSpc>
                <a:spcPct val="90000"/>
              </a:lnSpc>
              <a:spcBef>
                <a:spcPts val="500"/>
              </a:spcBef>
              <a:spcAft>
                <a:spcPts val="0"/>
              </a:spcAft>
              <a:buClr>
                <a:schemeClr val="accent2"/>
              </a:buClr>
              <a:buSzPts val="2400"/>
              <a:buChar char="•"/>
              <a:defRPr sz="2400">
                <a:solidFill>
                  <a:schemeClr val="dk1"/>
                </a:solidFill>
              </a:defRPr>
            </a:lvl2pPr>
            <a:lvl3pPr marL="1371600" lvl="2" indent="-381000" algn="r" rtl="1">
              <a:lnSpc>
                <a:spcPct val="90000"/>
              </a:lnSpc>
              <a:spcBef>
                <a:spcPts val="500"/>
              </a:spcBef>
              <a:spcAft>
                <a:spcPts val="0"/>
              </a:spcAft>
              <a:buClr>
                <a:schemeClr val="accent2"/>
              </a:buClr>
              <a:buSzPts val="2400"/>
              <a:buChar char="•"/>
              <a:defRPr sz="2400">
                <a:solidFill>
                  <a:schemeClr val="dk1"/>
                </a:solidFill>
              </a:defRPr>
            </a:lvl3pPr>
            <a:lvl4pPr marL="1828800" lvl="3" indent="-381000" algn="r" rtl="1">
              <a:lnSpc>
                <a:spcPct val="90000"/>
              </a:lnSpc>
              <a:spcBef>
                <a:spcPts val="500"/>
              </a:spcBef>
              <a:spcAft>
                <a:spcPts val="0"/>
              </a:spcAft>
              <a:buClr>
                <a:schemeClr val="accent2"/>
              </a:buClr>
              <a:buSzPts val="2400"/>
              <a:buChar char="•"/>
              <a:defRPr sz="2400">
                <a:solidFill>
                  <a:schemeClr val="dk1"/>
                </a:solidFill>
              </a:defRPr>
            </a:lvl4pPr>
            <a:lvl5pPr marL="2286000" lvl="4" indent="-381000" algn="r" rtl="1">
              <a:lnSpc>
                <a:spcPct val="90000"/>
              </a:lnSpc>
              <a:spcBef>
                <a:spcPts val="500"/>
              </a:spcBef>
              <a:spcAft>
                <a:spcPts val="0"/>
              </a:spcAft>
              <a:buClr>
                <a:schemeClr val="accent2"/>
              </a:buClr>
              <a:buSzPts val="2400"/>
              <a:buChar char="•"/>
              <a:defRPr sz="2400">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rtlCol="1" anchor="ctr" anchorCtr="0">
            <a:normAutofit/>
          </a:bodyPr>
          <a:lstStyle>
            <a:lvl1pPr lvl="0" algn="ctr" rtl="1">
              <a:lnSpc>
                <a:spcPct val="90000"/>
              </a:lnSpc>
              <a:spcBef>
                <a:spcPts val="0"/>
              </a:spcBef>
              <a:spcAft>
                <a:spcPts val="0"/>
              </a:spcAft>
              <a:buClr>
                <a:schemeClr val="lt1"/>
              </a:buClr>
              <a:buSzPts val="3200"/>
              <a:buFont typeface="Helvetica Neue"/>
              <a:buNone/>
              <a:defRPr sz="3200" b="1">
                <a:solidFill>
                  <a:schemeClr val="l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1800"/>
              <a:buNone/>
              <a:defRPr sz="1800" b="1">
                <a:solidFill>
                  <a:schemeClr val="lt1"/>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200"/>
              <a:buFont typeface="Helvetica Neue"/>
              <a:buNone/>
              <a:defRPr sz="32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rtlCol="1" anchor="t" anchorCtr="0">
            <a:normAutofit/>
          </a:bodyPr>
          <a:lstStyle>
            <a:lvl1pPr marR="0" lvl="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rtlCol="1"/>
          <a:lstStyle>
            <a:lvl1pPr algn="r" rtl="1">
              <a:defRPr b="1">
                <a:solidFill>
                  <a:srgbClr val="415E7C"/>
                </a:solidFill>
              </a:defRPr>
            </a:lvl1pPr>
          </a:lstStyle>
          <a:p>
            <a:pPr rtl="1"/>
            <a:r>
              <a:rPr lang="ar"/>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1"/>
            <a:lstStyle/>
            <a:p>
              <a:pPr rtl="1"/>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1"/>
            <a:lstStyle/>
            <a:p>
              <a:pPr rtl="1"/>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1"/>
            <a:lstStyle/>
            <a:p>
              <a:pPr rtl="1"/>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1"/>
            <a:lstStyle/>
            <a:p>
              <a:pPr rtl="1"/>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1"/>
            <a:lstStyle/>
            <a:p>
              <a:pPr rtl="1"/>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1"/>
            <a:lstStyle/>
            <a:p>
              <a:pPr rtl="1"/>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1"/>
            <a:lstStyle/>
            <a:p>
              <a:pPr rtl="1"/>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1"/>
            <a:lstStyle/>
            <a:p>
              <a:pPr rtl="1"/>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1"/>
            <a:lstStyle/>
            <a:p>
              <a:pPr rtl="1"/>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1"/>
            <a:lstStyle/>
            <a:p>
              <a:pPr rtl="1"/>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1"/>
            <a:lstStyle/>
            <a:p>
              <a:pPr rtl="1"/>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1"/>
            <a:lstStyle/>
            <a:p>
              <a:pPr rtl="1"/>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1"/>
            <a:lstStyle/>
            <a:p>
              <a:pPr rtl="1"/>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1"/>
            <a:lstStyle/>
            <a:p>
              <a:pPr rtl="1"/>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1"/>
            <a:lstStyle/>
            <a:p>
              <a:pPr rtl="1"/>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1"/>
            <a:lstStyle/>
            <a:p>
              <a:pPr rtl="1"/>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1"/>
            <a:lstStyle/>
            <a:p>
              <a:pPr rtl="1"/>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1"/>
            <a:lstStyle/>
            <a:p>
              <a:pPr rtl="1"/>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1"/>
            <a:lstStyle/>
            <a:p>
              <a:pPr rtl="1"/>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1"/>
            <a:lstStyle/>
            <a:p>
              <a:pPr rtl="1"/>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1"/>
            <a:lstStyle/>
            <a:p>
              <a:pPr rtl="1"/>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1"/>
            <a:lstStyle/>
            <a:p>
              <a:pPr rtl="1"/>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1"/>
            <a:lstStyle/>
            <a:p>
              <a:pPr rtl="1"/>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1"/>
            <a:lstStyle/>
            <a:p>
              <a:pPr rtl="1"/>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1"/>
            <a:lstStyle/>
            <a:p>
              <a:pPr rtl="1"/>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1"/>
            <a:lstStyle/>
            <a:p>
              <a:pPr rtl="1"/>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1"/>
            <a:lstStyle/>
            <a:p>
              <a:pPr rtl="1"/>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1"/>
            <a:lstStyle/>
            <a:p>
              <a:pPr rtl="1"/>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1"/>
            <a:lstStyle/>
            <a:p>
              <a:pPr rtl="1"/>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1"/>
            <a:lstStyle/>
            <a:p>
              <a:pPr rtl="1"/>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1"/>
            <a:lstStyle/>
            <a:p>
              <a:pPr rtl="1"/>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1"/>
            <a:lstStyle/>
            <a:p>
              <a:pPr rtl="1"/>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1"/>
            <a:lstStyle/>
            <a:p>
              <a:pPr rtl="1"/>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rtlCol="1"/>
          <a:lstStyle>
            <a:lvl1pPr algn="r" rtl="1">
              <a:defRPr b="1">
                <a:solidFill>
                  <a:srgbClr val="415E7C"/>
                </a:solidFill>
              </a:defRPr>
            </a:lvl1pPr>
          </a:lstStyle>
          <a:p>
            <a:pPr rtl="1"/>
            <a:r>
              <a:rPr lang="ar"/>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rtlCol="1"/>
          <a:lstStyle/>
          <a:p>
            <a:pPr lvl="0" rtl="1"/>
            <a:r>
              <a:rPr lang="ar"/>
              <a:t>Haga clic para modificar los estilos de texto del patrón</a:t>
            </a:r>
          </a:p>
          <a:p>
            <a:pPr lvl="1" rtl="1"/>
            <a:r>
              <a:rPr lang="ar"/>
              <a:t>Segundo nivel</a:t>
            </a:r>
          </a:p>
          <a:p>
            <a:pPr lvl="2" rtl="1"/>
            <a:r>
              <a:rPr lang="ar"/>
              <a:t>Tercer nivel</a:t>
            </a:r>
          </a:p>
          <a:p>
            <a:pPr lvl="3" rtl="1"/>
            <a:r>
              <a:rPr lang="ar"/>
              <a:t>Cuarto nivel</a:t>
            </a:r>
          </a:p>
          <a:p>
            <a:pPr lvl="4" rtl="1"/>
            <a:r>
              <a:rPr lang="ar"/>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89865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rtlCol="1" anchor="b">
            <a:normAutofit/>
          </a:bodyPr>
          <a:lstStyle>
            <a:lvl1pPr algn="r" rtl="1">
              <a:defRPr sz="5000" b="1">
                <a:solidFill>
                  <a:srgbClr val="415E7C"/>
                </a:solidFill>
              </a:defRPr>
            </a:lvl1pPr>
          </a:lstStyle>
          <a:p>
            <a:pPr rtl="1"/>
            <a:r>
              <a:rPr lang="ar"/>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rtlCol="1"/>
          <a:lstStyle>
            <a:lvl1pPr marL="0" indent="0" algn="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1"/>
            <a:lstStyle/>
            <a:p>
              <a:pPr rtl="1"/>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1"/>
            <a:lstStyle/>
            <a:p>
              <a:pPr rtl="1"/>
              <a:endParaRPr/>
            </a:p>
          </p:txBody>
        </p:sp>
      </p:grpSp>
      <p:pic>
        <p:nvPicPr>
          <p:cNvPr id="6" name="Imagen 5">
            <a:extLst>
              <a:ext uri="{FF2B5EF4-FFF2-40B4-BE49-F238E27FC236}">
                <a16:creationId xmlns:a16="http://schemas.microsoft.com/office/drawing/2014/main" id="{C6E259F2-6247-7B59-6B06-EE56661DB63B}"/>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364199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rtlCol="1" anchor="t" anchorCtr="0">
            <a:normAutofit/>
          </a:bodyPr>
          <a:lstStyle>
            <a:lvl1pPr marL="457200" lvl="0" indent="-228600" algn="ctr" rtl="1">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rtlCol="1" anchor="t" anchorCtr="0">
            <a:noAutofit/>
          </a:bodyPr>
          <a:lstStyle>
            <a:lvl1pPr marL="457200" lvl="0" indent="-228600" algn="ctr" rtl="1">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r" rtl="1">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1"/>
              </a:buClr>
              <a:buSzPts val="3600"/>
              <a:buFont typeface="Helvetica Neue"/>
              <a:buNone/>
              <a:defRPr sz="3600" b="1">
                <a:solidFill>
                  <a:schemeClr val="accent1"/>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3"/>
              </a:buClr>
              <a:buSzPts val="2800"/>
              <a:buNone/>
              <a:defRPr b="1">
                <a:solidFill>
                  <a:schemeClr val="accent3"/>
                </a:solidFill>
              </a:defRPr>
            </a:lvl1pPr>
            <a:lvl2pPr marL="914400" lvl="1" indent="-381000" algn="r" rtl="1">
              <a:lnSpc>
                <a:spcPct val="90000"/>
              </a:lnSpc>
              <a:spcBef>
                <a:spcPts val="500"/>
              </a:spcBef>
              <a:spcAft>
                <a:spcPts val="0"/>
              </a:spcAft>
              <a:buClr>
                <a:schemeClr val="accent3"/>
              </a:buClr>
              <a:buSzPts val="2400"/>
              <a:buChar char="•"/>
              <a:defRPr/>
            </a:lvl2pPr>
            <a:lvl3pPr marL="1371600" lvl="2" indent="-355600" algn="r" rtl="1">
              <a:lnSpc>
                <a:spcPct val="90000"/>
              </a:lnSpc>
              <a:spcBef>
                <a:spcPts val="500"/>
              </a:spcBef>
              <a:spcAft>
                <a:spcPts val="0"/>
              </a:spcAft>
              <a:buClr>
                <a:schemeClr val="accent3"/>
              </a:buClr>
              <a:buSzPts val="2000"/>
              <a:buChar char="•"/>
              <a:defRPr/>
            </a:lvl3pPr>
            <a:lvl4pPr marL="1828800" lvl="3" indent="-342900" algn="r" rtl="1">
              <a:lnSpc>
                <a:spcPct val="90000"/>
              </a:lnSpc>
              <a:spcBef>
                <a:spcPts val="500"/>
              </a:spcBef>
              <a:spcAft>
                <a:spcPts val="0"/>
              </a:spcAft>
              <a:buClr>
                <a:schemeClr val="accent3"/>
              </a:buClr>
              <a:buSzPts val="1800"/>
              <a:buChar char="•"/>
              <a:defRPr/>
            </a:lvl4pPr>
            <a:lvl5pPr marL="2286000" lvl="4" indent="-342900" algn="r" rtl="1">
              <a:lnSpc>
                <a:spcPct val="90000"/>
              </a:lnSpc>
              <a:spcBef>
                <a:spcPts val="500"/>
              </a:spcBef>
              <a:spcAft>
                <a:spcPts val="0"/>
              </a:spcAft>
              <a:buClr>
                <a:schemeClr val="accent3"/>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3"/>
              </a:buClr>
              <a:buSzPts val="2800"/>
              <a:buChar char="•"/>
              <a:defRPr>
                <a:solidFill>
                  <a:schemeClr val="dk1"/>
                </a:solidFill>
              </a:defRPr>
            </a:lvl1pPr>
            <a:lvl2pPr marL="914400" lvl="1" indent="-381000" algn="r" rtl="1">
              <a:lnSpc>
                <a:spcPct val="90000"/>
              </a:lnSpc>
              <a:spcBef>
                <a:spcPts val="500"/>
              </a:spcBef>
              <a:spcAft>
                <a:spcPts val="0"/>
              </a:spcAft>
              <a:buClr>
                <a:schemeClr val="accent3"/>
              </a:buClr>
              <a:buSzPts val="2400"/>
              <a:buChar char="•"/>
              <a:defRPr>
                <a:solidFill>
                  <a:schemeClr val="dk1"/>
                </a:solidFill>
              </a:defRPr>
            </a:lvl2pPr>
            <a:lvl3pPr marL="1371600" lvl="2" indent="-355600" algn="r" rtl="1">
              <a:lnSpc>
                <a:spcPct val="90000"/>
              </a:lnSpc>
              <a:spcBef>
                <a:spcPts val="500"/>
              </a:spcBef>
              <a:spcAft>
                <a:spcPts val="0"/>
              </a:spcAft>
              <a:buClr>
                <a:schemeClr val="accent3"/>
              </a:buClr>
              <a:buSzPts val="2000"/>
              <a:buChar char="•"/>
              <a:defRPr>
                <a:solidFill>
                  <a:schemeClr val="dk1"/>
                </a:solidFill>
              </a:defRPr>
            </a:lvl3pPr>
            <a:lvl4pPr marL="1828800" lvl="3" indent="-342900" algn="r" rtl="1">
              <a:lnSpc>
                <a:spcPct val="90000"/>
              </a:lnSpc>
              <a:spcBef>
                <a:spcPts val="500"/>
              </a:spcBef>
              <a:spcAft>
                <a:spcPts val="0"/>
              </a:spcAft>
              <a:buClr>
                <a:schemeClr val="accent3"/>
              </a:buClr>
              <a:buSzPts val="1800"/>
              <a:buChar char="•"/>
              <a:defRPr>
                <a:solidFill>
                  <a:schemeClr val="dk1"/>
                </a:solidFill>
              </a:defRPr>
            </a:lvl4pPr>
            <a:lvl5pPr marL="2286000" lvl="4" indent="-342900" algn="r" rtl="1">
              <a:lnSpc>
                <a:spcPct val="90000"/>
              </a:lnSpc>
              <a:spcBef>
                <a:spcPts val="500"/>
              </a:spcBef>
              <a:spcAft>
                <a:spcPts val="0"/>
              </a:spcAft>
              <a:buClr>
                <a:schemeClr val="accent3"/>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4"/>
              </a:buClr>
              <a:buSzPts val="3600"/>
              <a:buFont typeface="Helvetica Neue"/>
              <a:buNone/>
              <a:defRPr sz="3600" b="1">
                <a:solidFill>
                  <a:schemeClr val="accent4"/>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rtlCol="1"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2"/>
              </a:buClr>
              <a:buSzPts val="2800"/>
              <a:buNone/>
              <a:defRPr b="1">
                <a:solidFill>
                  <a:schemeClr val="accent2"/>
                </a:solidFill>
              </a:defRPr>
            </a:lvl1pPr>
            <a:lvl2pPr marL="914400" lvl="1" indent="-381000" algn="r" rtl="1">
              <a:lnSpc>
                <a:spcPct val="90000"/>
              </a:lnSpc>
              <a:spcBef>
                <a:spcPts val="500"/>
              </a:spcBef>
              <a:spcAft>
                <a:spcPts val="0"/>
              </a:spcAft>
              <a:buClr>
                <a:schemeClr val="accent2"/>
              </a:buClr>
              <a:buSzPts val="2400"/>
              <a:buChar char="•"/>
              <a:defRPr/>
            </a:lvl2pPr>
            <a:lvl3pPr marL="1371600" lvl="2" indent="-355600" algn="r" rtl="1">
              <a:lnSpc>
                <a:spcPct val="90000"/>
              </a:lnSpc>
              <a:spcBef>
                <a:spcPts val="500"/>
              </a:spcBef>
              <a:spcAft>
                <a:spcPts val="0"/>
              </a:spcAft>
              <a:buClr>
                <a:schemeClr val="accent2"/>
              </a:buClr>
              <a:buSzPts val="2000"/>
              <a:buChar char="•"/>
              <a:defRPr/>
            </a:lvl3pPr>
            <a:lvl4pPr marL="1828800" lvl="3" indent="-342900" algn="r" rtl="1">
              <a:lnSpc>
                <a:spcPct val="90000"/>
              </a:lnSpc>
              <a:spcBef>
                <a:spcPts val="500"/>
              </a:spcBef>
              <a:spcAft>
                <a:spcPts val="0"/>
              </a:spcAft>
              <a:buClr>
                <a:schemeClr val="accent2"/>
              </a:buClr>
              <a:buSzPts val="1800"/>
              <a:buChar char="•"/>
              <a:defRPr/>
            </a:lvl4pPr>
            <a:lvl5pPr marL="2286000" lvl="4" indent="-342900" algn="r" rtl="1">
              <a:lnSpc>
                <a:spcPct val="90000"/>
              </a:lnSpc>
              <a:spcBef>
                <a:spcPts val="500"/>
              </a:spcBef>
              <a:spcAft>
                <a:spcPts val="0"/>
              </a:spcAft>
              <a:buClr>
                <a:schemeClr val="accent2"/>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2"/>
              </a:buClr>
              <a:buSzPts val="2800"/>
              <a:buChar char="•"/>
              <a:defRPr>
                <a:solidFill>
                  <a:schemeClr val="dk1"/>
                </a:solidFill>
              </a:defRPr>
            </a:lvl1pPr>
            <a:lvl2pPr marL="914400" lvl="1" indent="-381000" algn="r" rtl="1">
              <a:lnSpc>
                <a:spcPct val="90000"/>
              </a:lnSpc>
              <a:spcBef>
                <a:spcPts val="500"/>
              </a:spcBef>
              <a:spcAft>
                <a:spcPts val="0"/>
              </a:spcAft>
              <a:buClr>
                <a:schemeClr val="accent2"/>
              </a:buClr>
              <a:buSzPts val="2400"/>
              <a:buChar char="•"/>
              <a:defRPr>
                <a:solidFill>
                  <a:schemeClr val="dk1"/>
                </a:solidFill>
              </a:defRPr>
            </a:lvl2pPr>
            <a:lvl3pPr marL="1371600" lvl="2" indent="-355600" algn="r" rtl="1">
              <a:lnSpc>
                <a:spcPct val="90000"/>
              </a:lnSpc>
              <a:spcBef>
                <a:spcPts val="500"/>
              </a:spcBef>
              <a:spcAft>
                <a:spcPts val="0"/>
              </a:spcAft>
              <a:buClr>
                <a:schemeClr val="accent2"/>
              </a:buClr>
              <a:buSzPts val="2000"/>
              <a:buChar char="•"/>
              <a:defRPr>
                <a:solidFill>
                  <a:schemeClr val="dk1"/>
                </a:solidFill>
              </a:defRPr>
            </a:lvl3pPr>
            <a:lvl4pPr marL="1828800" lvl="3" indent="-342900" algn="r" rtl="1">
              <a:lnSpc>
                <a:spcPct val="90000"/>
              </a:lnSpc>
              <a:spcBef>
                <a:spcPts val="500"/>
              </a:spcBef>
              <a:spcAft>
                <a:spcPts val="0"/>
              </a:spcAft>
              <a:buClr>
                <a:schemeClr val="accent2"/>
              </a:buClr>
              <a:buSzPts val="1800"/>
              <a:buChar char="•"/>
              <a:defRPr>
                <a:solidFill>
                  <a:schemeClr val="dk1"/>
                </a:solidFill>
              </a:defRPr>
            </a:lvl4pPr>
            <a:lvl5pPr marL="2286000" lvl="4" indent="-342900" algn="r" rtl="1">
              <a:lnSpc>
                <a:spcPct val="90000"/>
              </a:lnSpc>
              <a:spcBef>
                <a:spcPts val="500"/>
              </a:spcBef>
              <a:spcAft>
                <a:spcPts val="0"/>
              </a:spcAft>
              <a:buClr>
                <a:schemeClr val="accent2"/>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3"/>
              </a:buClr>
              <a:buSzPts val="3600"/>
              <a:buFont typeface="Helvetica Neue"/>
              <a:buNone/>
              <a:defRPr sz="3600" b="1">
                <a:solidFill>
                  <a:schemeClr val="accent3"/>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1"/>
              </a:buClr>
              <a:buSzPts val="2800"/>
              <a:buNone/>
              <a:defRPr b="1">
                <a:solidFill>
                  <a:schemeClr val="accent1"/>
                </a:solidFill>
              </a:defRPr>
            </a:lvl1pPr>
            <a:lvl2pPr marL="914400" lvl="1" indent="-381000" algn="r" rtl="1">
              <a:lnSpc>
                <a:spcPct val="90000"/>
              </a:lnSpc>
              <a:spcBef>
                <a:spcPts val="500"/>
              </a:spcBef>
              <a:spcAft>
                <a:spcPts val="0"/>
              </a:spcAft>
              <a:buClr>
                <a:schemeClr val="accent1"/>
              </a:buClr>
              <a:buSzPts val="2400"/>
              <a:buChar char="•"/>
              <a:defRPr/>
            </a:lvl2pPr>
            <a:lvl3pPr marL="1371600" lvl="2" indent="-355600" algn="r" rtl="1">
              <a:lnSpc>
                <a:spcPct val="90000"/>
              </a:lnSpc>
              <a:spcBef>
                <a:spcPts val="500"/>
              </a:spcBef>
              <a:spcAft>
                <a:spcPts val="0"/>
              </a:spcAft>
              <a:buClr>
                <a:schemeClr val="accent1"/>
              </a:buClr>
              <a:buSzPts val="2000"/>
              <a:buChar char="•"/>
              <a:defRPr/>
            </a:lvl3pPr>
            <a:lvl4pPr marL="1828800" lvl="3" indent="-342900" algn="r" rtl="1">
              <a:lnSpc>
                <a:spcPct val="90000"/>
              </a:lnSpc>
              <a:spcBef>
                <a:spcPts val="500"/>
              </a:spcBef>
              <a:spcAft>
                <a:spcPts val="0"/>
              </a:spcAft>
              <a:buClr>
                <a:schemeClr val="accent1"/>
              </a:buClr>
              <a:buSzPts val="1800"/>
              <a:buChar char="•"/>
              <a:defRPr/>
            </a:lvl4pPr>
            <a:lvl5pPr marL="2286000" lvl="4" indent="-342900" algn="r" rtl="1">
              <a:lnSpc>
                <a:spcPct val="90000"/>
              </a:lnSpc>
              <a:spcBef>
                <a:spcPts val="500"/>
              </a:spcBef>
              <a:spcAft>
                <a:spcPts val="0"/>
              </a:spcAft>
              <a:buClr>
                <a:schemeClr val="accent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1"/>
              </a:buClr>
              <a:buSzPts val="2800"/>
              <a:buChar char="•"/>
              <a:defRPr>
                <a:solidFill>
                  <a:schemeClr val="dk1"/>
                </a:solidFill>
              </a:defRPr>
            </a:lvl1pPr>
            <a:lvl2pPr marL="914400" lvl="1" indent="-381000" algn="r" rtl="1">
              <a:lnSpc>
                <a:spcPct val="90000"/>
              </a:lnSpc>
              <a:spcBef>
                <a:spcPts val="500"/>
              </a:spcBef>
              <a:spcAft>
                <a:spcPts val="0"/>
              </a:spcAft>
              <a:buClr>
                <a:schemeClr val="accent1"/>
              </a:buClr>
              <a:buSzPts val="2400"/>
              <a:buChar char="•"/>
              <a:defRPr>
                <a:solidFill>
                  <a:schemeClr val="dk1"/>
                </a:solidFill>
              </a:defRPr>
            </a:lvl2pPr>
            <a:lvl3pPr marL="1371600" lvl="2" indent="-355600" algn="r" rtl="1">
              <a:lnSpc>
                <a:spcPct val="90000"/>
              </a:lnSpc>
              <a:spcBef>
                <a:spcPts val="500"/>
              </a:spcBef>
              <a:spcAft>
                <a:spcPts val="0"/>
              </a:spcAft>
              <a:buClr>
                <a:schemeClr val="accent1"/>
              </a:buClr>
              <a:buSzPts val="2000"/>
              <a:buChar char="•"/>
              <a:defRPr>
                <a:solidFill>
                  <a:schemeClr val="dk1"/>
                </a:solidFill>
              </a:defRPr>
            </a:lvl3pPr>
            <a:lvl4pPr marL="1828800" lvl="3" indent="-342900" algn="r" rtl="1">
              <a:lnSpc>
                <a:spcPct val="90000"/>
              </a:lnSpc>
              <a:spcBef>
                <a:spcPts val="500"/>
              </a:spcBef>
              <a:spcAft>
                <a:spcPts val="0"/>
              </a:spcAft>
              <a:buClr>
                <a:schemeClr val="accent1"/>
              </a:buClr>
              <a:buSzPts val="1800"/>
              <a:buChar char="•"/>
              <a:defRPr>
                <a:solidFill>
                  <a:schemeClr val="dk1"/>
                </a:solidFill>
              </a:defRPr>
            </a:lvl4pPr>
            <a:lvl5pPr marL="2286000" lvl="4" indent="-342900" algn="r" rtl="1">
              <a:lnSpc>
                <a:spcPct val="90000"/>
              </a:lnSpc>
              <a:spcBef>
                <a:spcPts val="500"/>
              </a:spcBef>
              <a:spcAft>
                <a:spcPts val="0"/>
              </a:spcAft>
              <a:buClr>
                <a:schemeClr val="accent1"/>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rtlCol="1" anchor="ctr" anchorCtr="0">
            <a:normAutofit/>
          </a:bodyPr>
          <a:lstStyle>
            <a:lvl1pPr lvl="0" algn="r" rtl="1">
              <a:lnSpc>
                <a:spcPct val="90000"/>
              </a:lnSpc>
              <a:spcBef>
                <a:spcPts val="0"/>
              </a:spcBef>
              <a:spcAft>
                <a:spcPts val="0"/>
              </a:spcAft>
              <a:buClr>
                <a:schemeClr val="accent5"/>
              </a:buClr>
              <a:buSzPts val="3600"/>
              <a:buFont typeface="Helvetica Neue"/>
              <a:buNone/>
              <a:defRPr sz="3600" b="1">
                <a:solidFill>
                  <a:schemeClr val="accent5"/>
                </a:solidFill>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pPr rtl="1"/>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rtlCol="1" anchor="t" anchorCtr="0">
            <a:normAutofit/>
          </a:bodyPr>
          <a:lstStyle>
            <a:lvl1pPr marL="457200" lvl="0" indent="-228600" algn="r" rtl="1">
              <a:lnSpc>
                <a:spcPct val="90000"/>
              </a:lnSpc>
              <a:spcBef>
                <a:spcPts val="1000"/>
              </a:spcBef>
              <a:spcAft>
                <a:spcPts val="0"/>
              </a:spcAft>
              <a:buClr>
                <a:schemeClr val="accent6"/>
              </a:buClr>
              <a:buSzPts val="2800"/>
              <a:buNone/>
              <a:defRPr b="1">
                <a:solidFill>
                  <a:schemeClr val="accent6"/>
                </a:solidFill>
              </a:defRPr>
            </a:lvl1pPr>
            <a:lvl2pPr marL="914400" lvl="1" indent="-381000" algn="r" rtl="1">
              <a:lnSpc>
                <a:spcPct val="90000"/>
              </a:lnSpc>
              <a:spcBef>
                <a:spcPts val="500"/>
              </a:spcBef>
              <a:spcAft>
                <a:spcPts val="0"/>
              </a:spcAft>
              <a:buClr>
                <a:schemeClr val="accent6"/>
              </a:buClr>
              <a:buSzPts val="2400"/>
              <a:buChar char="•"/>
              <a:defRPr/>
            </a:lvl2pPr>
            <a:lvl3pPr marL="1371600" lvl="2" indent="-355600" algn="r" rtl="1">
              <a:lnSpc>
                <a:spcPct val="90000"/>
              </a:lnSpc>
              <a:spcBef>
                <a:spcPts val="500"/>
              </a:spcBef>
              <a:spcAft>
                <a:spcPts val="0"/>
              </a:spcAft>
              <a:buClr>
                <a:schemeClr val="accent6"/>
              </a:buClr>
              <a:buSzPts val="2000"/>
              <a:buChar char="•"/>
              <a:defRPr/>
            </a:lvl3pPr>
            <a:lvl4pPr marL="1828800" lvl="3" indent="-342900" algn="r" rtl="1">
              <a:lnSpc>
                <a:spcPct val="90000"/>
              </a:lnSpc>
              <a:spcBef>
                <a:spcPts val="500"/>
              </a:spcBef>
              <a:spcAft>
                <a:spcPts val="0"/>
              </a:spcAft>
              <a:buClr>
                <a:schemeClr val="accent6"/>
              </a:buClr>
              <a:buSzPts val="1800"/>
              <a:buChar char="•"/>
              <a:defRPr/>
            </a:lvl4pPr>
            <a:lvl5pPr marL="2286000" lvl="4" indent="-342900" algn="r" rtl="1">
              <a:lnSpc>
                <a:spcPct val="90000"/>
              </a:lnSpc>
              <a:spcBef>
                <a:spcPts val="500"/>
              </a:spcBef>
              <a:spcAft>
                <a:spcPts val="0"/>
              </a:spcAft>
              <a:buClr>
                <a:schemeClr val="accent6"/>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rtlCol="1" anchor="t" anchorCtr="0">
            <a:normAutofit/>
          </a:bodyPr>
          <a:lstStyle>
            <a:lvl1pPr marL="457200" lvl="0" indent="-406400" algn="r" rtl="1">
              <a:lnSpc>
                <a:spcPct val="90000"/>
              </a:lnSpc>
              <a:spcBef>
                <a:spcPts val="1000"/>
              </a:spcBef>
              <a:spcAft>
                <a:spcPts val="0"/>
              </a:spcAft>
              <a:buClr>
                <a:schemeClr val="accent6"/>
              </a:buClr>
              <a:buSzPts val="2800"/>
              <a:buChar char="•"/>
              <a:defRPr>
                <a:solidFill>
                  <a:schemeClr val="dk1"/>
                </a:solidFill>
              </a:defRPr>
            </a:lvl1pPr>
            <a:lvl2pPr marL="914400" lvl="1" indent="-381000" algn="r" rtl="1">
              <a:lnSpc>
                <a:spcPct val="90000"/>
              </a:lnSpc>
              <a:spcBef>
                <a:spcPts val="500"/>
              </a:spcBef>
              <a:spcAft>
                <a:spcPts val="0"/>
              </a:spcAft>
              <a:buClr>
                <a:schemeClr val="accent6"/>
              </a:buClr>
              <a:buSzPts val="2400"/>
              <a:buChar char="•"/>
              <a:defRPr>
                <a:solidFill>
                  <a:schemeClr val="dk1"/>
                </a:solidFill>
              </a:defRPr>
            </a:lvl2pPr>
            <a:lvl3pPr marL="1371600" lvl="2" indent="-355600" algn="r" rtl="1">
              <a:lnSpc>
                <a:spcPct val="90000"/>
              </a:lnSpc>
              <a:spcBef>
                <a:spcPts val="500"/>
              </a:spcBef>
              <a:spcAft>
                <a:spcPts val="0"/>
              </a:spcAft>
              <a:buClr>
                <a:schemeClr val="accent6"/>
              </a:buClr>
              <a:buSzPts val="2000"/>
              <a:buChar char="•"/>
              <a:defRPr>
                <a:solidFill>
                  <a:schemeClr val="dk1"/>
                </a:solidFill>
              </a:defRPr>
            </a:lvl3pPr>
            <a:lvl4pPr marL="1828800" lvl="3" indent="-342900" algn="r" rtl="1">
              <a:lnSpc>
                <a:spcPct val="90000"/>
              </a:lnSpc>
              <a:spcBef>
                <a:spcPts val="500"/>
              </a:spcBef>
              <a:spcAft>
                <a:spcPts val="0"/>
              </a:spcAft>
              <a:buClr>
                <a:schemeClr val="accent6"/>
              </a:buClr>
              <a:buSzPts val="1800"/>
              <a:buChar char="•"/>
              <a:defRPr>
                <a:solidFill>
                  <a:schemeClr val="dk1"/>
                </a:solidFill>
              </a:defRPr>
            </a:lvl4pPr>
            <a:lvl5pPr marL="2286000" lvl="4" indent="-342900" algn="r" rtl="1">
              <a:lnSpc>
                <a:spcPct val="90000"/>
              </a:lnSpc>
              <a:spcBef>
                <a:spcPts val="500"/>
              </a:spcBef>
              <a:spcAft>
                <a:spcPts val="0"/>
              </a:spcAft>
              <a:buClr>
                <a:schemeClr val="accent6"/>
              </a:buClr>
              <a:buSzPts val="1800"/>
              <a:buChar char="•"/>
              <a:defRPr>
                <a:solidFill>
                  <a:schemeClr val="dk1"/>
                </a:solidFill>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pPr rtl="1"/>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1" anchor="ctr" anchorCtr="0">
            <a:normAutofit/>
          </a:bodyPr>
          <a:lstStyle>
            <a:lvl1pPr marR="0" lvl="0" algn="r" rtl="1">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pPr rtl="1"/>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1"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1"/>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3" r:id="rId17"/>
    <p:sldLayoutId id="2147483684" r:id="rId18"/>
    <p:sldLayoutId id="2147483686" r:id="rId19"/>
    <p:sldLayoutId id="2147483688" r:id="rId20"/>
    <p:sldLayoutId id="2147483689" r:id="rId2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3.jpeg"/><Relationship Id="rId4" Type="http://schemas.openxmlformats.org/officeDocument/2006/relationships/image" Target="../media/image32.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3.jpg"/><Relationship Id="rId5" Type="http://schemas.openxmlformats.org/officeDocument/2006/relationships/image" Target="../media/image14.jp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8305800" cy="1325563"/>
          </a:xfrm>
        </p:spPr>
        <p:txBody>
          <a:bodyPr rtlCol="1"/>
          <a:lstStyle/>
          <a:p>
            <a:pP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8" y="2055812"/>
            <a:ext cx="5968539"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spcBef>
                <a:spcPts val="0"/>
              </a:spcBef>
              <a:buChar char="●"/>
            </a:pPr>
            <a:r>
              <a:rPr lang="ar-LB" sz="2600" dirty="0">
                <a:solidFill>
                  <a:schemeClr val="bg2"/>
                </a:solidFill>
              </a:rPr>
              <a:t>التكييف وفقاً للسياق لتسهيل التبنّي المحلي</a:t>
            </a:r>
          </a:p>
          <a:p>
            <a:pPr marL="0" lvl="0" indent="0" algn="l" rtl="1">
              <a:spcBef>
                <a:spcPts val="1000"/>
              </a:spcBef>
              <a:spcAft>
                <a:spcPts val="0"/>
              </a:spcAft>
              <a:buNone/>
            </a:pPr>
            <a:endParaRPr sz="2600" dirty="0">
              <a:solidFill>
                <a:schemeClr val="bg2"/>
              </a:solidFill>
            </a:endParaRPr>
          </a:p>
          <a:p>
            <a:pPr marL="228600" lvl="0" indent="-228600"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rtl="1">
              <a:spcBef>
                <a:spcPts val="0"/>
              </a:spcBef>
              <a:spcAft>
                <a:spcPts val="0"/>
              </a:spcAft>
              <a:buSzPts val="2600"/>
              <a:buNone/>
            </a:pPr>
            <a:endParaRPr lang="ar-LB" sz="2600" dirty="0">
              <a:solidFill>
                <a:schemeClr val="bg2"/>
              </a:solidFill>
            </a:endParaRPr>
          </a:p>
          <a:p>
            <a:pPr marL="444500" lvl="1" indent="0"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rtl="1">
              <a:spcBef>
                <a:spcPts val="0"/>
              </a:spcBef>
              <a:spcAft>
                <a:spcPts val="0"/>
              </a:spcAft>
              <a:buSzPts val="2600"/>
              <a:buNone/>
            </a:pPr>
            <a:endParaRPr dirty="0">
              <a:solidFill>
                <a:schemeClr val="bg2"/>
              </a:solidFill>
            </a:endParaRPr>
          </a:p>
          <a:p>
            <a:pPr marL="228600" lvl="0" indent="-50800" algn="l" rtl="1">
              <a:lnSpc>
                <a:spcPct val="90000"/>
              </a:lnSpc>
              <a:spcBef>
                <a:spcPts val="1000"/>
              </a:spcBef>
              <a:spcAft>
                <a:spcPts val="0"/>
              </a:spcAft>
              <a:buClr>
                <a:schemeClr val="accent1"/>
              </a:buClr>
              <a:buSzPts val="2800"/>
              <a:buNone/>
            </a:pPr>
            <a:endParaRPr dirty="0">
              <a:solidFill>
                <a:schemeClr val="bg2"/>
              </a:solidFill>
            </a:endParaRPr>
          </a:p>
        </p:txBody>
      </p:sp>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3"/>
          <a:srcRect/>
          <a:stretch/>
        </p:blipFill>
        <p:spPr>
          <a:xfrm>
            <a:off x="586632" y="1373213"/>
            <a:ext cx="2588829" cy="3576766"/>
          </a:xfrm>
          <a:prstGeom prst="rect">
            <a:avLst/>
          </a:prstGeom>
        </p:spPr>
      </p:pic>
      <p:pic>
        <p:nvPicPr>
          <p:cNvPr id="5" name="Picture 4">
            <a:extLst>
              <a:ext uri="{FF2B5EF4-FFF2-40B4-BE49-F238E27FC236}">
                <a16:creationId xmlns:a16="http://schemas.microsoft.com/office/drawing/2014/main" id="{27C61DCE-F227-45D0-A1BF-F9B3A11736CF}"/>
              </a:ext>
            </a:extLst>
          </p:cNvPr>
          <p:cNvPicPr>
            <a:picLocks noChangeAspect="1"/>
          </p:cNvPicPr>
          <p:nvPr/>
        </p:nvPicPr>
        <p:blipFill>
          <a:blip r:embed="rId4"/>
          <a:stretch>
            <a:fillRect/>
          </a:stretch>
        </p:blipFill>
        <p:spPr>
          <a:xfrm>
            <a:off x="9492337" y="188180"/>
            <a:ext cx="2481072" cy="2606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6093280" y="1646791"/>
            <a:ext cx="609872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1"/>
              </a:buClr>
              <a:buSzPts val="3200"/>
              <a:buFont typeface="Helvetica Neue"/>
              <a:buNone/>
            </a:pPr>
            <a:r>
              <a:rPr lang="ar"/>
              <a:t>الركيزة 2 - معايير حول مخاطر حماية الطفل </a:t>
            </a:r>
            <a:endParaRPr dirty="0"/>
          </a:p>
        </p:txBody>
      </p:sp>
      <p:pic>
        <p:nvPicPr>
          <p:cNvPr id="5" name="Google Shape;327;p14" descr="Screen Shot 2019-10-08 at 5.14.15 PM.png">
            <a:extLst>
              <a:ext uri="{FF2B5EF4-FFF2-40B4-BE49-F238E27FC236}">
                <a16:creationId xmlns:a16="http://schemas.microsoft.com/office/drawing/2014/main" id="{F702CA12-4FD2-4588-A5C1-41EB553F59B4}"/>
              </a:ext>
            </a:extLst>
          </p:cNvPr>
          <p:cNvPicPr preferRelativeResize="0"/>
          <p:nvPr/>
        </p:nvPicPr>
        <p:blipFill rotWithShape="1">
          <a:blip r:embed="rId3">
            <a:alphaModFix/>
          </a:blip>
          <a:srcRect/>
          <a:stretch/>
        </p:blipFill>
        <p:spPr>
          <a:xfrm>
            <a:off x="6873648" y="5692909"/>
            <a:ext cx="999750" cy="986595"/>
          </a:xfrm>
          <a:prstGeom prst="rect">
            <a:avLst/>
          </a:prstGeom>
          <a:noFill/>
          <a:ln>
            <a:noFill/>
          </a:ln>
        </p:spPr>
      </p:pic>
      <p:sp>
        <p:nvSpPr>
          <p:cNvPr id="3" name="Espace réservé du texte 2">
            <a:extLst>
              <a:ext uri="{FF2B5EF4-FFF2-40B4-BE49-F238E27FC236}">
                <a16:creationId xmlns:a16="http://schemas.microsoft.com/office/drawing/2014/main" id="{36F861FF-9D27-44B0-87D2-67B4A235B62A}"/>
              </a:ext>
            </a:extLst>
          </p:cNvPr>
          <p:cNvSpPr>
            <a:spLocks noGrp="1"/>
          </p:cNvSpPr>
          <p:nvPr>
            <p:ph idx="1"/>
          </p:nvPr>
        </p:nvSpPr>
        <p:spPr>
          <a:xfrm>
            <a:off x="7011677" y="2102088"/>
            <a:ext cx="5177602" cy="4351338"/>
          </a:xfrm>
        </p:spPr>
        <p:txBody>
          <a:bodyPr rtlCol="1"/>
          <a:lstStyle/>
          <a:p>
            <a:pPr marL="50800" indent="0" algn="ctr" rtl="1">
              <a:buNone/>
            </a:pPr>
            <a:r>
              <a:rPr lang="ar"/>
              <a:t>فهم مخاطر الطفل</a:t>
            </a:r>
            <a:endParaRPr lang="fr-FR" dirty="0"/>
          </a:p>
        </p:txBody>
      </p:sp>
      <p:sp>
        <p:nvSpPr>
          <p:cNvPr id="9" name="ZoneTexte 8">
            <a:extLst>
              <a:ext uri="{FF2B5EF4-FFF2-40B4-BE49-F238E27FC236}">
                <a16:creationId xmlns:a16="http://schemas.microsoft.com/office/drawing/2014/main" id="{B76B9500-121D-4D73-813C-A7B9A797574C}"/>
              </a:ext>
            </a:extLst>
          </p:cNvPr>
          <p:cNvSpPr txBox="1"/>
          <p:nvPr/>
        </p:nvSpPr>
        <p:spPr>
          <a:xfrm>
            <a:off x="8294914" y="2938929"/>
            <a:ext cx="3058885"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1"/>
            <a:r>
              <a:rPr lang="ar" sz="2800" b="1">
                <a:latin typeface="Avenir Next LT Pro Light" panose="020B0304020202020204" pitchFamily="34" charset="0"/>
              </a:rPr>
              <a:t>طبيعة ومدى الخطر</a:t>
            </a:r>
          </a:p>
          <a:p>
            <a:pPr algn="ctr" rtl="1"/>
            <a:r>
              <a:rPr lang="ar" sz="2800" b="1">
                <a:latin typeface="Avenir Next LT Pro Light" panose="020B0304020202020204" pitchFamily="34" charset="0"/>
              </a:rPr>
              <a:t>+ </a:t>
            </a:r>
          </a:p>
          <a:p>
            <a:pPr algn="ctr" rtl="1"/>
            <a:r>
              <a:rPr lang="ar" sz="2800" b="1">
                <a:latin typeface="Avenir Next LT Pro Light" panose="020B0304020202020204" pitchFamily="34" charset="0"/>
              </a:rPr>
              <a:t>قابلية التعرض للأذى</a:t>
            </a:r>
          </a:p>
          <a:p>
            <a:pPr algn="ctr" rtl="1"/>
            <a:r>
              <a:rPr lang="ar" sz="2800" b="1">
                <a:latin typeface="Avenir Next LT Pro Light" panose="020B0304020202020204" pitchFamily="34" charset="0"/>
              </a:rPr>
              <a:t>- </a:t>
            </a:r>
          </a:p>
          <a:p>
            <a:pPr algn="ctr" rtl="1"/>
            <a:r>
              <a:rPr lang="ar" sz="2800" b="1">
                <a:latin typeface="Avenir Next LT Pro Light" panose="020B0304020202020204" pitchFamily="34" charset="0"/>
              </a:rPr>
              <a:t>المرونة</a:t>
            </a:r>
            <a:endParaRPr lang="fr-FR" sz="2800" b="1" dirty="0">
              <a:latin typeface="Avenir Next LT Pro Light" panose="020B0304020202020204" pitchFamily="34" charset="0"/>
            </a:endParaRPr>
          </a:p>
        </p:txBody>
      </p:sp>
      <p:pic>
        <p:nvPicPr>
          <p:cNvPr id="4" name="Picture 3">
            <a:extLst>
              <a:ext uri="{FF2B5EF4-FFF2-40B4-BE49-F238E27FC236}">
                <a16:creationId xmlns:a16="http://schemas.microsoft.com/office/drawing/2014/main" id="{58D35605-70FF-49CD-8FDC-A24FFE9D9081}"/>
              </a:ext>
            </a:extLst>
          </p:cNvPr>
          <p:cNvPicPr>
            <a:picLocks noChangeAspect="1"/>
          </p:cNvPicPr>
          <p:nvPr/>
        </p:nvPicPr>
        <p:blipFill>
          <a:blip r:embed="rId4"/>
          <a:stretch>
            <a:fillRect/>
          </a:stretch>
        </p:blipFill>
        <p:spPr>
          <a:xfrm>
            <a:off x="1455955" y="1305443"/>
            <a:ext cx="5223820" cy="5187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4459771" y="217405"/>
            <a:ext cx="6232810"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3"/>
              </a:buClr>
              <a:buSzPts val="3200"/>
              <a:buFont typeface="Helvetica Neue"/>
              <a:buNone/>
            </a:pPr>
            <a:r>
              <a:rPr lang="ar" kern="1200" dirty="0">
                <a:latin typeface="Calibri Light" panose="020F0302020204030204" pitchFamily="34" charset="0"/>
                <a:ea typeface="+mj-ea"/>
                <a:cs typeface="Calibri Light" panose="020F0302020204030204" pitchFamily="34" charset="0"/>
                <a:sym typeface="Arial"/>
              </a:rPr>
              <a:t>الركيزة 2: وصف المعايير</a:t>
            </a:r>
            <a:endParaRPr kern="1200" dirty="0">
              <a:latin typeface="Calibri Light" panose="020F0302020204030204" pitchFamily="3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6876869" y="2158693"/>
            <a:ext cx="4995583" cy="4954883"/>
          </a:xfrm>
          <a:prstGeom prst="rect">
            <a:avLst/>
          </a:prstGeom>
          <a:noFill/>
          <a:ln>
            <a:noFill/>
          </a:ln>
        </p:spPr>
        <p:txBody>
          <a:bodyPr spcFirstLastPara="1" wrap="square" lIns="91425" tIns="45700" rIns="91425" bIns="45700" rtlCol="1" anchor="t" anchorCtr="0">
            <a:noAutofit/>
          </a:bodyPr>
          <a:lstStyle/>
          <a:p>
            <a:pPr marL="0" lvl="0" indent="0" rtl="1">
              <a:lnSpc>
                <a:spcPct val="90000"/>
              </a:lnSpc>
              <a:spcBef>
                <a:spcPts val="0"/>
              </a:spcBef>
              <a:spcAft>
                <a:spcPts val="0"/>
              </a:spcAft>
              <a:buClr>
                <a:schemeClr val="accent3"/>
              </a:buClr>
              <a:buSzPts val="2800"/>
              <a:buNone/>
            </a:pPr>
            <a:r>
              <a:rPr lang="ar" sz="2400" b="1" dirty="0">
                <a:solidFill>
                  <a:schemeClr val="bg2"/>
                </a:solidFill>
                <a:latin typeface="Helvetica Neue" panose="020B0604020202020204" charset="0"/>
                <a:cs typeface="Calibri" panose="020F0502020204030204" pitchFamily="34" charset="0"/>
              </a:rPr>
              <a:t>المعيار 7: المخاطر والإصابات</a:t>
            </a:r>
            <a:endParaRPr lang="en-US" sz="2400" dirty="0">
              <a:solidFill>
                <a:schemeClr val="bg2"/>
              </a:solidFill>
              <a:latin typeface="Helvetica Neue" panose="020B0604020202020204" charset="0"/>
              <a:cs typeface="Calibri" panose="020F0502020204030204" pitchFamily="34" charset="0"/>
            </a:endParaRPr>
          </a:p>
          <a:p>
            <a:pPr marL="342900" indent="-342900" rtl="1">
              <a:spcBef>
                <a:spcPts val="0"/>
              </a:spcBef>
              <a:buClr>
                <a:schemeClr val="accent3"/>
              </a:buClr>
            </a:pPr>
            <a:endParaRPr lang="en-US" sz="2400" dirty="0">
              <a:solidFill>
                <a:schemeClr val="bg2"/>
              </a:solidFill>
              <a:latin typeface="Helvetica Neue" panose="020B0604020202020204" charset="0"/>
              <a:ea typeface="Arial"/>
              <a:cs typeface="Arial"/>
              <a:sym typeface="Arial"/>
            </a:endParaRPr>
          </a:p>
          <a:p>
            <a:pPr marL="342900" indent="-342900" rtl="1">
              <a:spcBef>
                <a:spcPts val="0"/>
              </a:spcBef>
              <a:buClr>
                <a:schemeClr val="accent3"/>
              </a:buClr>
            </a:pPr>
            <a:r>
              <a:rPr lang="ar" sz="2400" dirty="0">
                <a:solidFill>
                  <a:schemeClr val="bg2"/>
                </a:solidFill>
                <a:latin typeface="Helvetica Neue" panose="020B0604020202020204" charset="0"/>
                <a:ea typeface="Arial"/>
                <a:cs typeface="Arial"/>
                <a:sym typeface="Arial"/>
              </a:rPr>
              <a:t>الحماية من الإصابات، والإعاقة، والموت</a:t>
            </a:r>
          </a:p>
          <a:p>
            <a:pPr marL="342900" indent="-342900" rtl="1">
              <a:spcBef>
                <a:spcPts val="0"/>
              </a:spcBef>
              <a:buClr>
                <a:schemeClr val="accent3"/>
              </a:buClr>
            </a:pPr>
            <a:r>
              <a:rPr lang="ar" sz="2400" dirty="0">
                <a:solidFill>
                  <a:schemeClr val="bg2"/>
                </a:solidFill>
                <a:latin typeface="Helvetica Neue" panose="020B0604020202020204" charset="0"/>
                <a:ea typeface="Arial"/>
                <a:cs typeface="Arial"/>
                <a:sym typeface="Arial"/>
              </a:rPr>
              <a:t>استجابة متعدّدة القطاعات ومنسّقة</a:t>
            </a:r>
          </a:p>
          <a:p>
            <a:pPr marL="342900" indent="-342900" rtl="1">
              <a:spcBef>
                <a:spcPts val="0"/>
              </a:spcBef>
              <a:buClr>
                <a:schemeClr val="accent3"/>
              </a:buClr>
            </a:pPr>
            <a:endParaRPr lang="en-US" sz="2400" dirty="0">
              <a:solidFill>
                <a:schemeClr val="bg2"/>
              </a:solidFill>
              <a:latin typeface="Helvetica Neue" panose="020B0604020202020204" charset="0"/>
              <a:cs typeface="Calibri" panose="020F0502020204030204" pitchFamily="34" charset="0"/>
            </a:endParaRPr>
          </a:p>
          <a:p>
            <a:pPr marL="0" indent="0" rtl="1">
              <a:spcBef>
                <a:spcPts val="0"/>
              </a:spcBef>
              <a:buClr>
                <a:schemeClr val="accent3"/>
              </a:buClr>
              <a:buNone/>
            </a:pPr>
            <a:endParaRPr lang="en-US" sz="2400" b="1" dirty="0">
              <a:solidFill>
                <a:schemeClr val="bg2"/>
              </a:solidFill>
              <a:latin typeface="Helvetica Neue" panose="020B0604020202020204" charset="0"/>
              <a:cs typeface="Calibri" panose="020F0502020204030204" pitchFamily="34" charset="0"/>
            </a:endParaRPr>
          </a:p>
          <a:p>
            <a:pPr marL="0" indent="0" rtl="1">
              <a:spcBef>
                <a:spcPts val="0"/>
              </a:spcBef>
              <a:buClr>
                <a:schemeClr val="accent3"/>
              </a:buClr>
              <a:buNone/>
            </a:pPr>
            <a:r>
              <a:rPr lang="ar" sz="2400" b="1" dirty="0">
                <a:solidFill>
                  <a:schemeClr val="bg2"/>
                </a:solidFill>
                <a:latin typeface="Helvetica Neue" panose="020B0604020202020204" charset="0"/>
                <a:cs typeface="Calibri" panose="020F0502020204030204" pitchFamily="34" charset="0"/>
              </a:rPr>
              <a:t>المعيار 8: سوء المعاملة</a:t>
            </a:r>
          </a:p>
          <a:p>
            <a:pPr marL="342900" indent="-342900" rtl="1">
              <a:buClr>
                <a:schemeClr val="accent3"/>
              </a:buClr>
              <a:buSzPct val="100000"/>
            </a:pPr>
            <a:r>
              <a:rPr lang="ar" sz="2400" dirty="0">
                <a:solidFill>
                  <a:schemeClr val="bg2"/>
                </a:solidFill>
                <a:latin typeface="Helvetica Neue" panose="020B0604020202020204" charset="0"/>
              </a:rPr>
              <a:t>الإِهمال الجسدي والعاطفي/الإساءة الجسدية والعاطفية</a:t>
            </a:r>
          </a:p>
          <a:p>
            <a:pPr marL="342900" indent="-342900" rtl="1">
              <a:buClr>
                <a:schemeClr val="accent3"/>
              </a:buClr>
              <a:buSzPct val="100000"/>
            </a:pPr>
            <a:r>
              <a:rPr lang="ar" sz="2400" dirty="0">
                <a:solidFill>
                  <a:schemeClr val="bg2"/>
                </a:solidFill>
                <a:latin typeface="Helvetica Neue" panose="020B0604020202020204" charset="0"/>
              </a:rPr>
              <a:t>واسع الانتشار </a:t>
            </a:r>
          </a:p>
          <a:p>
            <a:pPr marL="342900" indent="-342900" rtl="1">
              <a:buClr>
                <a:schemeClr val="accent3"/>
              </a:buClr>
              <a:buSzPct val="100000"/>
            </a:pPr>
            <a:r>
              <a:rPr lang="ar" sz="2400" dirty="0">
                <a:solidFill>
                  <a:schemeClr val="bg2"/>
                </a:solidFill>
                <a:latin typeface="Helvetica Neue" panose="020B0604020202020204" charset="0"/>
              </a:rPr>
              <a:t>آثار قصيرة وطويلة الأمد</a:t>
            </a:r>
            <a:endParaRPr lang="fr-FR" sz="2400" dirty="0">
              <a:solidFill>
                <a:schemeClr val="bg2"/>
              </a:solidFill>
              <a:latin typeface="Helvetica Neue" panose="020B0604020202020204" charset="0"/>
            </a:endParaRPr>
          </a:p>
          <a:p>
            <a:pPr marL="342900" indent="-342900" rtl="1">
              <a:buClr>
                <a:schemeClr val="accent3"/>
              </a:buClr>
              <a:buSzPct val="100000"/>
            </a:pPr>
            <a:r>
              <a:rPr lang="ar" sz="2400" dirty="0">
                <a:solidFill>
                  <a:schemeClr val="bg2"/>
                </a:solidFill>
                <a:latin typeface="Helvetica Neue" panose="020B0604020202020204" charset="0"/>
              </a:rPr>
              <a:t>تدخّلات شاملة ومنسّقة </a:t>
            </a:r>
            <a:endParaRPr lang="en-US" sz="2400" dirty="0">
              <a:solidFill>
                <a:schemeClr val="bg2"/>
              </a:solidFill>
              <a:latin typeface="Helvetica Neue" panose="020B060402020202020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3217440" y="2125968"/>
            <a:ext cx="3740396" cy="4351338"/>
          </a:xfrm>
          <a:prstGeom prst="rect">
            <a:avLst/>
          </a:prstGeom>
          <a:noFill/>
          <a:ln>
            <a:noFill/>
          </a:ln>
        </p:spPr>
        <p:txBody>
          <a:bodyPr spcFirstLastPara="1" wrap="square" lIns="91425" tIns="45700" rIns="91425" bIns="45700" rtlCol="1" anchor="t" anchorCtr="0">
            <a:normAutofit fontScale="85000" lnSpcReduction="10000"/>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Font typeface="Arial"/>
              <a:buNone/>
            </a:pPr>
            <a:endParaRPr lang="en-US" sz="2400" dirty="0">
              <a:solidFill>
                <a:schemeClr val="bg2"/>
              </a:solidFill>
              <a:latin typeface="Helvetica Neue" panose="020B0604020202020204" charset="0"/>
            </a:endParaRPr>
          </a:p>
          <a:p>
            <a:pPr marL="0" indent="0" rtl="1">
              <a:buClr>
                <a:schemeClr val="accent3"/>
              </a:buClr>
              <a:buNone/>
            </a:pPr>
            <a:r>
              <a:rPr lang="ar" sz="2600" b="1" dirty="0">
                <a:solidFill>
                  <a:schemeClr val="bg2"/>
                </a:solidFill>
                <a:latin typeface="Helvetica Neue" panose="020B0604020202020204" charset="0"/>
                <a:cs typeface="Calibri" panose="020F0502020204030204" pitchFamily="34" charset="0"/>
              </a:rPr>
              <a:t>المعيار 9: العنف الجنسي والجندري</a:t>
            </a:r>
          </a:p>
          <a:p>
            <a:pPr marL="228600" indent="-241934" rtl="1">
              <a:buClr>
                <a:schemeClr val="accent3"/>
              </a:buClr>
            </a:pPr>
            <a:r>
              <a:rPr lang="ar" sz="2600" dirty="0">
                <a:solidFill>
                  <a:schemeClr val="bg2"/>
                </a:solidFill>
                <a:latin typeface="Helvetica Neue" panose="020B0604020202020204" charset="0"/>
                <a:ea typeface="Arial"/>
                <a:cs typeface="Arial"/>
                <a:sym typeface="Arial"/>
              </a:rPr>
              <a:t>واسع الانتشار، يكون غالبًا مخفيًا، </a:t>
            </a:r>
            <a:r>
              <a:rPr lang="ar-LB" sz="2600" dirty="0">
                <a:solidFill>
                  <a:schemeClr val="bg2"/>
                </a:solidFill>
                <a:latin typeface="Helvetica Neue" panose="020B0604020202020204" charset="0"/>
                <a:ea typeface="Arial"/>
                <a:cs typeface="Arial"/>
                <a:sym typeface="Arial"/>
              </a:rPr>
              <a:t>الإبلاغ عنه قليل</a:t>
            </a:r>
            <a:endParaRPr lang="ar" sz="2600" dirty="0">
              <a:solidFill>
                <a:schemeClr val="bg2"/>
              </a:solidFill>
              <a:latin typeface="Helvetica Neue" panose="020B0604020202020204" charset="0"/>
              <a:ea typeface="Arial"/>
              <a:cs typeface="Arial"/>
              <a:sym typeface="Arial"/>
            </a:endParaRPr>
          </a:p>
          <a:p>
            <a:pPr marL="228600" indent="-241934" rtl="1">
              <a:buClr>
                <a:schemeClr val="accent3"/>
              </a:buClr>
            </a:pPr>
            <a:r>
              <a:rPr lang="ar" sz="2600" dirty="0">
                <a:solidFill>
                  <a:schemeClr val="bg2"/>
                </a:solidFill>
                <a:latin typeface="Helvetica Neue" panose="020B0604020202020204" charset="0"/>
                <a:ea typeface="Arial"/>
                <a:cs typeface="Arial"/>
                <a:sym typeface="Arial"/>
              </a:rPr>
              <a:t>تدخّلات منقذة للأرواح </a:t>
            </a:r>
          </a:p>
          <a:p>
            <a:pPr marL="228600" indent="-241934" rtl="1">
              <a:buClr>
                <a:schemeClr val="accent3"/>
              </a:buClr>
            </a:pPr>
            <a:r>
              <a:rPr lang="ar" sz="2600" dirty="0">
                <a:solidFill>
                  <a:schemeClr val="bg2"/>
                </a:solidFill>
                <a:latin typeface="Helvetica Neue" panose="020B0604020202020204" charset="0"/>
                <a:ea typeface="Arial"/>
                <a:cs typeface="Arial"/>
                <a:sym typeface="Arial"/>
              </a:rPr>
              <a:t>استجابة جيّدة التنسيق، وحسّاسة، ومتعدّدة القطاعات، ومتمحورة حول الناجين</a:t>
            </a:r>
          </a:p>
          <a:p>
            <a:pPr marL="228600" indent="-241934" rtl="1">
              <a:buClr>
                <a:schemeClr val="accent3"/>
              </a:buClr>
            </a:pPr>
            <a:r>
              <a:rPr lang="ar" sz="2600" dirty="0">
                <a:solidFill>
                  <a:schemeClr val="bg2"/>
                </a:solidFill>
                <a:latin typeface="Helvetica Neue" panose="020B0604020202020204" charset="0"/>
              </a:rPr>
              <a:t>يتضمّن العنف الجنسي والجندري، والممارسات المؤذية، والأعراف الجندرية، والعوائق الاجتماعية، ووصمة العار، والتمييز</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3" name="Image 2">
            <a:extLst>
              <a:ext uri="{FF2B5EF4-FFF2-40B4-BE49-F238E27FC236}">
                <a16:creationId xmlns:a16="http://schemas.microsoft.com/office/drawing/2014/main" id="{1DC2E57E-4E9E-415F-A408-C63EB73D5DA9}"/>
              </a:ext>
            </a:extLst>
          </p:cNvPr>
          <p:cNvPicPr>
            <a:picLocks noChangeAspect="1"/>
          </p:cNvPicPr>
          <p:nvPr/>
        </p:nvPicPr>
        <p:blipFill>
          <a:blip r:embed="rId3"/>
          <a:stretch>
            <a:fillRect/>
          </a:stretch>
        </p:blipFill>
        <p:spPr>
          <a:xfrm>
            <a:off x="7890897" y="1967504"/>
            <a:ext cx="777885" cy="837723"/>
          </a:xfrm>
          <a:prstGeom prst="rect">
            <a:avLst/>
          </a:prstGeom>
        </p:spPr>
      </p:pic>
      <p:pic>
        <p:nvPicPr>
          <p:cNvPr id="7" name="Image 6">
            <a:extLst>
              <a:ext uri="{FF2B5EF4-FFF2-40B4-BE49-F238E27FC236}">
                <a16:creationId xmlns:a16="http://schemas.microsoft.com/office/drawing/2014/main" id="{394F6D35-8043-41E3-A611-9CF75DB603A5}"/>
              </a:ext>
            </a:extLst>
          </p:cNvPr>
          <p:cNvPicPr>
            <a:picLocks noChangeAspect="1"/>
          </p:cNvPicPr>
          <p:nvPr/>
        </p:nvPicPr>
        <p:blipFill rotWithShape="1">
          <a:blip r:embed="rId4"/>
          <a:srcRect l="6741" t="13884"/>
          <a:stretch/>
        </p:blipFill>
        <p:spPr>
          <a:xfrm>
            <a:off x="8008979" y="3933975"/>
            <a:ext cx="659803" cy="735323"/>
          </a:xfrm>
          <a:prstGeom prst="rect">
            <a:avLst/>
          </a:prstGeom>
        </p:spPr>
      </p:pic>
      <p:pic>
        <p:nvPicPr>
          <p:cNvPr id="14" name="Image 13">
            <a:extLst>
              <a:ext uri="{FF2B5EF4-FFF2-40B4-BE49-F238E27FC236}">
                <a16:creationId xmlns:a16="http://schemas.microsoft.com/office/drawing/2014/main" id="{372FF3F5-6197-4881-AFE7-9D3C896D7E74}"/>
              </a:ext>
            </a:extLst>
          </p:cNvPr>
          <p:cNvPicPr>
            <a:picLocks noChangeAspect="1"/>
          </p:cNvPicPr>
          <p:nvPr/>
        </p:nvPicPr>
        <p:blipFill rotWithShape="1">
          <a:blip r:embed="rId4"/>
          <a:srcRect l="6741" t="13884"/>
          <a:stretch/>
        </p:blipFill>
        <p:spPr>
          <a:xfrm>
            <a:off x="4150364" y="1845935"/>
            <a:ext cx="659803" cy="735323"/>
          </a:xfrm>
          <a:prstGeom prst="rect">
            <a:avLst/>
          </a:prstGeom>
        </p:spPr>
      </p:pic>
      <p:pic>
        <p:nvPicPr>
          <p:cNvPr id="15" name="Image 14">
            <a:extLst>
              <a:ext uri="{FF2B5EF4-FFF2-40B4-BE49-F238E27FC236}">
                <a16:creationId xmlns:a16="http://schemas.microsoft.com/office/drawing/2014/main" id="{01B82B76-414F-4807-A62A-7F4D3EA64C4D}"/>
              </a:ext>
            </a:extLst>
          </p:cNvPr>
          <p:cNvPicPr>
            <a:picLocks noChangeAspect="1"/>
          </p:cNvPicPr>
          <p:nvPr/>
        </p:nvPicPr>
        <p:blipFill>
          <a:blip r:embed="rId3"/>
          <a:stretch>
            <a:fillRect/>
          </a:stretch>
        </p:blipFill>
        <p:spPr>
          <a:xfrm>
            <a:off x="3181612" y="1567090"/>
            <a:ext cx="777885" cy="837723"/>
          </a:xfrm>
          <a:prstGeom prst="rect">
            <a:avLst/>
          </a:prstGeom>
        </p:spPr>
      </p:pic>
      <p:grpSp>
        <p:nvGrpSpPr>
          <p:cNvPr id="22" name="Group 2">
            <a:extLst>
              <a:ext uri="{FF2B5EF4-FFF2-40B4-BE49-F238E27FC236}">
                <a16:creationId xmlns:a16="http://schemas.microsoft.com/office/drawing/2014/main" id="{2AFB9E12-77EF-40F6-8820-CFD44B9276CE}"/>
              </a:ext>
            </a:extLst>
          </p:cNvPr>
          <p:cNvGrpSpPr>
            <a:grpSpLocks/>
          </p:cNvGrpSpPr>
          <p:nvPr/>
        </p:nvGrpSpPr>
        <p:grpSpPr bwMode="auto">
          <a:xfrm>
            <a:off x="-472836" y="23937"/>
            <a:ext cx="3198059" cy="7244406"/>
            <a:chOff x="109569090" y="103901132"/>
            <a:chExt cx="3197668" cy="9240452"/>
          </a:xfrm>
        </p:grpSpPr>
        <p:sp>
          <p:nvSpPr>
            <p:cNvPr id="24" name="Text Box 4">
              <a:extLst>
                <a:ext uri="{FF2B5EF4-FFF2-40B4-BE49-F238E27FC236}">
                  <a16:creationId xmlns:a16="http://schemas.microsoft.com/office/drawing/2014/main" id="{CAA19685-7A99-42D2-8306-88011F99BFF0}"/>
                </a:ext>
              </a:extLst>
            </p:cNvPr>
            <p:cNvSpPr txBox="1">
              <a:spLocks noChangeArrowheads="1"/>
            </p:cNvSpPr>
            <p:nvPr/>
          </p:nvSpPr>
          <p:spPr bwMode="auto">
            <a:xfrm>
              <a:off x="109977055" y="103901132"/>
              <a:ext cx="2422188" cy="1011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معايير عن</a:t>
              </a:r>
              <a:r>
                <a:rPr kumimoji="0" lang="en-GB"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endParaRPr kumimoji="0" lang="en-US"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مخاطر حماية الطفل</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5" name="Text Box 5">
              <a:extLst>
                <a:ext uri="{FF2B5EF4-FFF2-40B4-BE49-F238E27FC236}">
                  <a16:creationId xmlns:a16="http://schemas.microsoft.com/office/drawing/2014/main" id="{C12E9868-4FEB-4076-A8C7-27097978466A}"/>
                </a:ext>
              </a:extLst>
            </p:cNvPr>
            <p:cNvSpPr txBox="1">
              <a:spLocks noChangeArrowheads="1"/>
            </p:cNvSpPr>
            <p:nvPr/>
          </p:nvSpPr>
          <p:spPr bwMode="auto">
            <a:xfrm>
              <a:off x="109977055" y="105284514"/>
              <a:ext cx="2422188" cy="1011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المخاطر والإصابات</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6" name="Text Box 6">
              <a:extLst>
                <a:ext uri="{FF2B5EF4-FFF2-40B4-BE49-F238E27FC236}">
                  <a16:creationId xmlns:a16="http://schemas.microsoft.com/office/drawing/2014/main" id="{96ED4F39-DAD0-4A7A-91C1-4A40289A3C46}"/>
                </a:ext>
              </a:extLst>
            </p:cNvPr>
            <p:cNvSpPr txBox="1">
              <a:spLocks noChangeArrowheads="1"/>
            </p:cNvSpPr>
            <p:nvPr/>
          </p:nvSpPr>
          <p:spPr bwMode="auto">
            <a:xfrm>
              <a:off x="109920782" y="106225144"/>
              <a:ext cx="2422188" cy="1011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إساءة المعاملة</a:t>
              </a:r>
              <a:endParaRPr kumimoji="0" lang="en-US"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الجسدية والعاطفية</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7" name="Text Box 7">
              <a:extLst>
                <a:ext uri="{FF2B5EF4-FFF2-40B4-BE49-F238E27FC236}">
                  <a16:creationId xmlns:a16="http://schemas.microsoft.com/office/drawing/2014/main" id="{9EF70A9B-87F7-4F89-8E8C-6D8824836EBC}"/>
                </a:ext>
              </a:extLst>
            </p:cNvPr>
            <p:cNvSpPr txBox="1">
              <a:spLocks noChangeArrowheads="1"/>
            </p:cNvSpPr>
            <p:nvPr/>
          </p:nvSpPr>
          <p:spPr bwMode="auto">
            <a:xfrm>
              <a:off x="109977055" y="108403240"/>
              <a:ext cx="2422188" cy="1011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الصحة العقلية والشدة النفسية الاجتماعية</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8" name="Text Box 8">
              <a:extLst>
                <a:ext uri="{FF2B5EF4-FFF2-40B4-BE49-F238E27FC236}">
                  <a16:creationId xmlns:a16="http://schemas.microsoft.com/office/drawing/2014/main" id="{DEB3F434-2D8C-4494-A7DE-1BC01B156966}"/>
                </a:ext>
              </a:extLst>
            </p:cNvPr>
            <p:cNvSpPr txBox="1">
              <a:spLocks noChangeArrowheads="1"/>
            </p:cNvSpPr>
            <p:nvPr/>
          </p:nvSpPr>
          <p:spPr bwMode="auto">
            <a:xfrm>
              <a:off x="109948919" y="107279023"/>
              <a:ext cx="2422188" cy="1011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العنف الجنسي والقائم على النوع الاجتماعي</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9" name="Text Box 9">
              <a:extLst>
                <a:ext uri="{FF2B5EF4-FFF2-40B4-BE49-F238E27FC236}">
                  <a16:creationId xmlns:a16="http://schemas.microsoft.com/office/drawing/2014/main" id="{D53B8538-9CD2-47AF-AECB-384EFD88AF7E}"/>
                </a:ext>
              </a:extLst>
            </p:cNvPr>
            <p:cNvSpPr txBox="1">
              <a:spLocks noChangeArrowheads="1"/>
            </p:cNvSpPr>
            <p:nvPr/>
          </p:nvSpPr>
          <p:spPr bwMode="auto">
            <a:xfrm>
              <a:off x="109569090" y="109536737"/>
              <a:ext cx="3139640" cy="14196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الأطفال المرتبطين بالقوات والجماعات المسلحة</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0" name="Text Box 10">
              <a:extLst>
                <a:ext uri="{FF2B5EF4-FFF2-40B4-BE49-F238E27FC236}">
                  <a16:creationId xmlns:a16="http://schemas.microsoft.com/office/drawing/2014/main" id="{3639F5C5-12CF-4B6F-A627-8CF21CCD6F4B}"/>
                </a:ext>
              </a:extLst>
            </p:cNvPr>
            <p:cNvSpPr txBox="1">
              <a:spLocks noChangeArrowheads="1"/>
            </p:cNvSpPr>
            <p:nvPr/>
          </p:nvSpPr>
          <p:spPr bwMode="auto">
            <a:xfrm>
              <a:off x="109977055" y="110755164"/>
              <a:ext cx="2422188" cy="1011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عمالة الأطفال</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31" name="Text Box 11">
              <a:extLst>
                <a:ext uri="{FF2B5EF4-FFF2-40B4-BE49-F238E27FC236}">
                  <a16:creationId xmlns:a16="http://schemas.microsoft.com/office/drawing/2014/main" id="{7525CA13-CD02-4A94-AE8C-45BC11F1356D}"/>
                </a:ext>
              </a:extLst>
            </p:cNvPr>
            <p:cNvSpPr txBox="1">
              <a:spLocks noChangeArrowheads="1"/>
            </p:cNvSpPr>
            <p:nvPr/>
          </p:nvSpPr>
          <p:spPr bwMode="auto">
            <a:xfrm>
              <a:off x="109627118" y="111721944"/>
              <a:ext cx="3139640" cy="14196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Y" altLang="en-US" sz="2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الأطفال المنفصلين وغير المصحوبين</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pic>
        <p:nvPicPr>
          <p:cNvPr id="4" name="Picture 3">
            <a:extLst>
              <a:ext uri="{FF2B5EF4-FFF2-40B4-BE49-F238E27FC236}">
                <a16:creationId xmlns:a16="http://schemas.microsoft.com/office/drawing/2014/main" id="{0C8DF20E-27EB-44B3-8A9D-45FEA421B163}"/>
              </a:ext>
            </a:extLst>
          </p:cNvPr>
          <p:cNvPicPr>
            <a:picLocks noChangeAspect="1"/>
          </p:cNvPicPr>
          <p:nvPr/>
        </p:nvPicPr>
        <p:blipFill>
          <a:blip r:embed="rId5"/>
          <a:stretch>
            <a:fillRect/>
          </a:stretch>
        </p:blipFill>
        <p:spPr>
          <a:xfrm>
            <a:off x="-121101" y="0"/>
            <a:ext cx="3396576" cy="6904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44151" y="169775"/>
            <a:ext cx="7911128"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3"/>
              </a:buClr>
              <a:buSzPts val="3200"/>
              <a:buFont typeface="Helvetica Neue"/>
              <a:buNone/>
            </a:pPr>
            <a:r>
              <a:rPr lang="ar" kern="1200" dirty="0">
                <a:latin typeface="Calibri Light" panose="020F0302020204030204" pitchFamily="34" charset="0"/>
                <a:ea typeface="+mj-ea"/>
                <a:cs typeface="Calibri Light" panose="020F0302020204030204" pitchFamily="34" charset="0"/>
                <a:sym typeface="Arial"/>
              </a:rPr>
              <a:t>الركيزة 2: وصف المعايير</a:t>
            </a:r>
            <a:endParaRPr dirty="0"/>
          </a:p>
        </p:txBody>
      </p:sp>
      <p:sp>
        <p:nvSpPr>
          <p:cNvPr id="330" name="Google Shape;330;p15"/>
          <p:cNvSpPr txBox="1">
            <a:spLocks noGrp="1"/>
          </p:cNvSpPr>
          <p:nvPr>
            <p:ph sz="half" idx="1"/>
          </p:nvPr>
        </p:nvSpPr>
        <p:spPr>
          <a:xfrm>
            <a:off x="7254005" y="2002383"/>
            <a:ext cx="4750425" cy="4351338"/>
          </a:xfrm>
          <a:prstGeom prst="rect">
            <a:avLst/>
          </a:prstGeom>
          <a:noFill/>
          <a:ln>
            <a:noFill/>
          </a:ln>
        </p:spPr>
        <p:txBody>
          <a:bodyPr spcFirstLastPara="1" wrap="square" lIns="91425" tIns="45700" rIns="91425" bIns="45700" rtlCol="1" anchor="t" anchorCtr="0">
            <a:normAutofit/>
          </a:bodyPr>
          <a:lstStyle/>
          <a:p>
            <a:pPr marL="0" lvl="0" indent="0" rtl="1">
              <a:spcBef>
                <a:spcPts val="0"/>
              </a:spcBef>
              <a:buClr>
                <a:schemeClr val="accent3"/>
              </a:buClr>
              <a:buSzPct val="100000"/>
              <a:buNone/>
            </a:pPr>
            <a:r>
              <a:rPr lang="ar" sz="2400" b="1" dirty="0">
                <a:latin typeface="Helvetica Neue" panose="020B0604020202020204" charset="0"/>
              </a:rPr>
              <a:t>المعيار 10: الصحّة العقلية والدعم النفسي الاجتماعي</a:t>
            </a:r>
          </a:p>
          <a:p>
            <a:pPr marL="0" lvl="0" indent="0" algn="l" rtl="1">
              <a:lnSpc>
                <a:spcPct val="90000"/>
              </a:lnSpc>
              <a:spcBef>
                <a:spcPts val="0"/>
              </a:spcBef>
              <a:spcAft>
                <a:spcPts val="0"/>
              </a:spcAft>
              <a:buClr>
                <a:schemeClr val="accent3"/>
              </a:buClr>
              <a:buSzPct val="100000"/>
              <a:buNone/>
            </a:pPr>
            <a:r>
              <a:rPr lang="ar" sz="2400" dirty="0">
                <a:latin typeface="Helvetica Neue" panose="020B0604020202020204" charset="0"/>
              </a:rPr>
              <a:t> </a:t>
            </a:r>
          </a:p>
          <a:p>
            <a:pPr indent="-457200" rtl="1">
              <a:spcBef>
                <a:spcPts val="0"/>
              </a:spcBef>
              <a:buClr>
                <a:schemeClr val="accent3"/>
              </a:buClr>
              <a:buSzPct val="100000"/>
            </a:pPr>
            <a:r>
              <a:rPr lang="ar" sz="2400" dirty="0">
                <a:solidFill>
                  <a:schemeClr val="bg2"/>
                </a:solidFill>
                <a:latin typeface="Helvetica Neue" panose="020B0604020202020204" charset="0"/>
                <a:ea typeface="Arial"/>
                <a:cs typeface="Arial"/>
                <a:sym typeface="Arial"/>
              </a:rPr>
              <a:t>المعاناة النفسية والاجتماعية </a:t>
            </a:r>
          </a:p>
          <a:p>
            <a:pPr indent="-457200" rtl="1">
              <a:spcBef>
                <a:spcPts val="0"/>
              </a:spcBef>
              <a:buClr>
                <a:schemeClr val="accent3"/>
              </a:buClr>
              <a:buSzPct val="100000"/>
            </a:pPr>
            <a:r>
              <a:rPr lang="ar" sz="2400" dirty="0">
                <a:solidFill>
                  <a:schemeClr val="bg2"/>
                </a:solidFill>
                <a:latin typeface="Helvetica Neue" panose="020B0604020202020204" charset="0"/>
                <a:ea typeface="Arial"/>
                <a:cs typeface="Arial"/>
                <a:sym typeface="Arial"/>
              </a:rPr>
              <a:t>الوقاية/التخفيف من حدّة الضيق </a:t>
            </a:r>
          </a:p>
          <a:p>
            <a:pPr indent="-457200" rtl="1">
              <a:spcBef>
                <a:spcPts val="0"/>
              </a:spcBef>
              <a:buClr>
                <a:schemeClr val="accent3"/>
              </a:buClr>
              <a:buSzPct val="100000"/>
            </a:pPr>
            <a:r>
              <a:rPr lang="ar" sz="2400" dirty="0">
                <a:solidFill>
                  <a:schemeClr val="bg2"/>
                </a:solidFill>
                <a:latin typeface="Helvetica Neue" panose="020B0604020202020204" charset="0"/>
                <a:ea typeface="Arial"/>
                <a:cs typeface="Arial"/>
                <a:sym typeface="Arial"/>
              </a:rPr>
              <a:t>آليات التأقلم والمرونة</a:t>
            </a:r>
          </a:p>
          <a:p>
            <a:pPr indent="-457200" rtl="1">
              <a:spcBef>
                <a:spcPts val="0"/>
              </a:spcBef>
              <a:buClr>
                <a:schemeClr val="accent3"/>
              </a:buClr>
              <a:buSzPct val="100000"/>
            </a:pPr>
            <a:r>
              <a:rPr lang="ar" sz="2400" dirty="0">
                <a:solidFill>
                  <a:schemeClr val="bg2"/>
                </a:solidFill>
                <a:latin typeface="Helvetica Neue" panose="020B0604020202020204" charset="0"/>
                <a:ea typeface="Arial"/>
                <a:cs typeface="Arial"/>
                <a:sym typeface="Arial"/>
              </a:rPr>
              <a:t>دعم على مستوى المجتمع المحلّي</a:t>
            </a:r>
          </a:p>
          <a:p>
            <a:pPr indent="-457200" rtl="1">
              <a:spcBef>
                <a:spcPts val="0"/>
              </a:spcBef>
              <a:buClr>
                <a:schemeClr val="accent3"/>
              </a:buClr>
              <a:buSzPct val="100000"/>
            </a:pPr>
            <a:r>
              <a:rPr lang="ar" sz="2400" dirty="0">
                <a:solidFill>
                  <a:schemeClr val="bg2"/>
                </a:solidFill>
                <a:latin typeface="Helvetica Neue" panose="020B0604020202020204" charset="0"/>
                <a:ea typeface="Arial"/>
                <a:cs typeface="Arial"/>
                <a:sym typeface="Arial"/>
              </a:rPr>
              <a:t>في جميع الأعمار وجميع مراحل نمو الطفل </a:t>
            </a:r>
            <a:br>
              <a:rPr lang="en-US" sz="2400" dirty="0">
                <a:latin typeface="Helvetica Neue" panose="020B0604020202020204" charset="0"/>
              </a:rPr>
            </a:br>
            <a:endParaRPr sz="2400" dirty="0">
              <a:latin typeface="Helvetica Neue" panose="020B0604020202020204" charset="0"/>
            </a:endParaRPr>
          </a:p>
          <a:p>
            <a:pPr marL="342900" indent="-342900" rtl="1">
              <a:buClr>
                <a:schemeClr val="accent3"/>
              </a:buClr>
              <a:buSzPct val="100000"/>
            </a:pPr>
            <a:r>
              <a:rPr lang="ar" sz="2400" dirty="0">
                <a:latin typeface="Helvetica Neue" panose="020B0604020202020204" charset="0"/>
                <a:ea typeface="Arial"/>
                <a:cs typeface="Arial"/>
                <a:sym typeface="Arial"/>
              </a:rPr>
              <a:t>يعتمد على السياق</a:t>
            </a: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3953117" y="1345773"/>
            <a:ext cx="3188515" cy="4351338"/>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Clr>
                <a:schemeClr val="accent3"/>
              </a:buClr>
              <a:buSzPct val="100000"/>
              <a:buNone/>
            </a:pPr>
            <a:r>
              <a:rPr lang="ar" sz="2400" b="1" dirty="0">
                <a:solidFill>
                  <a:schemeClr val="bg2"/>
                </a:solidFill>
                <a:latin typeface="Helvetica Neue" panose="020B0604020202020204" charset="0"/>
              </a:rPr>
              <a:t>المعيار 11: الأطفال المرتبطون مع القوّات أو الجماعات المسلّحة</a:t>
            </a:r>
          </a:p>
          <a:p>
            <a:pPr marL="0" indent="0" rtl="1">
              <a:buClr>
                <a:schemeClr val="accent3"/>
              </a:buClr>
              <a:buSzPct val="100000"/>
              <a:buNone/>
            </a:pPr>
            <a:endParaRPr lang="en-US" sz="2400" dirty="0">
              <a:solidFill>
                <a:schemeClr val="bg2"/>
              </a:solidFill>
              <a:latin typeface="Helvetica Neue" panose="020B0604020202020204" charset="0"/>
              <a:ea typeface="Arial"/>
              <a:cs typeface="Arial"/>
              <a:sym typeface="Arial"/>
            </a:endParaRPr>
          </a:p>
          <a:p>
            <a:pPr marL="342900" indent="-342900" rtl="1">
              <a:buClr>
                <a:schemeClr val="accent3"/>
              </a:buClr>
              <a:buSzPct val="100000"/>
            </a:pPr>
            <a:r>
              <a:rPr lang="ar" sz="2400" dirty="0">
                <a:solidFill>
                  <a:schemeClr val="bg2"/>
                </a:solidFill>
                <a:latin typeface="Helvetica Neue" panose="020B0604020202020204" charset="0"/>
                <a:ea typeface="Arial"/>
                <a:cs typeface="Arial"/>
                <a:sym typeface="Arial"/>
              </a:rPr>
              <a:t>التشديد على </a:t>
            </a:r>
            <a:r>
              <a:rPr lang="ar-LB" sz="2400" dirty="0">
                <a:solidFill>
                  <a:schemeClr val="bg2"/>
                </a:solidFill>
                <a:latin typeface="Helvetica Neue" panose="020B0604020202020204" charset="0"/>
                <a:ea typeface="Arial"/>
                <a:cs typeface="Arial"/>
                <a:sym typeface="Arial"/>
              </a:rPr>
              <a:t>ال</a:t>
            </a:r>
            <a:r>
              <a:rPr lang="ar" sz="2400" dirty="0">
                <a:solidFill>
                  <a:schemeClr val="bg2"/>
                </a:solidFill>
                <a:latin typeface="Helvetica Neue" panose="020B0604020202020204" charset="0"/>
                <a:ea typeface="Arial"/>
                <a:cs typeface="Arial"/>
                <a:sym typeface="Arial"/>
              </a:rPr>
              <a:t>منع المتمحور حول الطفل</a:t>
            </a:r>
            <a:r>
              <a:rPr lang="ar-LB" sz="2400" dirty="0">
                <a:solidFill>
                  <a:schemeClr val="bg2"/>
                </a:solidFill>
                <a:latin typeface="Helvetica Neue" panose="020B0604020202020204" charset="0"/>
                <a:ea typeface="Arial"/>
                <a:cs typeface="Arial"/>
                <a:sym typeface="Arial"/>
              </a:rPr>
              <a:t> للتجنيد</a:t>
            </a:r>
            <a:endParaRPr lang="ar" sz="2400" dirty="0">
              <a:solidFill>
                <a:schemeClr val="bg2"/>
              </a:solidFill>
              <a:latin typeface="Helvetica Neue" panose="020B0604020202020204" charset="0"/>
              <a:ea typeface="Arial"/>
              <a:cs typeface="Arial"/>
              <a:sym typeface="Arial"/>
            </a:endParaRPr>
          </a:p>
          <a:p>
            <a:pPr marL="342900" indent="-342900" rtl="1">
              <a:buClr>
                <a:schemeClr val="accent3"/>
              </a:buClr>
              <a:buSzPct val="100000"/>
            </a:pPr>
            <a:r>
              <a:rPr lang="ar" sz="2400" dirty="0">
                <a:solidFill>
                  <a:schemeClr val="bg2"/>
                </a:solidFill>
                <a:latin typeface="Helvetica Neue" panose="020B0604020202020204" charset="0"/>
                <a:ea typeface="Arial"/>
                <a:cs typeface="Arial"/>
                <a:sym typeface="Arial"/>
              </a:rPr>
              <a:t>برامج إعادة دمج مجتمعية متعدّدة القطاعات </a:t>
            </a:r>
            <a:r>
              <a:rPr lang="ar" sz="2400" b="1" dirty="0">
                <a:solidFill>
                  <a:schemeClr val="bg2"/>
                </a:solidFill>
                <a:latin typeface="Helvetica Neue" panose="020B0604020202020204" charset="0"/>
                <a:ea typeface="Arial"/>
                <a:cs typeface="Arial"/>
                <a:sym typeface="Arial"/>
              </a:rPr>
              <a:t> </a:t>
            </a:r>
          </a:p>
          <a:p>
            <a:pPr marL="342900" indent="-342900" rtl="1">
              <a:buClr>
                <a:schemeClr val="accent3"/>
              </a:buClr>
              <a:buSzPct val="100000"/>
            </a:pPr>
            <a:r>
              <a:rPr lang="ar" sz="2400" dirty="0">
                <a:solidFill>
                  <a:schemeClr val="bg2"/>
                </a:solidFill>
                <a:latin typeface="Helvetica Neue" panose="020B0604020202020204" charset="0"/>
                <a:ea typeface="Arial"/>
                <a:cs typeface="Arial"/>
                <a:sym typeface="Arial"/>
              </a:rPr>
              <a:t>المناصرة</a:t>
            </a:r>
          </a:p>
          <a:p>
            <a:pPr marL="0" indent="0" rtl="1">
              <a:buClr>
                <a:schemeClr val="accent3"/>
              </a:buClr>
              <a:buSzPct val="100000"/>
              <a:buNone/>
            </a:pPr>
            <a:endParaRPr lang="en-US" sz="2400" dirty="0">
              <a:solidFill>
                <a:schemeClr val="bg2"/>
              </a:solidFill>
              <a:latin typeface="Helvetica Neue" panose="020B0604020202020204" charset="0"/>
              <a:ea typeface="Arial"/>
              <a:cs typeface="Arial"/>
              <a:sym typeface="Arial"/>
            </a:endParaRPr>
          </a:p>
          <a:p>
            <a:pPr marL="0" indent="0" rtl="1">
              <a:buClr>
                <a:schemeClr val="accent3"/>
              </a:buClr>
              <a:buSzPct val="100000"/>
              <a:buNone/>
            </a:pPr>
            <a:r>
              <a:rPr lang="ar" sz="2400" dirty="0">
                <a:solidFill>
                  <a:schemeClr val="bg2"/>
                </a:solidFill>
                <a:latin typeface="Helvetica Neue" panose="020B0604020202020204" charset="0"/>
                <a:ea typeface="Arial"/>
                <a:cs typeface="Arial"/>
                <a:sym typeface="Arial"/>
              </a:rPr>
              <a:t> </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7" name="Google Shape;349;ge222077659_0_0" descr="Screen Shot 2019-10-08 at 5.14.02 PM.png">
            <a:extLst>
              <a:ext uri="{FF2B5EF4-FFF2-40B4-BE49-F238E27FC236}">
                <a16:creationId xmlns:a16="http://schemas.microsoft.com/office/drawing/2014/main" id="{F7E9757C-FFF3-4B14-96D2-A394966763C0}"/>
              </a:ext>
            </a:extLst>
          </p:cNvPr>
          <p:cNvPicPr preferRelativeResize="0"/>
          <p:nvPr/>
        </p:nvPicPr>
        <p:blipFill rotWithShape="1">
          <a:blip r:embed="rId3">
            <a:alphaModFix/>
          </a:blip>
          <a:srcRect/>
          <a:stretch/>
        </p:blipFill>
        <p:spPr>
          <a:xfrm>
            <a:off x="4876405" y="5154321"/>
            <a:ext cx="904852" cy="838503"/>
          </a:xfrm>
          <a:prstGeom prst="rect">
            <a:avLst/>
          </a:prstGeom>
          <a:noFill/>
          <a:ln>
            <a:noFill/>
          </a:ln>
        </p:spPr>
      </p:pic>
      <p:pic>
        <p:nvPicPr>
          <p:cNvPr id="9" name="Google Shape;352;ge222077659_0_0" descr="Screen Shot 2019-10-08 at 5.13.49 PM.png">
            <a:extLst>
              <a:ext uri="{FF2B5EF4-FFF2-40B4-BE49-F238E27FC236}">
                <a16:creationId xmlns:a16="http://schemas.microsoft.com/office/drawing/2014/main" id="{5AE37C83-847D-4C2E-AE74-44FD87593246}"/>
              </a:ext>
            </a:extLst>
          </p:cNvPr>
          <p:cNvPicPr preferRelativeResize="0"/>
          <p:nvPr/>
        </p:nvPicPr>
        <p:blipFill rotWithShape="1">
          <a:blip r:embed="rId4">
            <a:alphaModFix/>
          </a:blip>
          <a:srcRect/>
          <a:stretch/>
        </p:blipFill>
        <p:spPr>
          <a:xfrm>
            <a:off x="6212790" y="5129081"/>
            <a:ext cx="1244795" cy="838503"/>
          </a:xfrm>
          <a:prstGeom prst="rect">
            <a:avLst/>
          </a:prstGeom>
          <a:noFill/>
          <a:ln>
            <a:noFill/>
          </a:ln>
        </p:spPr>
      </p:pic>
      <p:pic>
        <p:nvPicPr>
          <p:cNvPr id="3" name="Image 2">
            <a:extLst>
              <a:ext uri="{FF2B5EF4-FFF2-40B4-BE49-F238E27FC236}">
                <a16:creationId xmlns:a16="http://schemas.microsoft.com/office/drawing/2014/main" id="{1FB67F54-4265-4401-959B-C7A301F74B14}"/>
              </a:ext>
            </a:extLst>
          </p:cNvPr>
          <p:cNvPicPr>
            <a:picLocks noChangeAspect="1"/>
          </p:cNvPicPr>
          <p:nvPr/>
        </p:nvPicPr>
        <p:blipFill>
          <a:blip r:embed="rId5"/>
          <a:stretch>
            <a:fillRect/>
          </a:stretch>
        </p:blipFill>
        <p:spPr>
          <a:xfrm>
            <a:off x="8249457" y="5762833"/>
            <a:ext cx="691106" cy="657117"/>
          </a:xfrm>
          <a:prstGeom prst="rect">
            <a:avLst/>
          </a:prstGeom>
        </p:spPr>
      </p:pic>
      <p:pic>
        <p:nvPicPr>
          <p:cNvPr id="5" name="Image 4">
            <a:extLst>
              <a:ext uri="{FF2B5EF4-FFF2-40B4-BE49-F238E27FC236}">
                <a16:creationId xmlns:a16="http://schemas.microsoft.com/office/drawing/2014/main" id="{CFF3AFB0-631F-48C9-9F7F-43A28979A6BB}"/>
              </a:ext>
            </a:extLst>
          </p:cNvPr>
          <p:cNvPicPr>
            <a:picLocks noChangeAspect="1"/>
          </p:cNvPicPr>
          <p:nvPr/>
        </p:nvPicPr>
        <p:blipFill>
          <a:blip r:embed="rId6"/>
          <a:stretch>
            <a:fillRect/>
          </a:stretch>
        </p:blipFill>
        <p:spPr>
          <a:xfrm>
            <a:off x="8995391" y="5649278"/>
            <a:ext cx="870623" cy="884226"/>
          </a:xfrm>
          <a:prstGeom prst="rect">
            <a:avLst/>
          </a:prstGeom>
        </p:spPr>
      </p:pic>
      <p:pic>
        <p:nvPicPr>
          <p:cNvPr id="12" name="Image 11">
            <a:extLst>
              <a:ext uri="{FF2B5EF4-FFF2-40B4-BE49-F238E27FC236}">
                <a16:creationId xmlns:a16="http://schemas.microsoft.com/office/drawing/2014/main" id="{676A6B60-28A8-4A75-8361-646B51505F16}"/>
              </a:ext>
            </a:extLst>
          </p:cNvPr>
          <p:cNvPicPr>
            <a:picLocks noChangeAspect="1"/>
          </p:cNvPicPr>
          <p:nvPr/>
        </p:nvPicPr>
        <p:blipFill>
          <a:blip r:embed="rId7"/>
          <a:stretch>
            <a:fillRect/>
          </a:stretch>
        </p:blipFill>
        <p:spPr>
          <a:xfrm>
            <a:off x="3734885" y="1852263"/>
            <a:ext cx="743281" cy="817609"/>
          </a:xfrm>
          <a:prstGeom prst="rect">
            <a:avLst/>
          </a:prstGeom>
        </p:spPr>
      </p:pic>
      <p:pic>
        <p:nvPicPr>
          <p:cNvPr id="14" name="Image 13">
            <a:extLst>
              <a:ext uri="{FF2B5EF4-FFF2-40B4-BE49-F238E27FC236}">
                <a16:creationId xmlns:a16="http://schemas.microsoft.com/office/drawing/2014/main" id="{64BE296B-3273-4068-AD52-AC7B6E859DC0}"/>
              </a:ext>
            </a:extLst>
          </p:cNvPr>
          <p:cNvPicPr>
            <a:picLocks noChangeAspect="1"/>
          </p:cNvPicPr>
          <p:nvPr/>
        </p:nvPicPr>
        <p:blipFill>
          <a:blip r:embed="rId8"/>
          <a:stretch>
            <a:fillRect/>
          </a:stretch>
        </p:blipFill>
        <p:spPr>
          <a:xfrm>
            <a:off x="3566400" y="4188129"/>
            <a:ext cx="953863" cy="966413"/>
          </a:xfrm>
          <a:prstGeom prst="rect">
            <a:avLst/>
          </a:prstGeom>
        </p:spPr>
      </p:pic>
      <p:pic>
        <p:nvPicPr>
          <p:cNvPr id="25" name="Picture 24">
            <a:extLst>
              <a:ext uri="{FF2B5EF4-FFF2-40B4-BE49-F238E27FC236}">
                <a16:creationId xmlns:a16="http://schemas.microsoft.com/office/drawing/2014/main" id="{8A9817DF-B6EC-4AC7-A326-70B6E8D2066D}"/>
              </a:ext>
            </a:extLst>
          </p:cNvPr>
          <p:cNvPicPr>
            <a:picLocks noChangeAspect="1"/>
          </p:cNvPicPr>
          <p:nvPr/>
        </p:nvPicPr>
        <p:blipFill>
          <a:blip r:embed="rId9"/>
          <a:stretch>
            <a:fillRect/>
          </a:stretch>
        </p:blipFill>
        <p:spPr>
          <a:xfrm>
            <a:off x="-83519" y="-46026"/>
            <a:ext cx="3396576" cy="69040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1000"/>
                                        <p:tgtEl>
                                          <p:spTgt spid="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3" end="3"/>
                                            </p:txEl>
                                          </p:spTgt>
                                        </p:tgtEl>
                                        <p:attrNameLst>
                                          <p:attrName>style.visibility</p:attrName>
                                        </p:attrNameLst>
                                      </p:cBhvr>
                                      <p:to>
                                        <p:strVal val="visible"/>
                                      </p:to>
                                    </p:set>
                                    <p:animEffect transition="in" filter="fade">
                                      <p:cBhvr>
                                        <p:cTn id="17" dur="1000"/>
                                        <p:tgtEl>
                                          <p:spTgt spid="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4" end="4"/>
                                            </p:txEl>
                                          </p:spTgt>
                                        </p:tgtEl>
                                        <p:attrNameLst>
                                          <p:attrName>style.visibility</p:attrName>
                                        </p:attrNameLst>
                                      </p:cBhvr>
                                      <p:to>
                                        <p:strVal val="visible"/>
                                      </p:to>
                                    </p:set>
                                    <p:animEffect transition="in" filter="fade">
                                      <p:cBhvr>
                                        <p:cTn id="22" dur="1000"/>
                                        <p:tgtEl>
                                          <p:spTgt spid="3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animEffect transition="in" filter="fade">
                                      <p:cBhvr>
                                        <p:cTn id="27" dur="1000"/>
                                        <p:tgtEl>
                                          <p:spTgt spid="3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
                                            <p:txEl>
                                              <p:pRg st="6" end="6"/>
                                            </p:txEl>
                                          </p:spTgt>
                                        </p:tgtEl>
                                        <p:attrNameLst>
                                          <p:attrName>style.visibility</p:attrName>
                                        </p:attrNameLst>
                                      </p:cBhvr>
                                      <p:to>
                                        <p:strVal val="visible"/>
                                      </p:to>
                                    </p:set>
                                    <p:animEffect transition="in" filter="fade">
                                      <p:cBhvr>
                                        <p:cTn id="32" dur="1000"/>
                                        <p:tgtEl>
                                          <p:spTgt spid="3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0">
                                            <p:txEl>
                                              <p:pRg st="7" end="7"/>
                                            </p:txEl>
                                          </p:spTgt>
                                        </p:tgtEl>
                                        <p:attrNameLst>
                                          <p:attrName>style.visibility</p:attrName>
                                        </p:attrNameLst>
                                      </p:cBhvr>
                                      <p:to>
                                        <p:strVal val="visible"/>
                                      </p:to>
                                    </p:set>
                                    <p:animEffect transition="in" filter="fade">
                                      <p:cBhvr>
                                        <p:cTn id="46" dur="1000"/>
                                        <p:tgtEl>
                                          <p:spTgt spid="330">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fade">
                                      <p:cBhvr>
                                        <p:cTn id="59" dur="10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fade">
                                      <p:cBhvr>
                                        <p:cTn id="64" dur="10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fade">
                                      <p:cBhvr>
                                        <p:cTn id="69" dur="10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animEffect transition="in" filter="fade">
                                      <p:cBhvr>
                                        <p:cTn id="74" dur="1000"/>
                                        <p:tgtEl>
                                          <p:spTgt spid="6">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537577" y="132352"/>
            <a:ext cx="7963736"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3"/>
              </a:buClr>
              <a:buSzPts val="3200"/>
              <a:buFont typeface="Helvetica Neue"/>
              <a:buNone/>
            </a:pPr>
            <a:r>
              <a:rPr lang="ar" kern="1200" dirty="0">
                <a:latin typeface="Calibri Light" panose="020F0302020204030204" pitchFamily="34" charset="0"/>
                <a:ea typeface="+mj-ea"/>
                <a:cs typeface="Calibri Light" panose="020F0302020204030204" pitchFamily="34" charset="0"/>
                <a:sym typeface="Arial"/>
              </a:rPr>
              <a:t>الركيزة 2: وصف المعايير</a:t>
            </a:r>
            <a:endParaRPr dirty="0"/>
          </a:p>
        </p:txBody>
      </p:sp>
      <p:sp>
        <p:nvSpPr>
          <p:cNvPr id="330" name="Google Shape;330;p15"/>
          <p:cNvSpPr txBox="1">
            <a:spLocks noGrp="1"/>
          </p:cNvSpPr>
          <p:nvPr>
            <p:ph sz="half" idx="1"/>
          </p:nvPr>
        </p:nvSpPr>
        <p:spPr>
          <a:xfrm>
            <a:off x="7601914" y="2164238"/>
            <a:ext cx="4443985" cy="4351338"/>
          </a:xfrm>
          <a:prstGeom prst="rect">
            <a:avLst/>
          </a:prstGeom>
          <a:noFill/>
          <a:ln>
            <a:noFill/>
          </a:ln>
        </p:spPr>
        <p:txBody>
          <a:bodyPr spcFirstLastPara="1" wrap="square" lIns="91425" tIns="45700" rIns="91425" bIns="45700" rtlCol="1" anchor="t" anchorCtr="0">
            <a:normAutofit/>
          </a:bodyPr>
          <a:lstStyle/>
          <a:p>
            <a:pPr marL="0" lvl="0" indent="0" rtl="1">
              <a:spcBef>
                <a:spcPts val="0"/>
              </a:spcBef>
              <a:buClr>
                <a:schemeClr val="accent3"/>
              </a:buClr>
              <a:buSzPct val="100000"/>
              <a:buNone/>
            </a:pPr>
            <a:r>
              <a:rPr lang="ar" sz="2400" b="1" dirty="0">
                <a:solidFill>
                  <a:schemeClr val="bg2"/>
                </a:solidFill>
              </a:rPr>
              <a:t>المعيار 12: عمالة الأطفال</a:t>
            </a:r>
          </a:p>
          <a:p>
            <a:pPr marL="0" lvl="0" indent="0" algn="l" rtl="1">
              <a:lnSpc>
                <a:spcPct val="90000"/>
              </a:lnSpc>
              <a:spcBef>
                <a:spcPts val="0"/>
              </a:spcBef>
              <a:spcAft>
                <a:spcPts val="0"/>
              </a:spcAft>
              <a:buClr>
                <a:schemeClr val="accent3"/>
              </a:buClr>
              <a:buSzPct val="100000"/>
              <a:buNone/>
            </a:pPr>
            <a:r>
              <a:rPr lang="ar" sz="2400" b="1" dirty="0">
                <a:solidFill>
                  <a:schemeClr val="bg2"/>
                </a:solidFill>
              </a:rPr>
              <a:t> </a:t>
            </a:r>
            <a:r>
              <a:rPr lang="ar" sz="2400" dirty="0">
                <a:solidFill>
                  <a:schemeClr val="bg2"/>
                </a:solidFill>
              </a:rPr>
              <a:t> </a:t>
            </a:r>
          </a:p>
          <a:p>
            <a:pPr marL="342900" indent="-342900" rtl="1">
              <a:buClr>
                <a:schemeClr val="accent3"/>
              </a:buClr>
              <a:buSzPct val="100000"/>
            </a:pPr>
            <a:r>
              <a:rPr lang="ar" sz="2400" dirty="0">
                <a:solidFill>
                  <a:schemeClr val="bg2"/>
                </a:solidFill>
                <a:latin typeface="Helvetica Neue" panose="020B0604020202020204" charset="0"/>
                <a:sym typeface="Arial"/>
              </a:rPr>
              <a:t>مرتبطة بالأزمة الإنسانية/تزداد سوءًا بسببها</a:t>
            </a:r>
          </a:p>
          <a:p>
            <a:pPr marL="342900" indent="-342900" rtl="1">
              <a:buClr>
                <a:schemeClr val="accent3"/>
              </a:buClr>
              <a:buSzPct val="100000"/>
            </a:pPr>
            <a:r>
              <a:rPr lang="ar" sz="2400" dirty="0">
                <a:solidFill>
                  <a:schemeClr val="bg2"/>
                </a:solidFill>
                <a:latin typeface="Helvetica Neue" panose="020B0604020202020204" charset="0"/>
                <a:sym typeface="Arial"/>
              </a:rPr>
              <a:t>إخراج الأطفال من أسوأ أشكال عمالة الأطفال</a:t>
            </a:r>
          </a:p>
          <a:p>
            <a:pPr marL="342900" indent="-342900" rtl="1">
              <a:buClr>
                <a:schemeClr val="accent3"/>
              </a:buClr>
              <a:buSzPct val="100000"/>
            </a:pPr>
            <a:r>
              <a:rPr lang="ar" sz="2400" dirty="0">
                <a:solidFill>
                  <a:schemeClr val="bg2"/>
                </a:solidFill>
                <a:latin typeface="Helvetica Neue" panose="020B0604020202020204" charset="0"/>
              </a:rPr>
              <a:t>عمليات تنسيق/خدمات متعدّدة القطاعات لاستراتيجيات الاستجابة  </a:t>
            </a:r>
            <a:endParaRPr lang="en-US" sz="2400" dirty="0">
              <a:solidFill>
                <a:schemeClr val="bg2"/>
              </a:solidFill>
              <a:latin typeface="Helvetica Neue" panose="020B0604020202020204" charset="0"/>
            </a:endParaRPr>
          </a:p>
          <a:p>
            <a:pPr marL="342900" indent="-342900" rtl="1">
              <a:buClr>
                <a:schemeClr val="accent3"/>
              </a:buClr>
              <a:buSzPct val="100000"/>
            </a:pPr>
            <a:r>
              <a:rPr lang="ar" sz="2400" dirty="0">
                <a:solidFill>
                  <a:schemeClr val="bg2"/>
                </a:solidFill>
                <a:latin typeface="Helvetica Neue" panose="020B0604020202020204" charset="0"/>
              </a:rPr>
              <a:t>مبادرات على مستوى المجتمع المحلّي</a:t>
            </a:r>
            <a:endParaRPr sz="2400" dirty="0">
              <a:solidFill>
                <a:schemeClr val="bg2"/>
              </a:solidFill>
              <a:latin typeface="Helvetica Neue" panose="020B0604020202020204" charset="0"/>
            </a:endParaRPr>
          </a:p>
          <a:p>
            <a:pPr marL="0" lvl="0" indent="0" algn="l" rtl="1">
              <a:lnSpc>
                <a:spcPct val="90000"/>
              </a:lnSpc>
              <a:spcBef>
                <a:spcPts val="1000"/>
              </a:spcBef>
              <a:spcAft>
                <a:spcPts val="0"/>
              </a:spcAft>
              <a:buClr>
                <a:schemeClr val="accent3"/>
              </a:buClr>
              <a:buSzPct val="100000"/>
              <a:buNone/>
            </a:pPr>
            <a:endParaRPr lang="en-US" sz="2400" dirty="0">
              <a:solidFill>
                <a:schemeClr val="bg2"/>
              </a:solidFill>
              <a:latin typeface="Arial"/>
              <a:ea typeface="Arial"/>
              <a:cs typeface="Arial"/>
              <a:sym typeface="Aria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3412671" y="1360518"/>
            <a:ext cx="3944355" cy="4136963"/>
          </a:xfrm>
          <a:prstGeom prst="rect">
            <a:avLst/>
          </a:prstGeom>
          <a:noFill/>
          <a:ln>
            <a:noFill/>
          </a:ln>
        </p:spPr>
        <p:txBody>
          <a:bodyPr spcFirstLastPara="1" wrap="square" lIns="91425" tIns="45700" rIns="91425" bIns="45700" rtlCol="1"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rtl="1">
              <a:buClr>
                <a:schemeClr val="accent3"/>
              </a:buClr>
              <a:buSzPct val="100000"/>
              <a:buNone/>
            </a:pPr>
            <a:r>
              <a:rPr lang="ar" sz="2400" b="1" dirty="0">
                <a:solidFill>
                  <a:schemeClr val="bg2"/>
                </a:solidFill>
                <a:latin typeface="Helvetica Neue" panose="020B0604020202020204" charset="0"/>
              </a:rPr>
              <a:t>المعيار 13: الأطفال غير المصحوبين والأطفال المنفصلون عن ذويهم</a:t>
            </a:r>
          </a:p>
          <a:p>
            <a:pPr marL="342900" indent="-342900" rtl="1">
              <a:buClr>
                <a:schemeClr val="accent3"/>
              </a:buClr>
              <a:buSzPct val="100000"/>
            </a:pPr>
            <a:r>
              <a:rPr lang="ar" sz="2400" dirty="0">
                <a:solidFill>
                  <a:schemeClr val="bg2"/>
                </a:solidFill>
                <a:latin typeface="Helvetica Neue" panose="020B0604020202020204" charset="0"/>
              </a:rPr>
              <a:t>حقوق الأطفال، ومصالحهم الفضلى، ومكانتهم المركزية</a:t>
            </a:r>
            <a:endParaRPr lang="fr-FR" sz="2400" dirty="0">
              <a:solidFill>
                <a:schemeClr val="bg2"/>
              </a:solidFill>
              <a:latin typeface="Helvetica Neue" panose="020B0604020202020204" charset="0"/>
            </a:endParaRPr>
          </a:p>
          <a:p>
            <a:pPr marL="342900" indent="-342900" rtl="1">
              <a:buClr>
                <a:schemeClr val="accent3"/>
              </a:buClr>
              <a:buSzPct val="100000"/>
            </a:pPr>
            <a:r>
              <a:rPr lang="ar" sz="2400" dirty="0">
                <a:solidFill>
                  <a:schemeClr val="bg2"/>
                </a:solidFill>
                <a:latin typeface="Helvetica Neue" panose="020B0604020202020204" charset="0"/>
                <a:ea typeface="Arial"/>
                <a:cs typeface="Arial"/>
                <a:sym typeface="Arial"/>
              </a:rPr>
              <a:t>وحدة العائلة أولوية </a:t>
            </a:r>
          </a:p>
          <a:p>
            <a:pPr marL="342900" indent="-342900" rtl="1">
              <a:buClr>
                <a:schemeClr val="accent3"/>
              </a:buClr>
              <a:buSzPct val="100000"/>
            </a:pPr>
            <a:r>
              <a:rPr lang="ar" sz="2400" dirty="0">
                <a:solidFill>
                  <a:schemeClr val="bg2"/>
                </a:solidFill>
                <a:latin typeface="Helvetica Neue" panose="020B0604020202020204" charset="0"/>
              </a:rPr>
              <a:t>إدارة الحالات وتتبّع العائلة ولمّ شملها بشكل فوري </a:t>
            </a:r>
          </a:p>
          <a:p>
            <a:pPr marL="342900" indent="-342900" rtl="1">
              <a:buClr>
                <a:schemeClr val="accent3"/>
              </a:buClr>
              <a:buSzPct val="100000"/>
            </a:pPr>
            <a:r>
              <a:rPr lang="ar" sz="2400" dirty="0">
                <a:solidFill>
                  <a:schemeClr val="bg2"/>
                </a:solidFill>
                <a:latin typeface="Helvetica Neue" panose="020B0604020202020204" charset="0"/>
              </a:rPr>
              <a:t>السياقات الخاصّة تستدعي جهات فاعلة خاصّة</a:t>
            </a:r>
            <a:endParaRPr lang="en-US" sz="2400" dirty="0">
              <a:solidFill>
                <a:schemeClr val="bg2"/>
              </a:solidFill>
              <a:latin typeface="Helvetica Neue" panose="020B0604020202020204" charset="0"/>
              <a:sym typeface="Arial"/>
            </a:endParaRPr>
          </a:p>
          <a:p>
            <a:pPr marL="0" indent="0" rtl="1">
              <a:buClr>
                <a:schemeClr val="accent3"/>
              </a:buClr>
              <a:buSzPct val="100000"/>
              <a:buNone/>
            </a:pPr>
            <a:r>
              <a:rPr lang="ar" sz="2400" dirty="0">
                <a:solidFill>
                  <a:schemeClr val="bg2"/>
                </a:solidFill>
                <a:latin typeface="Helvetica Neue" panose="020B0604020202020204" charset="0"/>
                <a:ea typeface="Arial"/>
                <a:cs typeface="Arial"/>
                <a:sym typeface="Arial"/>
              </a:rPr>
              <a:t> </a:t>
            </a:r>
            <a:br>
              <a:rPr lang="en-US" sz="2400" dirty="0">
                <a:solidFill>
                  <a:schemeClr val="bg2"/>
                </a:solidFill>
                <a:latin typeface="Helvetica Neue" panose="020B0604020202020204" charset="0"/>
              </a:rPr>
            </a:br>
            <a:endParaRPr lang="en-US" sz="2400" dirty="0">
              <a:solidFill>
                <a:schemeClr val="bg2"/>
              </a:solidFill>
              <a:latin typeface="Helvetica Neue" panose="020B0604020202020204" charset="0"/>
            </a:endParaRPr>
          </a:p>
        </p:txBody>
      </p:sp>
      <p:pic>
        <p:nvPicPr>
          <p:cNvPr id="11" name="Image 10">
            <a:extLst>
              <a:ext uri="{FF2B5EF4-FFF2-40B4-BE49-F238E27FC236}">
                <a16:creationId xmlns:a16="http://schemas.microsoft.com/office/drawing/2014/main" id="{9D8FC044-666B-41E0-939D-A2AE30694FF7}"/>
              </a:ext>
            </a:extLst>
          </p:cNvPr>
          <p:cNvPicPr>
            <a:picLocks noChangeAspect="1"/>
          </p:cNvPicPr>
          <p:nvPr/>
        </p:nvPicPr>
        <p:blipFill>
          <a:blip r:embed="rId3"/>
          <a:stretch>
            <a:fillRect/>
          </a:stretch>
        </p:blipFill>
        <p:spPr>
          <a:xfrm>
            <a:off x="9431113" y="5751277"/>
            <a:ext cx="845501" cy="973607"/>
          </a:xfrm>
          <a:prstGeom prst="rect">
            <a:avLst/>
          </a:prstGeom>
        </p:spPr>
      </p:pic>
      <p:pic>
        <p:nvPicPr>
          <p:cNvPr id="12" name="Image 11">
            <a:extLst>
              <a:ext uri="{FF2B5EF4-FFF2-40B4-BE49-F238E27FC236}">
                <a16:creationId xmlns:a16="http://schemas.microsoft.com/office/drawing/2014/main" id="{C6E6B82E-AC67-4146-BD76-81E8BAA4BBD8}"/>
              </a:ext>
            </a:extLst>
          </p:cNvPr>
          <p:cNvPicPr>
            <a:picLocks noChangeAspect="1"/>
          </p:cNvPicPr>
          <p:nvPr/>
        </p:nvPicPr>
        <p:blipFill>
          <a:blip r:embed="rId4"/>
          <a:stretch>
            <a:fillRect/>
          </a:stretch>
        </p:blipFill>
        <p:spPr>
          <a:xfrm>
            <a:off x="8632599" y="5781979"/>
            <a:ext cx="766019" cy="889129"/>
          </a:xfrm>
          <a:prstGeom prst="rect">
            <a:avLst/>
          </a:prstGeom>
        </p:spPr>
      </p:pic>
      <p:pic>
        <p:nvPicPr>
          <p:cNvPr id="9" name="Image 8">
            <a:extLst>
              <a:ext uri="{FF2B5EF4-FFF2-40B4-BE49-F238E27FC236}">
                <a16:creationId xmlns:a16="http://schemas.microsoft.com/office/drawing/2014/main" id="{5B2170DC-4F8C-4738-91A2-B8B6B6B5CED1}"/>
              </a:ext>
            </a:extLst>
          </p:cNvPr>
          <p:cNvPicPr>
            <a:picLocks noChangeAspect="1"/>
          </p:cNvPicPr>
          <p:nvPr/>
        </p:nvPicPr>
        <p:blipFill>
          <a:blip r:embed="rId5"/>
          <a:stretch>
            <a:fillRect/>
          </a:stretch>
        </p:blipFill>
        <p:spPr>
          <a:xfrm>
            <a:off x="3412671" y="1814630"/>
            <a:ext cx="819770" cy="699216"/>
          </a:xfrm>
          <a:prstGeom prst="rect">
            <a:avLst/>
          </a:prstGeom>
        </p:spPr>
      </p:pic>
      <p:pic>
        <p:nvPicPr>
          <p:cNvPr id="14" name="Image 13">
            <a:extLst>
              <a:ext uri="{FF2B5EF4-FFF2-40B4-BE49-F238E27FC236}">
                <a16:creationId xmlns:a16="http://schemas.microsoft.com/office/drawing/2014/main" id="{A3455E1E-98CA-47AB-B27C-6A159E8712ED}"/>
              </a:ext>
            </a:extLst>
          </p:cNvPr>
          <p:cNvPicPr>
            <a:picLocks noChangeAspect="1"/>
          </p:cNvPicPr>
          <p:nvPr/>
        </p:nvPicPr>
        <p:blipFill rotWithShape="1">
          <a:blip r:embed="rId6"/>
          <a:srcRect l="-353" t="10332"/>
          <a:stretch/>
        </p:blipFill>
        <p:spPr>
          <a:xfrm>
            <a:off x="3650252" y="4687484"/>
            <a:ext cx="885883" cy="699216"/>
          </a:xfrm>
          <a:prstGeom prst="rect">
            <a:avLst/>
          </a:prstGeom>
        </p:spPr>
      </p:pic>
      <p:pic>
        <p:nvPicPr>
          <p:cNvPr id="24" name="Picture 23">
            <a:extLst>
              <a:ext uri="{FF2B5EF4-FFF2-40B4-BE49-F238E27FC236}">
                <a16:creationId xmlns:a16="http://schemas.microsoft.com/office/drawing/2014/main" id="{2B14DC1C-8C7D-418C-84AA-777ACFECD9FF}"/>
              </a:ext>
            </a:extLst>
          </p:cNvPr>
          <p:cNvPicPr>
            <a:picLocks noChangeAspect="1"/>
          </p:cNvPicPr>
          <p:nvPr/>
        </p:nvPicPr>
        <p:blipFill>
          <a:blip r:embed="rId7"/>
          <a:stretch>
            <a:fillRect/>
          </a:stretch>
        </p:blipFill>
        <p:spPr>
          <a:xfrm>
            <a:off x="16095" y="27018"/>
            <a:ext cx="3396576" cy="6904026"/>
          </a:xfrm>
          <a:prstGeom prst="rect">
            <a:avLst/>
          </a:prstGeom>
        </p:spPr>
      </p:pic>
    </p:spTree>
    <p:extLst>
      <p:ext uri="{BB962C8B-B14F-4D97-AF65-F5344CB8AC3E}">
        <p14:creationId xmlns:p14="http://schemas.microsoft.com/office/powerpoint/2010/main" val="5015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10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1000"/>
                                        <p:tgtEl>
                                          <p:spTgt spid="3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
                                            <p:txEl>
                                              <p:pRg st="3" end="3"/>
                                            </p:txEl>
                                          </p:spTgt>
                                        </p:tgtEl>
                                        <p:attrNameLst>
                                          <p:attrName>style.visibility</p:attrName>
                                        </p:attrNameLst>
                                      </p:cBhvr>
                                      <p:to>
                                        <p:strVal val="visible"/>
                                      </p:to>
                                    </p:set>
                                    <p:animEffect transition="in" filter="fade">
                                      <p:cBhvr>
                                        <p:cTn id="17" dur="1000"/>
                                        <p:tgtEl>
                                          <p:spTgt spid="3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
                                            <p:txEl>
                                              <p:pRg st="4" end="4"/>
                                            </p:txEl>
                                          </p:spTgt>
                                        </p:tgtEl>
                                        <p:attrNameLst>
                                          <p:attrName>style.visibility</p:attrName>
                                        </p:attrNameLst>
                                      </p:cBhvr>
                                      <p:to>
                                        <p:strVal val="visible"/>
                                      </p:to>
                                    </p:set>
                                    <p:animEffect transition="in" filter="fade">
                                      <p:cBhvr>
                                        <p:cTn id="22" dur="1000"/>
                                        <p:tgtEl>
                                          <p:spTgt spid="3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animEffect transition="in" filter="fade">
                                      <p:cBhvr>
                                        <p:cTn id="27" dur="1000"/>
                                        <p:tgtEl>
                                          <p:spTgt spid="3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10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10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fade">
                                      <p:cBhvr>
                                        <p:cTn id="60" dur="1000"/>
                                        <p:tgtEl>
                                          <p:spTgt spid="6">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fade">
                                      <p:cBhvr>
                                        <p:cTn id="65" dur="10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2</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2</a:t>
            </a:r>
            <a:r>
              <a:rPr lang="ar" dirty="0"/>
              <a:t> </a:t>
            </a:r>
            <a:endParaRPr lang="en-GB" dirty="0"/>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ctr" rtl="1"/>
            <a:r>
              <a:rPr lang="ar" dirty="0"/>
              <a:t>[اسم البلد] </a:t>
            </a:r>
            <a:br>
              <a:rPr lang="en-GB" dirty="0"/>
            </a:br>
            <a:endParaRPr lang="en-GB" dirty="0"/>
          </a:p>
          <a:p>
            <a:pPr marL="285750" indent="-285750" rtl="1">
              <a:buFont typeface="Arial" panose="020B0604020202020204" pitchFamily="34" charset="0"/>
              <a:buChar char="•"/>
            </a:pPr>
            <a:r>
              <a:rPr lang="ar" dirty="0"/>
              <a:t>أضيفوا جملة رئيسية تعريفية بشأن برنامج/مشروع محدّد يستخدم الركيزة </a:t>
            </a:r>
            <a:r>
              <a:rPr lang="ar-LB" dirty="0"/>
              <a:t>2</a:t>
            </a:r>
            <a:r>
              <a:rPr lang="ar" dirty="0"/>
              <a:t> </a:t>
            </a:r>
          </a:p>
          <a:p>
            <a:pPr marL="285750" indent="-285750" rtl="1">
              <a:buFont typeface="Arial" panose="020B0604020202020204" pitchFamily="34" charset="0"/>
              <a:buChar char="•"/>
            </a:pPr>
            <a:r>
              <a:rPr lang="ar" dirty="0"/>
              <a:t>أضيفوا أسماء المنظّمات</a:t>
            </a:r>
          </a:p>
          <a:p>
            <a:pPr marL="285750" indent="-285750"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rtlCol="1" anchor="ctr" anchorCtr="0">
            <a:normAutofit/>
          </a:bodyPr>
          <a:lstStyle/>
          <a:p>
            <a:pPr marL="0" lvl="0" indent="0" algn="l"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680802" y="1367983"/>
            <a:ext cx="7819731" cy="5268792"/>
          </a:xfrm>
          <a:prstGeom prst="rect">
            <a:avLst/>
          </a:prstGeom>
          <a:noFill/>
          <a:ln>
            <a:noFill/>
          </a:ln>
        </p:spPr>
        <p:txBody>
          <a:bodyPr spcFirstLastPara="1" wrap="square" lIns="91425" tIns="45700" rIns="91425" bIns="45700" rtlCol="1" anchor="t" anchorCtr="0">
            <a:noAutofit/>
          </a:bodyPr>
          <a:lstStyle/>
          <a:p>
            <a:pPr marL="0" lvl="0" indent="0" rtl="1">
              <a:spcAft>
                <a:spcPts val="1200"/>
              </a:spcAft>
              <a:buSzPts val="2800"/>
              <a:buNone/>
            </a:pPr>
            <a:r>
              <a:rPr lang="ar" sz="2400" dirty="0"/>
              <a:t>على موقع التحالف الإلكتروني</a:t>
            </a:r>
          </a:p>
          <a:p>
            <a:pPr marL="985838" lvl="1" indent="-312738" rtl="1">
              <a:buFont typeface="Wingdings" pitchFamily="2" charset="2"/>
              <a:buChar char="Ø"/>
            </a:pPr>
            <a:r>
              <a:rPr lang="ar" sz="1600" dirty="0"/>
              <a:t>نسخة PDF</a:t>
            </a:r>
          </a:p>
          <a:p>
            <a:pPr marL="985838" lvl="1" indent="-312738" rtl="1">
              <a:buFont typeface="Wingdings" pitchFamily="2" charset="2"/>
              <a:buChar char="Ø"/>
            </a:pPr>
            <a:r>
              <a:rPr lang="ar" sz="1600" dirty="0"/>
              <a:t>ملف مواد الإحاطة والتنفيذ </a:t>
            </a:r>
          </a:p>
          <a:p>
            <a:pPr marL="985838" lvl="1" indent="-312738" rtl="1">
              <a:buFont typeface="Wingdings" pitchFamily="2" charset="2"/>
              <a:buChar char="Ø"/>
            </a:pPr>
            <a:r>
              <a:rPr lang="ar" sz="1600" dirty="0"/>
              <a:t>ملخّص من 25 صفحة </a:t>
            </a:r>
          </a:p>
          <a:p>
            <a:pPr marL="985838" lvl="1" indent="-312738" rtl="1">
              <a:buFont typeface="Wingdings" pitchFamily="2" charset="2"/>
              <a:buChar char="Ø"/>
            </a:pPr>
            <a:r>
              <a:rPr lang="ar" sz="1600" dirty="0"/>
              <a:t>دورة تدريبية إلكترونية </a:t>
            </a:r>
          </a:p>
          <a:p>
            <a:pPr marL="985838" lvl="1" indent="-312738" rtl="1">
              <a:buFont typeface="Wingdings" pitchFamily="2" charset="2"/>
              <a:buChar char="Ø"/>
            </a:pPr>
            <a:r>
              <a:rPr lang="ar" sz="1600" dirty="0"/>
              <a:t>أفلام فيديو على قناة يوتيوب</a:t>
            </a:r>
          </a:p>
          <a:p>
            <a:pPr marL="985838" lvl="1" indent="-312738" rtl="1">
              <a:buFont typeface="Wingdings" pitchFamily="2" charset="2"/>
              <a:buChar char="Ø"/>
            </a:pPr>
            <a:r>
              <a:rPr lang="ar" sz="1600" dirty="0"/>
              <a:t>معرض للمعايير مع رسومات</a:t>
            </a:r>
          </a:p>
          <a:p>
            <a:pPr marL="9525" lvl="1" indent="0"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rtl="1">
              <a:spcBef>
                <a:spcPts val="1200"/>
              </a:spcBef>
              <a:buNone/>
              <a:tabLst>
                <a:tab pos="703263" algn="l"/>
              </a:tabLst>
            </a:pPr>
            <a:r>
              <a:rPr lang="ar" sz="2400" dirty="0"/>
              <a:t>على الموقع الإلكتروني الخاص بشراكة المعايير الإنسانية  </a:t>
            </a:r>
          </a:p>
          <a:p>
            <a:pPr marL="985838" lvl="1" indent="-322263" rtl="1">
              <a:buFont typeface="Wingdings" pitchFamily="2" charset="2"/>
              <a:buChar char="Ø"/>
            </a:pPr>
            <a:r>
              <a:rPr lang="ar" sz="1600" dirty="0"/>
              <a:t>نسخة تفاعلية على شبكة الإنترنت </a:t>
            </a:r>
          </a:p>
          <a:p>
            <a:pPr marL="985838" lvl="1" indent="-322263" rtl="1">
              <a:buFont typeface="Wingdings" pitchFamily="2" charset="2"/>
              <a:buChar char="Ø"/>
            </a:pPr>
            <a:r>
              <a:rPr lang="ar" sz="1600" dirty="0"/>
              <a:t>تطبيق شراكة المعايير الإنسانية للهواتف المحمولة والحواسيب اللوحية </a:t>
            </a:r>
          </a:p>
          <a:p>
            <a:pPr marL="0" indent="0" rtl="1">
              <a:spcBef>
                <a:spcPts val="1200"/>
              </a:spcBef>
              <a:buSzPts val="2800"/>
              <a:buNone/>
              <a:tabLst>
                <a:tab pos="663575" algn="l"/>
              </a:tabLst>
            </a:pPr>
            <a:r>
              <a:rPr lang="ar" sz="1600" dirty="0">
                <a:solidFill>
                  <a:srgbClr val="00B0F0"/>
                </a:solidFill>
              </a:rPr>
              <a:t>	👉  www.HumanitarianStandardsPartnership.org</a:t>
            </a:r>
          </a:p>
          <a:p>
            <a:pPr marL="0" lvl="0" indent="0" algn="l"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03a6202-dc48-4188-8154-04c47c5aa54f"/>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3591</Words>
  <Application>Microsoft Macintosh PowerPoint</Application>
  <PresentationFormat>Panorámica</PresentationFormat>
  <Paragraphs>260</Paragraphs>
  <Slides>9</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Avenir Next LT Pro Light</vt:lpstr>
      <vt:lpstr>Calibri</vt:lpstr>
      <vt:lpstr>Calibri Light</vt:lpstr>
      <vt:lpstr>Helvetica Neue</vt:lpstr>
      <vt:lpstr>Office Theme</vt:lpstr>
      <vt:lpstr>المعايير الدنيا لحماية الطفل في العمل الإنساني  CPMS</vt:lpstr>
      <vt:lpstr>الهدف من المعايير </vt:lpstr>
      <vt:lpstr>Presentación de PowerPoint</vt:lpstr>
      <vt:lpstr>الركيزة 2 - معايير حول مخاطر حماية الطفل </vt:lpstr>
      <vt:lpstr>الركيزة 2: وصف المعايير</vt:lpstr>
      <vt:lpstr>الركيزة 2: وصف المعايير</vt:lpstr>
      <vt:lpstr>الركيزة 2: وصف المعايير</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114</cp:revision>
  <dcterms:created xsi:type="dcterms:W3CDTF">2017-12-20T18:51:03Z</dcterms:created>
  <dcterms:modified xsi:type="dcterms:W3CDTF">2023-01-17T15:09:50Z</dcterms:modified>
</cp:coreProperties>
</file>