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85" r:id="rId2"/>
    <p:sldId id="262" r:id="rId3"/>
    <p:sldId id="265" r:id="rId4"/>
    <p:sldId id="288" r:id="rId5"/>
    <p:sldId id="267" r:id="rId6"/>
    <p:sldId id="268" r:id="rId7"/>
    <p:sldId id="259" r:id="rId8"/>
    <p:sldId id="289"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
      <p:font typeface="Helvetica Neue" panose="020B060402020202020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9398" autoAdjust="0"/>
  </p:normalViewPr>
  <p:slideViewPr>
    <p:cSldViewPr snapToGrid="0">
      <p:cViewPr varScale="1">
        <p:scale>
          <a:sx n="31" d="100"/>
          <a:sy n="31" d="100"/>
        </p:scale>
        <p:origin x="2028" y="28"/>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nna Wedge" userId="fhWq91ZWEUGDgBmDiifnd6RMurckD4pCTfM9T3I2Pb4=" providerId="None" clId="Web-{20D79B6A-24AD-40CF-9D1F-3BB8BE38DC7D}"/>
    <pc:docChg chg="modSld">
      <pc:chgData name="Joanna Wedge" userId="fhWq91ZWEUGDgBmDiifnd6RMurckD4pCTfM9T3I2Pb4=" providerId="None" clId="Web-{20D79B6A-24AD-40CF-9D1F-3BB8BE38DC7D}" dt="2022-05-24T02:31:13.805" v="5"/>
      <pc:docMkLst>
        <pc:docMk/>
      </pc:docMkLst>
      <pc:sldChg chg="modNotes">
        <pc:chgData name="Joanna Wedge" userId="fhWq91ZWEUGDgBmDiifnd6RMurckD4pCTfM9T3I2Pb4=" providerId="None" clId="Web-{20D79B6A-24AD-40CF-9D1F-3BB8BE38DC7D}" dt="2022-05-24T02:31:13.805" v="5"/>
        <pc:sldMkLst>
          <pc:docMk/>
          <pc:sldMk cId="0" sldId="2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orehumanitarianstandard.org/the-standard"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orehumanitarianstandard.or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orehumanitarianstandard.or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humanitarianstandardspartnership.or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l" rtl="0">
              <a:spcBef>
                <a:spcPts val="0"/>
              </a:spcBef>
              <a:spcAft>
                <a:spcPts val="0"/>
              </a:spcAft>
              <a:buNone/>
            </a:pPr>
            <a:r>
              <a:rPr lang="en-US" b="1" dirty="0"/>
              <a:t>Facilitators:</a:t>
            </a:r>
            <a:endParaRPr lang="en-US" dirty="0"/>
          </a:p>
          <a:p>
            <a:pPr marL="0" lvl="0" indent="0" algn="l" rtl="0">
              <a:spcBef>
                <a:spcPts val="0"/>
              </a:spcBef>
              <a:spcAft>
                <a:spcPts val="0"/>
              </a:spcAft>
              <a:buNone/>
            </a:pPr>
            <a:r>
              <a:rPr lang="en-US" i="1" dirty="0"/>
              <a:t>This briefing is </a:t>
            </a:r>
            <a:r>
              <a:rPr lang="en-US" i="1" u="sng" dirty="0"/>
              <a:t>for any potential user </a:t>
            </a:r>
            <a:r>
              <a:rPr lang="en-US" i="1" dirty="0"/>
              <a:t>of the CPMS. It is geared primarily toward child protection staff, so consider broadening some questions or providing more detail, if colleagues from other sectors join you.</a:t>
            </a:r>
            <a:endParaRPr lang="en-US" dirty="0"/>
          </a:p>
          <a:p>
            <a:pPr marL="0" lvl="0" indent="0" algn="l" rtl="0">
              <a:spcBef>
                <a:spcPts val="0"/>
              </a:spcBef>
              <a:spcAft>
                <a:spcPts val="0"/>
              </a:spcAft>
              <a:buNone/>
            </a:pPr>
            <a:endParaRPr lang="en-US" i="1" dirty="0"/>
          </a:p>
          <a:p>
            <a:pPr marL="0" lvl="0" indent="0" algn="l" rtl="0">
              <a:spcBef>
                <a:spcPts val="0"/>
              </a:spcBef>
              <a:spcAft>
                <a:spcPts val="0"/>
              </a:spcAft>
              <a:buNone/>
            </a:pPr>
            <a:r>
              <a:rPr lang="en-US" i="1" dirty="0"/>
              <a:t>It is assumed that the group is about 20 people and that everyone in the room knows each other (perhaps colleagues from your agency or the CP coordination group). if not, add 5 minutes for quick introductions.</a:t>
            </a:r>
            <a:endParaRPr lang="en-US" dirty="0"/>
          </a:p>
          <a:p>
            <a:pPr marL="0" lvl="0" indent="0" algn="l" rtl="0">
              <a:spcBef>
                <a:spcPts val="0"/>
              </a:spcBef>
              <a:spcAft>
                <a:spcPts val="0"/>
              </a:spcAft>
              <a:buNone/>
            </a:pPr>
            <a:endParaRPr lang="en-US" i="1" dirty="0"/>
          </a:p>
          <a:p>
            <a:pPr marL="0" lvl="0" indent="0" algn="l" rtl="0">
              <a:spcBef>
                <a:spcPts val="0"/>
              </a:spcBef>
              <a:spcAft>
                <a:spcPts val="0"/>
              </a:spcAft>
              <a:buNone/>
            </a:pPr>
            <a:r>
              <a:rPr lang="en-US" i="1" dirty="0"/>
              <a:t>PREPARE: a flipchart with the </a:t>
            </a:r>
            <a:r>
              <a:rPr lang="en-US" b="1" i="1" dirty="0"/>
              <a:t>objectives</a:t>
            </a:r>
            <a:r>
              <a:rPr lang="en-US" i="1" dirty="0"/>
              <a:t> of the session</a:t>
            </a:r>
          </a:p>
          <a:p>
            <a:pPr marL="0" lvl="0" indent="0" algn="l" rtl="0">
              <a:spcBef>
                <a:spcPts val="0"/>
              </a:spcBef>
              <a:spcAft>
                <a:spcPts val="0"/>
              </a:spcAft>
              <a:buNone/>
            </a:pPr>
            <a:r>
              <a:rPr lang="en-US" b="0" i="0" dirty="0">
                <a:solidFill>
                  <a:srgbClr val="1B2733"/>
                </a:solidFill>
                <a:effectLst/>
                <a:latin typeface="Calibri" panose="020F0502020204030204" pitchFamily="34" charset="0"/>
                <a:cs typeface="Calibri" panose="020F0502020204030204" pitchFamily="34" charset="0"/>
              </a:rPr>
              <a:t>By the end of the session, participants will be able to:</a:t>
            </a:r>
            <a:endParaRPr lang="en-US" dirty="0">
              <a:latin typeface="Calibri" panose="020F0502020204030204" pitchFamily="34" charset="0"/>
              <a:cs typeface="Calibri" panose="020F0502020204030204" pitchFamily="34" charset="0"/>
            </a:endParaRPr>
          </a:p>
          <a:p>
            <a:pPr marL="171450" lvl="0" indent="-171450" algn="l" rtl="0">
              <a:spcBef>
                <a:spcPts val="0"/>
              </a:spcBef>
              <a:spcAft>
                <a:spcPts val="0"/>
              </a:spcAft>
              <a:buClr>
                <a:schemeClr val="dk1"/>
              </a:buClr>
              <a:buSzPts val="1200"/>
              <a:buFont typeface="Arial"/>
              <a:buChar char="•"/>
            </a:pPr>
            <a:r>
              <a:rPr lang="en-US" b="0" i="0" dirty="0">
                <a:solidFill>
                  <a:srgbClr val="1B2733"/>
                </a:solidFill>
                <a:effectLst/>
                <a:latin typeface="Calibri" panose="020F0502020204030204" pitchFamily="34" charset="0"/>
                <a:cs typeface="Calibri" panose="020F0502020204030204" pitchFamily="34" charset="0"/>
              </a:rPr>
              <a:t>Describe the structure and content of the CPMS, especially pillar 1</a:t>
            </a:r>
          </a:p>
          <a:p>
            <a:pPr marL="171450" lvl="0" indent="-171450" algn="l" rtl="0">
              <a:spcBef>
                <a:spcPts val="0"/>
              </a:spcBef>
              <a:spcAft>
                <a:spcPts val="0"/>
              </a:spcAft>
              <a:buClr>
                <a:schemeClr val="dk1"/>
              </a:buClr>
              <a:buSzPts val="1200"/>
              <a:buFont typeface="Arial"/>
              <a:buChar char="•"/>
            </a:pPr>
            <a:r>
              <a:rPr lang="en-US" b="0" i="0" dirty="0">
                <a:solidFill>
                  <a:srgbClr val="1B2733"/>
                </a:solidFill>
                <a:effectLst/>
                <a:latin typeface="Calibri" panose="020F0502020204030204" pitchFamily="34" charset="0"/>
                <a:cs typeface="Calibri" panose="020F0502020204030204" pitchFamily="34" charset="0"/>
              </a:rPr>
              <a:t>Demonstrate how &amp; why to use the handbook</a:t>
            </a:r>
          </a:p>
          <a:p>
            <a:pPr marL="0" lvl="0" indent="0" algn="l" rtl="0">
              <a:spcBef>
                <a:spcPts val="0"/>
              </a:spcBef>
              <a:spcAft>
                <a:spcPts val="0"/>
              </a:spcAft>
              <a:buClr>
                <a:schemeClr val="dk1"/>
              </a:buClr>
              <a:buSzPts val="1200"/>
              <a:buFont typeface="Arial"/>
              <a:buNone/>
            </a:pPr>
            <a:endParaRPr lang="en-US" b="1"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dirty="0"/>
              <a:t>NOTE: if </a:t>
            </a:r>
            <a:r>
              <a:rPr lang="fr-FR" dirty="0" err="1"/>
              <a:t>you</a:t>
            </a:r>
            <a:r>
              <a:rPr lang="fr-FR" dirty="0"/>
              <a:t> have </a:t>
            </a:r>
            <a:r>
              <a:rPr lang="fr-FR" dirty="0" err="1"/>
              <a:t>already</a:t>
            </a:r>
            <a:r>
              <a:rPr lang="fr-FR" dirty="0"/>
              <a:t> </a:t>
            </a:r>
            <a:r>
              <a:rPr lang="fr-FR" dirty="0" err="1"/>
              <a:t>done</a:t>
            </a:r>
            <a:r>
              <a:rPr lang="fr-FR" dirty="0"/>
              <a:t> a Session on </a:t>
            </a:r>
            <a:r>
              <a:rPr lang="fr-FR" dirty="0" err="1"/>
              <a:t>other</a:t>
            </a:r>
            <a:r>
              <a:rPr lang="fr-FR" dirty="0"/>
              <a:t> </a:t>
            </a:r>
            <a:r>
              <a:rPr lang="fr-FR" dirty="0" err="1"/>
              <a:t>Pillar</a:t>
            </a:r>
            <a:r>
              <a:rPr lang="fr-FR" dirty="0"/>
              <a:t>(s), skip slide 2 &amp; 8</a:t>
            </a:r>
          </a:p>
          <a:p>
            <a:endParaRPr lang="fr-FR" dirty="0"/>
          </a:p>
          <a:p>
            <a:r>
              <a:rPr lang="fr-FR" b="1" dirty="0"/>
              <a:t>TIP: Slides are </a:t>
            </a:r>
            <a:r>
              <a:rPr lang="fr-FR" b="1" dirty="0" err="1"/>
              <a:t>animated</a:t>
            </a:r>
            <a:r>
              <a:rPr lang="fr-FR" b="1" dirty="0"/>
              <a:t> </a:t>
            </a:r>
            <a:r>
              <a:rPr lang="fr-FR" dirty="0"/>
              <a:t>-&gt; for </a:t>
            </a:r>
            <a:r>
              <a:rPr lang="fr-FR" dirty="0" err="1"/>
              <a:t>each</a:t>
            </a:r>
            <a:r>
              <a:rPr lang="fr-FR" dirty="0"/>
              <a:t> click </a:t>
            </a:r>
            <a:r>
              <a:rPr lang="fr-FR" dirty="0" err="1"/>
              <a:t>you’ll</a:t>
            </a:r>
            <a:r>
              <a:rPr lang="fr-FR" dirty="0"/>
              <a:t> </a:t>
            </a:r>
            <a:r>
              <a:rPr lang="fr-FR" dirty="0" err="1"/>
              <a:t>make</a:t>
            </a:r>
            <a:r>
              <a:rPr lang="fr-FR" dirty="0"/>
              <a:t>, a few </a:t>
            </a:r>
            <a:r>
              <a:rPr lang="fr-FR" dirty="0" err="1"/>
              <a:t>words</a:t>
            </a:r>
            <a:r>
              <a:rPr lang="fr-FR" dirty="0"/>
              <a:t>, a </a:t>
            </a:r>
            <a:r>
              <a:rPr lang="fr-FR" dirty="0" err="1"/>
              <a:t>title</a:t>
            </a:r>
            <a:r>
              <a:rPr lang="fr-FR" dirty="0"/>
              <a:t> or an image </a:t>
            </a:r>
            <a:r>
              <a:rPr lang="fr-FR" dirty="0" err="1"/>
              <a:t>will</a:t>
            </a:r>
            <a:r>
              <a:rPr lang="fr-FR" dirty="0"/>
              <a:t> </a:t>
            </a:r>
            <a:r>
              <a:rPr lang="fr-FR" dirty="0" err="1"/>
              <a:t>appear</a:t>
            </a:r>
            <a:r>
              <a:rPr lang="fr-FR" dirty="0"/>
              <a:t> on the slide. </a:t>
            </a:r>
          </a:p>
          <a:p>
            <a:r>
              <a:rPr lang="fr-FR" dirty="0"/>
              <a:t>Read the </a:t>
            </a:r>
            <a:r>
              <a:rPr lang="fr-FR" dirty="0" err="1"/>
              <a:t>corresponding</a:t>
            </a:r>
            <a:r>
              <a:rPr lang="fr-FR" dirty="0"/>
              <a:t> notes </a:t>
            </a:r>
            <a:r>
              <a:rPr lang="fr-FR" dirty="0" err="1"/>
              <a:t>from</a:t>
            </a:r>
            <a:r>
              <a:rPr lang="fr-FR" dirty="0"/>
              <a:t> the </a:t>
            </a:r>
            <a:r>
              <a:rPr lang="fr-FR" dirty="0" err="1"/>
              <a:t>facilitators</a:t>
            </a:r>
            <a:r>
              <a:rPr lang="fr-FR" dirty="0"/>
              <a:t> notes, </a:t>
            </a:r>
            <a:r>
              <a:rPr lang="fr-FR" dirty="0" err="1"/>
              <a:t>before</a:t>
            </a:r>
            <a:r>
              <a:rPr lang="fr-FR" dirty="0"/>
              <a:t> </a:t>
            </a:r>
            <a:r>
              <a:rPr lang="fr-FR" dirty="0" err="1"/>
              <a:t>showing</a:t>
            </a:r>
            <a:r>
              <a:rPr lang="fr-FR" dirty="0"/>
              <a:t> the </a:t>
            </a:r>
            <a:r>
              <a:rPr lang="fr-FR" dirty="0" err="1"/>
              <a:t>following</a:t>
            </a:r>
            <a:r>
              <a:rPr lang="fr-FR" dirty="0"/>
              <a:t> content, </a:t>
            </a:r>
            <a:r>
              <a:rPr lang="fr-FR" dirty="0" err="1"/>
              <a:t>so</a:t>
            </a:r>
            <a:r>
              <a:rPr lang="fr-FR" dirty="0"/>
              <a:t> participants have time to process </a:t>
            </a:r>
            <a:r>
              <a:rPr lang="fr-FR" dirty="0" err="1"/>
              <a:t>what</a:t>
            </a:r>
            <a:r>
              <a:rPr lang="fr-FR" dirty="0"/>
              <a:t> </a:t>
            </a:r>
            <a:r>
              <a:rPr lang="fr-FR" dirty="0" err="1"/>
              <a:t>you</a:t>
            </a:r>
            <a:r>
              <a:rPr lang="fr-FR" dirty="0"/>
              <a:t> </a:t>
            </a:r>
            <a:r>
              <a:rPr lang="fr-FR" dirty="0" err="1"/>
              <a:t>say</a:t>
            </a:r>
            <a:r>
              <a:rPr lang="fr-FR" dirty="0"/>
              <a:t>, and </a:t>
            </a:r>
            <a:r>
              <a:rPr lang="fr-FR" dirty="0" err="1"/>
              <a:t>read</a:t>
            </a:r>
            <a:r>
              <a:rPr lang="fr-FR" dirty="0"/>
              <a:t> </a:t>
            </a:r>
            <a:r>
              <a:rPr lang="fr-FR" dirty="0" err="1"/>
              <a:t>each</a:t>
            </a:r>
            <a:r>
              <a:rPr lang="fr-FR" dirty="0"/>
              <a:t> point. </a:t>
            </a:r>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US"/>
              <a:t>Donors, local governments, colleagues in other sectors and our beneficiaries themselves want to know what we are doing and why. The CPMS are our benchmark. They are the key way to </a:t>
            </a:r>
            <a:r>
              <a:rPr lang="en-US" dirty="0" err="1"/>
              <a:t>operationalise</a:t>
            </a:r>
            <a:r>
              <a:rPr lang="en-US" dirty="0"/>
              <a:t> or make real children's rights in the practice of humanitarian response. </a:t>
            </a:r>
            <a:endParaRPr dirty="0"/>
          </a:p>
          <a:p>
            <a:pPr marL="0" lvl="0" indent="0" algn="l" rtl="0">
              <a:spcBef>
                <a:spcPts val="0"/>
              </a:spcBef>
              <a:spcAft>
                <a:spcPts val="0"/>
              </a:spcAft>
              <a:buNone/>
            </a:pPr>
            <a:endParaRPr dirty="0"/>
          </a:p>
          <a:p>
            <a:pPr marL="0" lvl="0" indent="0" algn="l" rtl="0">
              <a:lnSpc>
                <a:spcPct val="115000"/>
              </a:lnSpc>
              <a:spcBef>
                <a:spcPts val="0"/>
              </a:spcBef>
              <a:spcAft>
                <a:spcPts val="0"/>
              </a:spcAft>
              <a:buSzPts val="1100"/>
              <a:buNone/>
            </a:pPr>
            <a:r>
              <a:rPr lang="en-US" dirty="0"/>
              <a:t>They are a collaborative, inter-agency tool, that links with other initiatives, such as the Core Humanitarian Standard, INSPIRE and the Humanitarian Inclusion Standards</a:t>
            </a:r>
            <a:endParaRPr dirty="0"/>
          </a:p>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SzPts val="1100"/>
              <a:buNone/>
            </a:pPr>
            <a:r>
              <a:rPr lang="en-US"/>
              <a:t>Wherever relevant, the CPMS align with INSPIRE’s 7 strategies to end violence against children – that initiative’s icons are scattered through the text. In addition, the Core Humanitarian Standard on Quality and Accountability is highlighted in the Introduction and resonates throughout the handbook.</a:t>
            </a:r>
            <a:endParaRPr/>
          </a:p>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SzPts val="1100"/>
              <a:buNone/>
            </a:pPr>
            <a:r>
              <a:rPr lang="en-US" dirty="0" err="1"/>
              <a:t>Contextualisation</a:t>
            </a:r>
            <a:r>
              <a:rPr lang="en-US" dirty="0"/>
              <a:t> (adaptation to your specific context) is encouraged and can create ownership of the standards at every level. It builds a deeper understanding of child protection in the specific context for a wide range of actors. National coordination groups are therefore encouraged to adapt the CPMS. Please raise it with colleagues locally and then seek the guidance of the global CPMS team. For more information, watch the contextualization video on the Alliance’s </a:t>
            </a:r>
            <a:r>
              <a:rPr lang="en-US" dirty="0" err="1"/>
              <a:t>youtube</a:t>
            </a:r>
            <a:r>
              <a:rPr lang="en-US" dirty="0"/>
              <a:t> channel.</a:t>
            </a:r>
            <a:endParaRPr dirty="0"/>
          </a:p>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SzPts val="1100"/>
              <a:buNone/>
            </a:pPr>
            <a:r>
              <a:rPr lang="en-US" dirty="0"/>
              <a:t>BOX: The CPMS aim at improving the quality and accountability of our programing and increasing impact for children’s protection and well-being in humanitarian action (</a:t>
            </a:r>
            <a:r>
              <a:rPr lang="fr-FR" sz="1800" b="0" i="0" u="none" strike="noStrike" baseline="0" dirty="0" err="1">
                <a:latin typeface="HelveticaNeue-Light-Identity-H"/>
              </a:rPr>
              <a:t>across</a:t>
            </a:r>
            <a:r>
              <a:rPr lang="fr-FR" sz="1800" b="0" i="0" u="none" strike="noStrike" baseline="0" dirty="0">
                <a:latin typeface="HelveticaNeue-Light-Identity-H"/>
              </a:rPr>
              <a:t> all </a:t>
            </a:r>
            <a:r>
              <a:rPr lang="fr-FR" sz="1800" b="0" i="0" u="none" strike="noStrike" baseline="0" dirty="0" err="1">
                <a:latin typeface="HelveticaNeue-Light-Identity-H"/>
              </a:rPr>
              <a:t>contexts</a:t>
            </a:r>
            <a:r>
              <a:rPr lang="fr-FR" sz="1800" b="0" i="0" u="none" strike="noStrike" baseline="0" dirty="0">
                <a:latin typeface="HelveticaNeue-Light-Identity-H"/>
              </a:rPr>
              <a:t>)</a:t>
            </a:r>
            <a:r>
              <a:rPr lang="en-US" dirty="0"/>
              <a:t>, by establishing common principles, </a:t>
            </a:r>
            <a:r>
              <a:rPr lang="fr-FR" sz="1800" b="0" i="0" u="none" strike="noStrike" baseline="0" dirty="0" err="1">
                <a:latin typeface="HelveticaNeue-Light-Identity-H"/>
              </a:rPr>
              <a:t>evidence</a:t>
            </a:r>
            <a:r>
              <a:rPr lang="fr-FR" sz="1800" b="0" i="0" u="none" strike="noStrike" baseline="0" dirty="0">
                <a:latin typeface="HelveticaNeue-Light-Identity-H"/>
              </a:rPr>
              <a:t>, </a:t>
            </a:r>
            <a:r>
              <a:rPr lang="fr-FR" sz="1800" b="0" i="0" u="none" strike="noStrike" baseline="0" dirty="0" err="1">
                <a:latin typeface="HelveticaNeue-Light-Identity-H"/>
              </a:rPr>
              <a:t>prevention</a:t>
            </a:r>
            <a:r>
              <a:rPr lang="en-US" dirty="0"/>
              <a:t> and goals. They provide a synthesis of good practice and learning to date.</a:t>
            </a:r>
            <a:endParaRPr dirty="0"/>
          </a:p>
          <a:p>
            <a:pPr marL="0" lvl="0" indent="0" algn="l" rtl="0">
              <a:spcBef>
                <a:spcPts val="0"/>
              </a:spcBef>
              <a:spcAft>
                <a:spcPts val="0"/>
              </a:spcAft>
              <a:buNone/>
            </a:pPr>
            <a:endParaRPr dirty="0"/>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is an overview of the CPMS structure: there are 28 Standards across 4 pillars and 10 CPHA principles threaded throughout. </a:t>
            </a:r>
          </a:p>
          <a:p>
            <a:pPr marL="0" lvl="0" indent="0" algn="l" rtl="0">
              <a:spcBef>
                <a:spcPts val="0"/>
              </a:spcBef>
              <a:spcAft>
                <a:spcPts val="0"/>
              </a:spcAft>
              <a:buNone/>
            </a:pPr>
            <a:r>
              <a:rPr lang="en-US" dirty="0"/>
              <a:t>You can find this overview on the back of the CPMS handbook or in the online handbook; it’s a practical way of locating quickly a specific topic.</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presentation focuses on Pillar 1: Standards to Ensure a Quality Response </a:t>
            </a:r>
          </a:p>
          <a:p>
            <a:pPr marL="0" lvl="0" indent="0" algn="l" rtl="0">
              <a:spcBef>
                <a:spcPts val="0"/>
              </a:spcBef>
              <a:spcAft>
                <a:spcPts val="0"/>
              </a:spcAft>
              <a:buNone/>
            </a:pPr>
            <a:endParaRPr dirty="0"/>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first group of Standards relate to quality response: they are common across all areas of child protection programming.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They are applicable in all situations and contexts, during prevention, </a:t>
            </a:r>
            <a:r>
              <a:rPr lang="fr-FR" dirty="0" err="1"/>
              <a:t>preparedness</a:t>
            </a:r>
            <a:r>
              <a:rPr lang="fr-FR" dirty="0"/>
              <a:t> and </a:t>
            </a:r>
            <a:r>
              <a:rPr lang="fr-FR" dirty="0" err="1"/>
              <a:t>response</a:t>
            </a:r>
            <a:r>
              <a:rPr lang="fr-FR" dirty="0"/>
              <a:t> phases. </a:t>
            </a:r>
            <a:r>
              <a:rPr lang="fr-FR" dirty="0" err="1"/>
              <a:t>They</a:t>
            </a:r>
            <a:r>
              <a:rPr lang="fr-FR" dirty="0"/>
              <a:t> are ALL </a:t>
            </a:r>
            <a:r>
              <a:rPr lang="fr-FR" dirty="0" err="1"/>
              <a:t>fundamental</a:t>
            </a:r>
            <a:r>
              <a:rPr lang="fr-FR" dirty="0"/>
              <a:t> to </a:t>
            </a:r>
            <a:r>
              <a:rPr lang="fr-FR" dirty="0" err="1"/>
              <a:t>reach</a:t>
            </a:r>
            <a:r>
              <a:rPr lang="fr-FR" dirty="0"/>
              <a:t> the </a:t>
            </a:r>
            <a:r>
              <a:rPr lang="fr-FR" dirty="0" err="1"/>
              <a:t>quality</a:t>
            </a:r>
            <a:r>
              <a:rPr lang="fr-FR" dirty="0"/>
              <a:t> </a:t>
            </a:r>
            <a:r>
              <a:rPr lang="fr-FR" dirty="0" err="1"/>
              <a:t>we</a:t>
            </a:r>
            <a:r>
              <a:rPr lang="fr-FR" dirty="0"/>
              <a:t> as </a:t>
            </a:r>
            <a:r>
              <a:rPr lang="fr-FR" dirty="0" err="1"/>
              <a:t>practitioners</a:t>
            </a:r>
            <a:r>
              <a:rPr lang="fr-FR" dirty="0"/>
              <a:t> are </a:t>
            </a:r>
            <a:r>
              <a:rPr lang="fr-FR" dirty="0" err="1"/>
              <a:t>aiming</a:t>
            </a:r>
            <a:r>
              <a:rPr lang="fr-FR" dirty="0"/>
              <a:t> for.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standards should be used in conjunction with all the rest of the Standards (7–28) &amp; </a:t>
            </a:r>
            <a:r>
              <a:rPr lang="fr-FR" dirty="0"/>
              <a:t>the </a:t>
            </a:r>
            <a:r>
              <a:rPr lang="fr-FR" i="1" dirty="0"/>
              <a:t>CPMS</a:t>
            </a:r>
            <a:r>
              <a:rPr lang="fr-FR" dirty="0"/>
              <a:t> </a:t>
            </a:r>
            <a:r>
              <a:rPr lang="fr-FR" dirty="0" err="1"/>
              <a:t>principles</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err="1"/>
              <a:t>They</a:t>
            </a:r>
            <a:r>
              <a:rPr lang="fr-FR" dirty="0"/>
              <a:t> are </a:t>
            </a:r>
            <a:r>
              <a:rPr lang="en-US" dirty="0"/>
              <a:t>directly related to and complementary to the </a:t>
            </a:r>
            <a:r>
              <a:rPr lang="en-US" i="1" dirty="0">
                <a:hlinkClick r:id="rId3"/>
              </a:rPr>
              <a:t>Core Humanitarian Standard on Quality and Accountability (CHS)</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Equally, the CPMS highlights the importance of </a:t>
            </a:r>
            <a:r>
              <a:rPr lang="en-US" b="1" dirty="0"/>
              <a:t>child safeguarding </a:t>
            </a:r>
            <a:r>
              <a:rPr lang="en-US" dirty="0"/>
              <a:t>and the </a:t>
            </a:r>
            <a:r>
              <a:rPr lang="en-US" b="1" dirty="0"/>
              <a:t>prevention</a:t>
            </a:r>
            <a:r>
              <a:rPr lang="en-US" dirty="0"/>
              <a:t> of sexual exploitation and abuse and flags them throughout the documents </a:t>
            </a:r>
            <a:r>
              <a:rPr lang="en-US"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with the use of specific </a:t>
            </a:r>
            <a:r>
              <a:rPr lang="en-US" u="sng"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icons.</a:t>
            </a:r>
            <a:r>
              <a:rPr lang="en-US"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Discussion prompt</a:t>
            </a:r>
            <a:r>
              <a:rPr lang="en-US" dirty="0"/>
              <a:t>: Can anyone name standards under Pillar 1? </a:t>
            </a:r>
          </a:p>
          <a:p>
            <a:endParaRPr lang="fr-FR" dirty="0"/>
          </a:p>
          <a:p>
            <a:r>
              <a:rPr lang="fr-FR" dirty="0"/>
              <a:t>-----------------------**--------------------</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i="1" dirty="0" err="1"/>
              <a:t>Facilitator</a:t>
            </a:r>
            <a:r>
              <a:rPr lang="fr-FR" i="1" dirty="0"/>
              <a:t> notes, to </a:t>
            </a:r>
            <a:r>
              <a:rPr lang="fr-FR" i="1" dirty="0" err="1"/>
              <a:t>explain</a:t>
            </a:r>
            <a:r>
              <a:rPr lang="fr-FR" i="1" dirty="0"/>
              <a:t> in more </a:t>
            </a:r>
            <a:r>
              <a:rPr lang="fr-FR" i="1" dirty="0" err="1"/>
              <a:t>detail</a:t>
            </a:r>
            <a:r>
              <a:rPr lang="fr-FR" i="1" dirty="0"/>
              <a:t> the content of the slide: </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Background info on the 9 commitments of the CHS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effectLst/>
                <a:latin typeface="Arial" panose="020B0604020202020204" pitchFamily="34" charset="0"/>
              </a:rPr>
              <a:t>The Core Humanitarian Standard on Quality and Accountability (CHS) sets out Nine Commitments that </a:t>
            </a:r>
            <a:r>
              <a:rPr lang="en-US" i="1" dirty="0" err="1">
                <a:effectLst/>
                <a:latin typeface="Arial" panose="020B0604020202020204" pitchFamily="34" charset="0"/>
              </a:rPr>
              <a:t>organisations</a:t>
            </a:r>
            <a:r>
              <a:rPr lang="en-US" i="1" dirty="0">
                <a:effectLst/>
                <a:latin typeface="Arial" panose="020B0604020202020204" pitchFamily="34" charset="0"/>
              </a:rPr>
              <a:t> and individuals involved in humanitarian response can use to improve the quality and effectiveness of the assistance they provide. It also facilitates greater accountability to communities and people affected by crisis: knowing what humanitarian </a:t>
            </a:r>
            <a:r>
              <a:rPr lang="en-US" i="1" dirty="0" err="1">
                <a:effectLst/>
                <a:latin typeface="Arial" panose="020B0604020202020204" pitchFamily="34" charset="0"/>
              </a:rPr>
              <a:t>organisations</a:t>
            </a:r>
            <a:r>
              <a:rPr lang="en-US" i="1" dirty="0">
                <a:effectLst/>
                <a:latin typeface="Arial" panose="020B0604020202020204" pitchFamily="34" charset="0"/>
              </a:rPr>
              <a:t> have committed to will enable them to hold those </a:t>
            </a:r>
            <a:r>
              <a:rPr lang="en-US" i="1" dirty="0" err="1">
                <a:effectLst/>
                <a:latin typeface="Arial" panose="020B0604020202020204" pitchFamily="34" charset="0"/>
              </a:rPr>
              <a:t>organisations</a:t>
            </a:r>
            <a:r>
              <a:rPr lang="en-US" i="1" dirty="0">
                <a:effectLst/>
                <a:latin typeface="Arial" panose="020B0604020202020204" pitchFamily="34" charset="0"/>
              </a:rPr>
              <a:t> to account. As a core standard, the CHS describes the essential elements of principled, accountable and high-quality humanitarian action.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effectLst/>
              <a:latin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i="1" dirty="0">
                <a:effectLst/>
                <a:latin typeface="Arial" panose="020B0604020202020204" pitchFamily="34" charset="0"/>
              </a:rPr>
              <a:t>Communities and people affected by crisis receive assistance appropriate and relevant to their needs.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effectLst/>
                <a:latin typeface="Arial" panose="020B0604020202020204" pitchFamily="34" charset="0"/>
              </a:rPr>
              <a:t>Quality Criterion: Humanitarian response is appropriate and relevant.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effectLst/>
                <a:latin typeface="Arial" panose="020B0604020202020204" pitchFamily="34" charset="0"/>
              </a:rPr>
              <a:t>2. Communities and people affected by crisis can expect that the </a:t>
            </a:r>
            <a:r>
              <a:rPr lang="en-US" i="1" dirty="0" err="1">
                <a:effectLst/>
                <a:latin typeface="Arial" panose="020B0604020202020204" pitchFamily="34" charset="0"/>
              </a:rPr>
              <a:t>organisations</a:t>
            </a:r>
            <a:r>
              <a:rPr lang="en-US" i="1" dirty="0">
                <a:effectLst/>
                <a:latin typeface="Arial" panose="020B0604020202020204" pitchFamily="34" charset="0"/>
              </a:rPr>
              <a:t> assisting them are managing resources effectively, efficiently and ethically.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effectLst/>
                <a:latin typeface="Arial" panose="020B0604020202020204" pitchFamily="34" charset="0"/>
              </a:rPr>
              <a:t>Quality Criterion: Resources are managed and used responsibly for their intended purpose.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effectLst/>
                <a:latin typeface="Arial" panose="020B0604020202020204" pitchFamily="34" charset="0"/>
              </a:rPr>
              <a:t>3. Communities and people affected by crisis can expect delivery of improved assistance as </a:t>
            </a:r>
            <a:r>
              <a:rPr lang="en-US" i="1" dirty="0" err="1">
                <a:effectLst/>
                <a:latin typeface="Arial" panose="020B0604020202020204" pitchFamily="34" charset="0"/>
              </a:rPr>
              <a:t>organisations</a:t>
            </a:r>
            <a:r>
              <a:rPr lang="en-US" i="1" dirty="0">
                <a:effectLst/>
                <a:latin typeface="Arial" panose="020B0604020202020204" pitchFamily="34" charset="0"/>
              </a:rPr>
              <a:t> learn from experience and reflection.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effectLst/>
                <a:latin typeface="Arial" panose="020B0604020202020204" pitchFamily="34" charset="0"/>
              </a:rPr>
              <a:t>Quality Criterion: Humanitarian actors continuously learn and improve.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effectLst/>
                <a:latin typeface="Arial" panose="020B0604020202020204" pitchFamily="34" charset="0"/>
              </a:rPr>
              <a:t>4. Communities and people affected by crisis receive coordinated, complementary assistance.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effectLst/>
                <a:latin typeface="Arial" panose="020B0604020202020204" pitchFamily="34" charset="0"/>
              </a:rPr>
              <a:t>Quality Criterion: Humanitarian response is coordinated and complementary.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effectLst/>
                <a:latin typeface="Arial" panose="020B0604020202020204" pitchFamily="34" charset="0"/>
              </a:rPr>
              <a:t>5. Communities and people affected by crisis have access to safe and responsive mechanisms to handle complaints.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effectLst/>
                <a:latin typeface="Arial" panose="020B0604020202020204" pitchFamily="34" charset="0"/>
              </a:rPr>
              <a:t>Quality Criterion: Complaints are welcomed and addressed.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effectLst/>
                <a:latin typeface="Arial" panose="020B0604020202020204" pitchFamily="34" charset="0"/>
              </a:rPr>
              <a:t>6. Communities and people affected by crisis know their rights and entitlements, have access to information and participate in decisions that affect them.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effectLst/>
                <a:latin typeface="Arial" panose="020B0604020202020204" pitchFamily="34" charset="0"/>
              </a:rPr>
              <a:t>Quality Criterion: Humanitarian response is based on communication, participation and 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effectLst/>
                <a:latin typeface="Arial" panose="020B0604020202020204" pitchFamily="34" charset="0"/>
              </a:rPr>
              <a:t>7. Communities and people affected by crisis are not negatively affected and are more prepared, resilient and less at-risk as a result of humanitarian action. Quality Criterion: Humanitarian response strengthens local capacities and avoids negative effects.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effectLst/>
                <a:latin typeface="Arial" panose="020B0604020202020204" pitchFamily="34" charset="0"/>
              </a:rPr>
              <a:t>8. Communities and people affected by crisis have access to the humanitarian assistance they need at the right time.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effectLst/>
                <a:latin typeface="Arial" panose="020B0604020202020204" pitchFamily="34" charset="0"/>
              </a:rPr>
              <a:t>Quality Criterion: Humanitarian response is effective and timely.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effectLst/>
                <a:latin typeface="Arial" panose="020B0604020202020204" pitchFamily="34" charset="0"/>
              </a:rPr>
              <a:t>9. Communities and people affected by crisis receive the assistance they require from competent and well-managed staff and volunteers.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effectLst/>
                <a:latin typeface="Arial" panose="020B0604020202020204" pitchFamily="34" charset="0"/>
              </a:rPr>
              <a:t>Quality Criterion: Staff are supported to do their job effectively, and are treated fairly and equitably.</a:t>
            </a:r>
            <a:endParaRPr lang="fr-FR" i="1" dirty="0"/>
          </a:p>
          <a:p>
            <a:pPr marL="0" marR="0" lvl="0" indent="0" algn="l" rtl="0">
              <a:lnSpc>
                <a:spcPct val="100000"/>
              </a:lnSpc>
              <a:spcBef>
                <a:spcPts val="0"/>
              </a:spcBef>
              <a:spcAft>
                <a:spcPts val="0"/>
              </a:spcAft>
              <a:buClr>
                <a:schemeClr val="dk1"/>
              </a:buClr>
              <a:buSzPts val="1200"/>
              <a:buFont typeface="Calibri"/>
              <a:buNone/>
            </a:pPr>
            <a:endParaRPr lang="fr-FR" i="1" dirty="0"/>
          </a:p>
          <a:p>
            <a:endParaRPr lang="fr-FR"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4</a:t>
            </a:fld>
            <a:endParaRPr lang="fr-FR"/>
          </a:p>
        </p:txBody>
      </p:sp>
    </p:spTree>
    <p:extLst>
      <p:ext uri="{BB962C8B-B14F-4D97-AF65-F5344CB8AC3E}">
        <p14:creationId xmlns:p14="http://schemas.microsoft.com/office/powerpoint/2010/main" val="203663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dirty="0"/>
              <a:t>[FACILITATORS: Depending on your participants, their specific area of interest, your programming priorities, your context, or the time you have to facilitate, you may want select one or two keys standard under each pillar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dirty="0"/>
              <a:t>This might be very familiar for your audience or something quite new, so please prepare your comments accordingly]</a:t>
            </a:r>
            <a:endParaRPr lang="en-US" dirty="0"/>
          </a:p>
          <a:p>
            <a:pPr marL="0" lvl="0" indent="0" algn="l" rtl="0">
              <a:spcBef>
                <a:spcPts val="0"/>
              </a:spcBef>
              <a:spcAft>
                <a:spcPts val="0"/>
              </a:spcAft>
              <a:buNone/>
            </a:pPr>
            <a:endParaRPr lang="fr-FR" dirty="0"/>
          </a:p>
          <a:p>
            <a:pPr marL="0" lvl="0" indent="0" algn="l" rtl="0">
              <a:spcBef>
                <a:spcPts val="0"/>
              </a:spcBef>
              <a:spcAft>
                <a:spcPts val="0"/>
              </a:spcAft>
              <a:buNone/>
            </a:pPr>
            <a:r>
              <a:rPr lang="en-US" b="1" dirty="0"/>
              <a:t>Standard 1: </a:t>
            </a:r>
            <a:r>
              <a:rPr lang="en-US" b="1" dirty="0">
                <a:latin typeface="Arial"/>
                <a:ea typeface="Arial"/>
                <a:cs typeface="Arial"/>
                <a:sym typeface="Arial"/>
              </a:rPr>
              <a:t>Coordination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latin typeface="Arial"/>
                <a:ea typeface="Arial"/>
                <a:cs typeface="Arial"/>
                <a:sym typeface="Arial"/>
              </a:rPr>
              <a:t>Calls for everyone involved in child protection to agree on a shared set of objectives and division of </a:t>
            </a:r>
            <a:r>
              <a:rPr lang="en-US" dirty="0" err="1">
                <a:latin typeface="Arial"/>
                <a:ea typeface="Arial"/>
                <a:cs typeface="Arial"/>
                <a:sym typeface="Arial"/>
              </a:rPr>
              <a:t>labour</a:t>
            </a:r>
            <a:r>
              <a:rPr lang="en-US" dirty="0">
                <a:latin typeface="Arial"/>
                <a:ea typeface="Arial"/>
                <a:cs typeface="Arial"/>
                <a:sym typeface="Arial"/>
              </a:rPr>
              <a:t>, and to </a:t>
            </a:r>
            <a:r>
              <a:rPr lang="en-US" dirty="0"/>
              <a:t>coordinate actions to protect all affected children in a timely, efficient manner. This helps to ensure that the </a:t>
            </a:r>
            <a:r>
              <a:rPr lang="en-US" sz="1200" dirty="0">
                <a:solidFill>
                  <a:schemeClr val="bg2"/>
                </a:solidFill>
              </a:rPr>
              <a:t>humanitarian responses we implement on the ground is predictable, effective, timely, efficient, coherent and principled</a:t>
            </a:r>
            <a:r>
              <a:rPr lang="en-US" sz="1200" dirty="0">
                <a:solidFill>
                  <a:schemeClr val="bg2"/>
                </a:solidFill>
                <a:latin typeface="Arial"/>
                <a:cs typeface="Arial"/>
                <a:sym typeface="Arial"/>
              </a:rPr>
              <a:t>.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latin typeface="Arial"/>
                <a:ea typeface="Arial"/>
                <a:cs typeface="Arial"/>
                <a:sym typeface="Arial"/>
              </a:rPr>
              <a:t>It helps create an inter-agency or multi-sectoral response that strengthens child protection systems in the long run.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latin typeface="Arial"/>
                <a:ea typeface="Arial"/>
                <a:cs typeface="Arial"/>
                <a:sym typeface="Arial"/>
              </a:rPr>
              <a:t>Different coordination structures </a:t>
            </a:r>
            <a:r>
              <a:rPr lang="en-US" dirty="0" err="1">
                <a:latin typeface="Arial"/>
                <a:ea typeface="Arial"/>
                <a:cs typeface="Arial"/>
                <a:sym typeface="Arial"/>
              </a:rPr>
              <a:t>exisit</a:t>
            </a:r>
            <a:r>
              <a:rPr lang="en-US" dirty="0">
                <a:latin typeface="Arial"/>
                <a:ea typeface="Arial"/>
                <a:cs typeface="Arial"/>
                <a:sym typeface="Arial"/>
              </a:rPr>
              <a:t> in different contexts (</a:t>
            </a:r>
            <a:r>
              <a:rPr lang="en-US" b="1" dirty="0">
                <a:latin typeface="Arial"/>
                <a:ea typeface="Arial"/>
                <a:cs typeface="Arial"/>
                <a:sym typeface="Arial"/>
              </a:rPr>
              <a:t>refugees</a:t>
            </a:r>
            <a:r>
              <a:rPr lang="en-US" dirty="0">
                <a:latin typeface="Arial"/>
                <a:ea typeface="Arial"/>
                <a:cs typeface="Arial"/>
                <a:sym typeface="Arial"/>
              </a:rPr>
              <a:t> and People of Concern / IDP or mixed situations)  </a:t>
            </a:r>
            <a:r>
              <a:rPr lang="en-US" i="1" dirty="0"/>
              <a:t>[</a:t>
            </a:r>
            <a:r>
              <a:rPr lang="en-US" i="1" dirty="0">
                <a:latin typeface="Arial"/>
                <a:ea typeface="Arial"/>
                <a:cs typeface="Arial"/>
                <a:sym typeface="Wingdings" panose="05000000000000000000" pitchFamily="2" charset="2"/>
              </a:rPr>
              <a:t></a:t>
            </a:r>
            <a:r>
              <a:rPr lang="en-US" i="1" dirty="0">
                <a:latin typeface="Arial"/>
                <a:ea typeface="Arial"/>
                <a:cs typeface="Arial"/>
                <a:sym typeface="Arial"/>
              </a:rPr>
              <a:t> the displacement icon</a:t>
            </a:r>
            <a:r>
              <a:rPr lang="en-US" i="1" dirty="0"/>
              <a:t>]. </a:t>
            </a:r>
            <a:r>
              <a:rPr lang="en-US" i="0" dirty="0"/>
              <a:t>Regardless of context, we should have some coordination between actors. It is a shared responsibility. </a:t>
            </a:r>
            <a:r>
              <a:rPr lang="en-US" sz="1200" dirty="0">
                <a:latin typeface="+mn-lt"/>
              </a:rPr>
              <a:t>National and local actors have a critical role to play in coordination, to </a:t>
            </a:r>
            <a:r>
              <a:rPr lang="en-US" dirty="0">
                <a:effectLst/>
                <a:latin typeface="Arial" panose="020B0604020202020204" pitchFamily="34" charset="0"/>
              </a:rPr>
              <a:t>link with, build on, or support existing coordination and response mechanisms, and strengthen national and local ownership and capacities.</a:t>
            </a:r>
            <a:endParaRPr lang="en-US" sz="1200"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i="0" dirty="0"/>
              <a:t> </a:t>
            </a:r>
            <a:r>
              <a:rPr lang="en-US" i="1" dirty="0"/>
              <a:t>– for more info on the different coordination structure, please refer to St 1 Deck. </a:t>
            </a:r>
            <a:endParaRPr lang="en-US" i="0" dirty="0"/>
          </a:p>
          <a:p>
            <a:pPr marL="171450" lvl="0" indent="-171450" algn="l" rtl="0">
              <a:spcBef>
                <a:spcPts val="0"/>
              </a:spcBef>
              <a:spcAft>
                <a:spcPts val="0"/>
              </a:spcAft>
              <a:buFont typeface="Arial" panose="020B0604020202020204" pitchFamily="34" charset="0"/>
              <a:buChar char="•"/>
            </a:pPr>
            <a:r>
              <a:rPr lang="en-US" dirty="0"/>
              <a:t>Link with Commitment Six of the </a:t>
            </a:r>
            <a:r>
              <a:rPr lang="en-US" dirty="0">
                <a:hlinkClick r:id="rId3"/>
              </a:rPr>
              <a:t>Core Humanitarian Standard</a:t>
            </a: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latin typeface="Arial"/>
                <a:ea typeface="Arial"/>
                <a:cs typeface="Arial"/>
                <a:sym typeface="Arial"/>
              </a:rPr>
              <a:t>Standard 2: Human resources. </a:t>
            </a:r>
          </a:p>
          <a:p>
            <a:pPr marL="171450" lvl="0" indent="-171450" algn="l" rtl="0">
              <a:spcBef>
                <a:spcPts val="0"/>
              </a:spcBef>
              <a:spcAft>
                <a:spcPts val="0"/>
              </a:spcAft>
              <a:buFont typeface="Arial" panose="020B0604020202020204" pitchFamily="34" charset="0"/>
              <a:buChar char="•"/>
            </a:pPr>
            <a:r>
              <a:rPr lang="en-US" dirty="0">
                <a:latin typeface="Arial"/>
                <a:ea typeface="Arial"/>
                <a:cs typeface="Arial"/>
                <a:sym typeface="Arial"/>
              </a:rPr>
              <a:t>Child protection services are delivered by staff and associates who have proven competence in their areas of work &amp; have developed the skills and expertise needed to do their work </a:t>
            </a:r>
          </a:p>
          <a:p>
            <a:pPr marL="171450" lvl="0" indent="-171450" algn="l" rtl="0">
              <a:spcBef>
                <a:spcPts val="0"/>
              </a:spcBef>
              <a:spcAft>
                <a:spcPts val="0"/>
              </a:spcAft>
              <a:buFont typeface="Arial" panose="020B0604020202020204" pitchFamily="34" charset="0"/>
              <a:buChar char="•"/>
            </a:pPr>
            <a:r>
              <a:rPr lang="en-US" dirty="0">
                <a:latin typeface="Arial"/>
                <a:ea typeface="Arial"/>
                <a:cs typeface="Arial"/>
                <a:sym typeface="Arial"/>
              </a:rPr>
              <a:t>This standard puts a lot of focus on HR processes, procedures and policies that promote measures to protect children and community members from maltreatment and harm by humanitarian workers: all </a:t>
            </a:r>
            <a:r>
              <a:rPr lang="en-US" dirty="0" err="1">
                <a:latin typeface="Arial"/>
                <a:ea typeface="Arial"/>
                <a:cs typeface="Arial"/>
                <a:sym typeface="Arial"/>
              </a:rPr>
              <a:t>organisations</a:t>
            </a:r>
            <a:r>
              <a:rPr lang="en-US" dirty="0">
                <a:latin typeface="Arial"/>
                <a:ea typeface="Arial"/>
                <a:cs typeface="Arial"/>
                <a:sym typeface="Arial"/>
              </a:rPr>
              <a:t> should have a ‘child safeguarding’ or ‘child protection’ policy, procedures and an implementation plan that seek to prevent staff, operations or </a:t>
            </a:r>
            <a:r>
              <a:rPr lang="en-US" dirty="0" err="1">
                <a:latin typeface="Arial"/>
                <a:ea typeface="Arial"/>
                <a:cs typeface="Arial"/>
                <a:sym typeface="Arial"/>
              </a:rPr>
              <a:t>programmes</a:t>
            </a:r>
            <a:r>
              <a:rPr lang="en-US" dirty="0">
                <a:latin typeface="Arial"/>
                <a:ea typeface="Arial"/>
                <a:cs typeface="Arial"/>
                <a:sym typeface="Arial"/>
              </a:rPr>
              <a:t> from harming children. They also need to implement simple, accessible, child-friendly, anonymous </a:t>
            </a:r>
            <a:r>
              <a:rPr lang="en-US" dirty="0" err="1">
                <a:latin typeface="Arial"/>
                <a:ea typeface="Arial"/>
                <a:cs typeface="Arial"/>
                <a:sym typeface="Arial"/>
              </a:rPr>
              <a:t>programme</a:t>
            </a:r>
            <a:r>
              <a:rPr lang="en-US" dirty="0">
                <a:latin typeface="Arial"/>
                <a:ea typeface="Arial"/>
                <a:cs typeface="Arial"/>
                <a:sym typeface="Arial"/>
              </a:rPr>
              <a:t> feedback and reporting mechanisms at each project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a:t>
            </a:r>
            <a:r>
              <a:rPr lang="en-US" i="1" dirty="0">
                <a:latin typeface="Arial"/>
                <a:ea typeface="Arial"/>
                <a:cs typeface="Arial"/>
                <a:sym typeface="Wingdings" panose="05000000000000000000" pitchFamily="2" charset="2"/>
              </a:rPr>
              <a:t></a:t>
            </a:r>
            <a:r>
              <a:rPr lang="en-US" i="1" dirty="0">
                <a:latin typeface="Arial"/>
                <a:ea typeface="Arial"/>
                <a:cs typeface="Arial"/>
                <a:sym typeface="Arial"/>
              </a:rPr>
              <a:t> the </a:t>
            </a:r>
            <a:r>
              <a:rPr lang="en-US" b="1" i="1" dirty="0">
                <a:latin typeface="Arial"/>
                <a:ea typeface="Arial"/>
                <a:cs typeface="Arial"/>
                <a:sym typeface="Arial"/>
              </a:rPr>
              <a:t>safeguarding</a:t>
            </a:r>
            <a:r>
              <a:rPr lang="en-US" i="1" dirty="0">
                <a:latin typeface="Arial"/>
                <a:ea typeface="Arial"/>
                <a:cs typeface="Arial"/>
                <a:sym typeface="Arial"/>
              </a:rPr>
              <a:t> icon</a:t>
            </a:r>
            <a:r>
              <a:rPr lang="en-US" i="1" dirty="0"/>
              <a:t>]</a:t>
            </a:r>
            <a:endParaRPr lang="en-US" dirty="0">
              <a:latin typeface="Arial"/>
              <a:ea typeface="Arial"/>
              <a:cs typeface="Arial"/>
              <a:sym typeface="Arial"/>
            </a:endParaRPr>
          </a:p>
          <a:p>
            <a:pPr marL="171450" lvl="0" indent="-171450" algn="l" rtl="0">
              <a:lnSpc>
                <a:spcPct val="90000"/>
              </a:lnSpc>
              <a:spcBef>
                <a:spcPts val="0"/>
              </a:spcBef>
              <a:spcAft>
                <a:spcPts val="0"/>
              </a:spcAft>
              <a:buClr>
                <a:schemeClr val="accent3"/>
              </a:buClr>
              <a:buSzPts val="2800"/>
              <a:buFont typeface="Arial" panose="020B0604020202020204" pitchFamily="34" charset="0"/>
              <a:buChar char="•"/>
            </a:pPr>
            <a:r>
              <a:rPr lang="en-US" dirty="0"/>
              <a:t>Link with Commitment 8 of the </a:t>
            </a:r>
            <a:r>
              <a:rPr lang="en-US" dirty="0">
                <a:hlinkClick r:id="rId3"/>
              </a:rPr>
              <a:t>Core Humanitarian Standard</a:t>
            </a:r>
            <a:r>
              <a:rPr lang="en-US" dirty="0"/>
              <a:t>, which describes the need to support staff to do their jobs effectively and to treat staff fairly and equitably. </a:t>
            </a:r>
            <a:endParaRPr dirty="0">
              <a:latin typeface="Arial"/>
              <a:ea typeface="Arial"/>
              <a:cs typeface="Arial"/>
              <a:sym typeface="Arial"/>
            </a:endParaRPr>
          </a:p>
          <a:p>
            <a:pPr marL="0" lvl="0" indent="0" algn="l" rtl="0">
              <a:spcBef>
                <a:spcPts val="0"/>
              </a:spcBef>
              <a:spcAft>
                <a:spcPts val="0"/>
              </a:spcAft>
              <a:buNone/>
            </a:pPr>
            <a:endParaRPr lang="en-US" b="1" dirty="0">
              <a:latin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Standard 3: Communications and advocacy.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latin typeface="Arial"/>
                <a:ea typeface="Arial"/>
                <a:cs typeface="Arial"/>
                <a:sym typeface="Arial"/>
              </a:rPr>
              <a:t>Child protection issues are advocated for and communicated with respect for children’s dignity, best interests and safety,</a:t>
            </a:r>
            <a:r>
              <a:rPr lang="en-US" dirty="0"/>
              <a:t> </a:t>
            </a:r>
            <a:r>
              <a:rPr lang="en-US" dirty="0" err="1"/>
              <a:t>prioritising</a:t>
            </a:r>
            <a:r>
              <a:rPr lang="en-US" dirty="0"/>
              <a:t> the principles of do no harm; ensuring </a:t>
            </a:r>
            <a:r>
              <a:rPr lang="fr-FR" dirty="0" err="1"/>
              <a:t>confidentiality</a:t>
            </a:r>
            <a:r>
              <a:rPr lang="fr-FR" dirty="0"/>
              <a:t>, data protection </a:t>
            </a:r>
            <a:r>
              <a:rPr lang="fr-FR" dirty="0" err="1"/>
              <a:t>supporting</a:t>
            </a:r>
            <a:r>
              <a:rPr lang="fr-FR" dirty="0"/>
              <a:t> </a:t>
            </a:r>
            <a:r>
              <a:rPr lang="fr-FR" dirty="0" err="1"/>
              <a:t>child</a:t>
            </a:r>
            <a:r>
              <a:rPr lang="fr-FR" dirty="0"/>
              <a:t> protection</a:t>
            </a:r>
            <a:endParaRPr lang="en-US" dirty="0">
              <a:latin typeface="Arial"/>
              <a:ea typeface="Arial"/>
              <a:cs typeface="Arial"/>
              <a:sym typeface="Arial"/>
            </a:endParaRPr>
          </a:p>
          <a:p>
            <a:pPr marL="171450" lvl="0" indent="-171450" algn="l" rtl="0">
              <a:spcBef>
                <a:spcPts val="0"/>
              </a:spcBef>
              <a:spcAft>
                <a:spcPts val="0"/>
              </a:spcAft>
              <a:buFont typeface="Arial" panose="020B0604020202020204" pitchFamily="34" charset="0"/>
              <a:buChar char="•"/>
            </a:pPr>
            <a:r>
              <a:rPr lang="en-US" dirty="0">
                <a:latin typeface="Arial"/>
                <a:ea typeface="Arial"/>
                <a:cs typeface="Arial"/>
                <a:sym typeface="Arial"/>
              </a:rPr>
              <a:t>Effective communications and advocacy – including text, images, audio, video and other channels – can support children’s self-expression, protection and empowerment. </a:t>
            </a:r>
          </a:p>
          <a:p>
            <a:pPr marL="171450" lvl="0" indent="-171450" algn="l" rtl="0">
              <a:spcBef>
                <a:spcPts val="0"/>
              </a:spcBef>
              <a:spcAft>
                <a:spcPts val="0"/>
              </a:spcAft>
              <a:buFont typeface="Arial" panose="020B0604020202020204" pitchFamily="34" charset="0"/>
              <a:buChar char="•"/>
            </a:pPr>
            <a:r>
              <a:rPr lang="en-US" dirty="0">
                <a:latin typeface="Arial"/>
                <a:ea typeface="Arial"/>
                <a:cs typeface="Arial"/>
                <a:sym typeface="Arial"/>
              </a:rPr>
              <a:t>This Standard links especially with the question of </a:t>
            </a:r>
            <a:r>
              <a:rPr lang="en-US" b="1" dirty="0">
                <a:latin typeface="Arial"/>
                <a:ea typeface="Arial"/>
                <a:cs typeface="Arial"/>
                <a:sym typeface="Arial"/>
              </a:rPr>
              <a:t>prevention</a:t>
            </a:r>
            <a:r>
              <a:rPr lang="en-US" dirty="0">
                <a:latin typeface="Arial"/>
                <a:ea typeface="Arial"/>
                <a:cs typeface="Arial"/>
                <a:sym typeface="Arial"/>
              </a:rPr>
              <a:t>: risk assessments must be conducted prior to communications and advocacy work, to identify and mitigate any potential negative impacts on children, families, and communities. Campaigns should also use local communication methods, </a:t>
            </a:r>
            <a:r>
              <a:rPr lang="en-US" dirty="0" err="1">
                <a:latin typeface="Arial"/>
                <a:ea typeface="Arial"/>
                <a:cs typeface="Arial"/>
                <a:sym typeface="Arial"/>
              </a:rPr>
              <a:t>contextualised</a:t>
            </a:r>
            <a:r>
              <a:rPr lang="en-US" dirty="0">
                <a:latin typeface="Arial"/>
                <a:ea typeface="Arial"/>
                <a:cs typeface="Arial"/>
                <a:sym typeface="Arial"/>
              </a:rPr>
              <a:t> messages, and should promote protective and safe </a:t>
            </a:r>
            <a:r>
              <a:rPr lang="en-US" dirty="0" err="1">
                <a:latin typeface="Arial"/>
                <a:ea typeface="Arial"/>
                <a:cs typeface="Arial"/>
                <a:sym typeface="Arial"/>
              </a:rPr>
              <a:t>behaviours</a:t>
            </a:r>
            <a:r>
              <a:rPr lang="en-US" dirty="0">
                <a:latin typeface="Arial"/>
                <a:ea typeface="Arial"/>
                <a:cs typeface="Arial"/>
                <a:sym typeface="Aria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a:t>
            </a:r>
            <a:r>
              <a:rPr lang="en-US" i="1" dirty="0">
                <a:latin typeface="Arial"/>
                <a:ea typeface="Arial"/>
                <a:cs typeface="Arial"/>
                <a:sym typeface="Wingdings" panose="05000000000000000000" pitchFamily="2" charset="2"/>
              </a:rPr>
              <a:t></a:t>
            </a:r>
            <a:r>
              <a:rPr lang="en-US" i="1" dirty="0">
                <a:latin typeface="Arial"/>
                <a:ea typeface="Arial"/>
                <a:cs typeface="Arial"/>
                <a:sym typeface="Arial"/>
              </a:rPr>
              <a:t> the </a:t>
            </a:r>
            <a:r>
              <a:rPr lang="en-US" b="1" i="1" dirty="0">
                <a:latin typeface="Arial"/>
                <a:ea typeface="Arial"/>
                <a:cs typeface="Arial"/>
                <a:sym typeface="Arial"/>
              </a:rPr>
              <a:t>prevention</a:t>
            </a:r>
            <a:r>
              <a:rPr lang="en-US" i="1" dirty="0">
                <a:latin typeface="Arial"/>
                <a:ea typeface="Arial"/>
                <a:cs typeface="Arial"/>
                <a:sym typeface="Arial"/>
              </a:rPr>
              <a:t> icon</a:t>
            </a:r>
            <a:r>
              <a:rPr lang="en-US" i="1"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 relates to the </a:t>
            </a:r>
            <a:r>
              <a:rPr lang="en-US" dirty="0">
                <a:hlinkClick r:id="rId3"/>
              </a:rPr>
              <a:t>Core Humanitarian Standard (CHS)</a:t>
            </a:r>
            <a:r>
              <a:rPr lang="en-US" dirty="0"/>
              <a:t> Commitment 4 that describes the need for accurate, ethical and respectful external communications.</a:t>
            </a:r>
            <a:endParaRPr lang="en-US" i="1" dirty="0"/>
          </a:p>
          <a:p>
            <a:pPr marL="0" lvl="0" indent="0" algn="l" rtl="0">
              <a:spcBef>
                <a:spcPts val="0"/>
              </a:spcBef>
              <a:spcAft>
                <a:spcPts val="0"/>
              </a:spcAft>
              <a:buNone/>
            </a:pPr>
            <a:endParaRPr lang="en-US" b="1" dirty="0">
              <a:latin typeface="Arial"/>
              <a:cs typeface="Arial"/>
              <a:sym typeface="Arial"/>
            </a:endParaRPr>
          </a:p>
        </p:txBody>
      </p:sp>
      <p:sp>
        <p:nvSpPr>
          <p:cNvPr id="319" name="Google Shape;31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dirty="0"/>
              <a:t>[FACILITATORS: Depending on your public, their specific area of interest, your programming priorities, your context, or the time you have to facilitate, you may want select one or two keys standard under each pillar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dirty="0"/>
              <a:t>This might be very familiar for your audience or something quite new, so please prepare your comments accordingly]</a:t>
            </a:r>
            <a:endParaRPr lang="en-US" dirty="0"/>
          </a:p>
          <a:p>
            <a:pPr marL="0" lvl="0" indent="0" algn="l" rtl="0">
              <a:spcBef>
                <a:spcPts val="0"/>
              </a:spcBef>
              <a:spcAft>
                <a:spcPts val="0"/>
              </a:spcAft>
              <a:buNone/>
            </a:pPr>
            <a:endParaRPr dirty="0"/>
          </a:p>
          <a:p>
            <a:pPr marL="0" lvl="0" indent="0" algn="l" rtl="0">
              <a:spcBef>
                <a:spcPts val="0"/>
              </a:spcBef>
              <a:spcAft>
                <a:spcPts val="0"/>
              </a:spcAft>
              <a:buNone/>
            </a:pPr>
            <a:r>
              <a:rPr lang="en-US" b="1" dirty="0">
                <a:latin typeface="Arial"/>
                <a:ea typeface="Arial"/>
                <a:cs typeface="Arial"/>
                <a:sym typeface="Arial"/>
              </a:rPr>
              <a:t>Standard 4: </a:t>
            </a:r>
            <a:r>
              <a:rPr lang="en-US" b="1" dirty="0" err="1">
                <a:latin typeface="Arial"/>
                <a:ea typeface="Arial"/>
                <a:cs typeface="Arial"/>
                <a:sym typeface="Arial"/>
              </a:rPr>
              <a:t>Programme</a:t>
            </a:r>
            <a:r>
              <a:rPr lang="en-US" b="1" dirty="0">
                <a:latin typeface="Arial"/>
                <a:ea typeface="Arial"/>
                <a:cs typeface="Arial"/>
                <a:sym typeface="Arial"/>
              </a:rPr>
              <a:t> cycle management</a:t>
            </a:r>
            <a:r>
              <a:rPr lang="en-US" dirty="0">
                <a:latin typeface="Arial"/>
                <a:ea typeface="Arial"/>
                <a:cs typeface="Arial"/>
                <a:sym typeface="Arial"/>
              </a:rPr>
              <a:t>.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a:latin typeface="Arial"/>
                <a:ea typeface="Arial"/>
                <a:cs typeface="Arial"/>
                <a:sym typeface="Arial"/>
              </a:rPr>
              <a:t>DEFINITION: </a:t>
            </a:r>
            <a:r>
              <a:rPr lang="en-US" dirty="0" err="1">
                <a:latin typeface="Arial"/>
                <a:ea typeface="Arial"/>
                <a:cs typeface="Arial"/>
                <a:sym typeface="Arial"/>
              </a:rPr>
              <a:t>Programme</a:t>
            </a:r>
            <a:r>
              <a:rPr lang="en-US" dirty="0">
                <a:latin typeface="Arial"/>
                <a:ea typeface="Arial"/>
                <a:cs typeface="Arial"/>
                <a:sym typeface="Arial"/>
              </a:rPr>
              <a:t> cycle management is the cyclical process of designing, planning, managing, monitoring and evaluating </a:t>
            </a:r>
            <a:r>
              <a:rPr lang="en-US" dirty="0" err="1">
                <a:latin typeface="Arial"/>
                <a:ea typeface="Arial"/>
                <a:cs typeface="Arial"/>
                <a:sym typeface="Arial"/>
              </a:rPr>
              <a:t>programmes</a:t>
            </a:r>
            <a:r>
              <a:rPr lang="en-US" dirty="0">
                <a:latin typeface="Arial"/>
                <a:ea typeface="Arial"/>
                <a:cs typeface="Arial"/>
                <a:sym typeface="Arial"/>
              </a:rPr>
              <a:t>, through structured processes and methodologies that build on existing capacities and resources, and address evolving child protection risks and needs. Based on learning and evidence generated through the 5 steps, programming should be continuously adapted. </a:t>
            </a:r>
            <a:r>
              <a:rPr lang="en-US" i="1" dirty="0">
                <a:latin typeface="Arial"/>
                <a:ea typeface="Arial"/>
                <a:cs typeface="Arial"/>
                <a:sym typeface="Arial"/>
              </a:rPr>
              <a:t>(see image of the </a:t>
            </a:r>
            <a:r>
              <a:rPr lang="en-US" i="1" dirty="0" err="1">
                <a:latin typeface="Arial"/>
                <a:ea typeface="Arial"/>
                <a:cs typeface="Arial"/>
                <a:sym typeface="Arial"/>
              </a:rPr>
              <a:t>programme</a:t>
            </a:r>
            <a:r>
              <a:rPr lang="en-US" i="1" dirty="0">
                <a:latin typeface="Arial"/>
                <a:ea typeface="Arial"/>
                <a:cs typeface="Arial"/>
                <a:sym typeface="Arial"/>
              </a:rPr>
              <a:t> cycle)</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latin typeface="Arial"/>
                <a:ea typeface="Arial"/>
                <a:cs typeface="Arial"/>
                <a:sym typeface="Arial"/>
              </a:rPr>
              <a:t>This standard brings a child protection focus to </a:t>
            </a:r>
            <a:r>
              <a:rPr lang="en-US" dirty="0" err="1">
                <a:latin typeface="Arial"/>
                <a:ea typeface="Arial"/>
                <a:cs typeface="Arial"/>
                <a:sym typeface="Arial"/>
              </a:rPr>
              <a:t>programme</a:t>
            </a:r>
            <a:r>
              <a:rPr lang="en-US" dirty="0">
                <a:latin typeface="Arial"/>
                <a:ea typeface="Arial"/>
                <a:cs typeface="Arial"/>
                <a:sym typeface="Arial"/>
              </a:rPr>
              <a:t> cycle management by including considerations related to child development and child rights in humanitarian action.</a:t>
            </a:r>
          </a:p>
          <a:p>
            <a:pPr marL="171450" lvl="0" indent="-171450" algn="l" rtl="0">
              <a:spcBef>
                <a:spcPts val="0"/>
              </a:spcBef>
              <a:spcAft>
                <a:spcPts val="0"/>
              </a:spcAft>
              <a:buFont typeface="Arial" panose="020B0604020202020204" pitchFamily="34" charset="0"/>
              <a:buChar char="•"/>
            </a:pPr>
            <a:r>
              <a:rPr lang="en-US" dirty="0">
                <a:latin typeface="Arial"/>
                <a:ea typeface="Arial"/>
                <a:cs typeface="Arial"/>
                <a:sym typeface="Arial"/>
              </a:rPr>
              <a:t>It also put emphasis on the importance of assessment and situational analysis of needs and risks: </a:t>
            </a:r>
            <a:r>
              <a:rPr lang="en-US" sz="1800" b="0" i="0" u="none" strike="noStrike" baseline="0" dirty="0">
                <a:latin typeface="HelveticaNeue-Light-Identity-H"/>
                <a:ea typeface="Arial"/>
                <a:cs typeface="Arial"/>
                <a:sym typeface="Arial"/>
              </a:rPr>
              <a:t>a</a:t>
            </a:r>
            <a:r>
              <a:rPr lang="en-US" sz="1800" b="0" i="0" u="none" strike="noStrike" baseline="0" dirty="0">
                <a:latin typeface="HelveticaNeue-Light-Identity-H"/>
              </a:rPr>
              <a:t>ssessments are an integral part of any situation analysis process, to inform initial emergency programming and funding priorities (initial or rapid assessments) &amp; collect the detailed information needed for holistic </a:t>
            </a:r>
            <a:r>
              <a:rPr lang="es-ES" sz="1800" b="0" i="0" u="none" strike="noStrike" baseline="0" dirty="0" err="1">
                <a:latin typeface="HelveticaNeue-Light-Identity-H"/>
              </a:rPr>
              <a:t>programmes</a:t>
            </a:r>
            <a:r>
              <a:rPr lang="es-ES" sz="1800" b="0" i="0" u="none" strike="noStrike" baseline="0" dirty="0">
                <a:latin typeface="HelveticaNeue-Light-Identity-H"/>
              </a:rPr>
              <a:t> (more comprehensive </a:t>
            </a:r>
            <a:r>
              <a:rPr lang="es-ES" sz="1800" b="0" i="0" u="none" strike="noStrike" baseline="0" dirty="0" err="1">
                <a:latin typeface="HelveticaNeue-Light-Identity-H"/>
              </a:rPr>
              <a:t>assessments</a:t>
            </a:r>
            <a:r>
              <a:rPr lang="es-ES" sz="1800" b="0" i="0" u="none" strike="noStrike" baseline="0" dirty="0">
                <a:latin typeface="HelveticaNeue-Light-Identity-H"/>
              </a:rPr>
              <a:t>). </a:t>
            </a:r>
            <a:r>
              <a:rPr lang="es-ES" sz="1800" b="0" i="0" u="none" strike="noStrike" baseline="0" dirty="0" err="1">
                <a:latin typeface="HelveticaNeue-Light-Identity-H"/>
              </a:rPr>
              <a:t>Those</a:t>
            </a:r>
            <a:r>
              <a:rPr lang="es-ES" sz="1800" b="0" i="0" u="none" strike="noStrike" baseline="0" dirty="0">
                <a:latin typeface="HelveticaNeue-Light-Identity-H"/>
              </a:rPr>
              <a:t> </a:t>
            </a:r>
            <a:r>
              <a:rPr lang="es-ES" sz="1800" b="0" i="0" u="none" strike="noStrike" baseline="0" dirty="0" err="1">
                <a:latin typeface="HelveticaNeue-Light-Identity-H"/>
              </a:rPr>
              <a:t>assessments</a:t>
            </a:r>
            <a:r>
              <a:rPr lang="es-ES" sz="1800" b="0" i="0" u="none" strike="noStrike" baseline="0" dirty="0">
                <a:latin typeface="HelveticaNeue-Light-Identity-H"/>
              </a:rPr>
              <a:t> </a:t>
            </a:r>
            <a:r>
              <a:rPr lang="es-ES" sz="1800" b="0" i="0" u="none" strike="noStrike" baseline="0" dirty="0" err="1">
                <a:latin typeface="HelveticaNeue-Light-Identity-H"/>
              </a:rPr>
              <a:t>must</a:t>
            </a:r>
            <a:r>
              <a:rPr lang="es-ES" sz="1800" b="0" i="0" u="none" strike="noStrike" baseline="0" dirty="0">
                <a:latin typeface="HelveticaNeue-Light-Identity-H"/>
              </a:rPr>
              <a:t> be </a:t>
            </a:r>
            <a:r>
              <a:rPr lang="es-ES" sz="1800" b="0" i="0" u="none" strike="noStrike" baseline="0" dirty="0" err="1">
                <a:latin typeface="HelveticaNeue-Light-Identity-H"/>
              </a:rPr>
              <a:t>contextualized</a:t>
            </a:r>
            <a:r>
              <a:rPr lang="es-ES" sz="1800" b="0" i="0" u="none" strike="noStrike" baseline="0" dirty="0">
                <a:latin typeface="HelveticaNeue-Light-Identity-H"/>
              </a:rPr>
              <a:t> and </a:t>
            </a:r>
            <a:r>
              <a:rPr lang="es-ES" sz="1800" b="0" i="0" u="none" strike="noStrike" baseline="0" dirty="0" err="1">
                <a:latin typeface="HelveticaNeue-Light-Identity-H"/>
              </a:rPr>
              <a:t>participatory</a:t>
            </a:r>
            <a:r>
              <a:rPr lang="es-ES" sz="1800" b="0" i="0" u="none" strike="noStrike" baseline="0" dirty="0">
                <a:latin typeface="HelveticaNeue-Light-Identity-H"/>
              </a:rPr>
              <a:t>.</a:t>
            </a:r>
          </a:p>
          <a:p>
            <a:pPr marL="171450" lvl="0" indent="-171450" algn="l" rtl="0">
              <a:spcBef>
                <a:spcPts val="0"/>
              </a:spcBef>
              <a:spcAft>
                <a:spcPts val="0"/>
              </a:spcAft>
              <a:buFont typeface="Arial" panose="020B0604020202020204" pitchFamily="34" charset="0"/>
              <a:buChar char="•"/>
            </a:pPr>
            <a:r>
              <a:rPr lang="es-ES" sz="1800" b="0" i="0" u="none" strike="noStrike" baseline="0" dirty="0">
                <a:latin typeface="HelveticaNeue-Light-Identity-H"/>
              </a:rPr>
              <a:t>3 </a:t>
            </a:r>
            <a:r>
              <a:rPr lang="es-ES" sz="1800" b="0" i="0" u="none" strike="noStrike" baseline="0" dirty="0" err="1">
                <a:latin typeface="HelveticaNeue-Light-Identity-H"/>
              </a:rPr>
              <a:t>principles</a:t>
            </a:r>
            <a:r>
              <a:rPr lang="es-ES" sz="1800" b="0" i="0" u="none" strike="noStrike" baseline="0" dirty="0">
                <a:latin typeface="HelveticaNeue-Light-Identity-H"/>
              </a:rPr>
              <a:t> are </a:t>
            </a:r>
            <a:r>
              <a:rPr lang="es-ES" sz="1800" b="0" i="0" u="none" strike="noStrike" baseline="0" dirty="0" err="1">
                <a:latin typeface="HelveticaNeue-Light-Identity-H"/>
              </a:rPr>
              <a:t>key</a:t>
            </a:r>
            <a:r>
              <a:rPr lang="es-ES" sz="1800" b="0" i="0" u="none" strike="noStrike" baseline="0" dirty="0">
                <a:latin typeface="HelveticaNeue-Light-Identity-H"/>
              </a:rPr>
              <a:t> </a:t>
            </a:r>
            <a:r>
              <a:rPr lang="es-ES" sz="1800" b="0" i="0" u="none" strike="noStrike" baseline="0" dirty="0" err="1">
                <a:latin typeface="HelveticaNeue-Light-Identity-H"/>
              </a:rPr>
              <a:t>to</a:t>
            </a:r>
            <a:r>
              <a:rPr lang="es-ES" sz="1800" b="0" i="0" u="none" strike="noStrike" baseline="0" dirty="0">
                <a:latin typeface="HelveticaNeue-Light-Identity-H"/>
              </a:rPr>
              <a:t> </a:t>
            </a:r>
            <a:r>
              <a:rPr lang="es-ES" sz="1800" b="0" i="0" u="none" strike="noStrike" baseline="0" dirty="0" err="1">
                <a:latin typeface="HelveticaNeue-Light-Identity-H"/>
              </a:rPr>
              <a:t>this</a:t>
            </a:r>
            <a:r>
              <a:rPr lang="es-ES" sz="1800" b="0" i="0" u="none" strike="noStrike" baseline="0" dirty="0">
                <a:latin typeface="HelveticaNeue-Light-Identity-H"/>
              </a:rPr>
              <a:t> Standard: </a:t>
            </a:r>
            <a:r>
              <a:rPr lang="es-ES" sz="1800" b="0" i="0" u="none" strike="noStrike" baseline="0" dirty="0" err="1">
                <a:latin typeface="HelveticaNeue-Light-Identity-H"/>
              </a:rPr>
              <a:t>the</a:t>
            </a:r>
            <a:r>
              <a:rPr lang="es-ES" sz="1800" b="0" i="0" u="none" strike="noStrike" baseline="0" dirty="0">
                <a:latin typeface="HelveticaNeue-Light-Identity-H"/>
              </a:rPr>
              <a:t> </a:t>
            </a:r>
            <a:r>
              <a:rPr lang="es-ES" sz="1800" b="0" i="0" u="none" strike="noStrike" baseline="0" dirty="0" err="1">
                <a:latin typeface="HelveticaNeue-Light-Identity-H"/>
              </a:rPr>
              <a:t>dignity</a:t>
            </a:r>
            <a:r>
              <a:rPr lang="es-ES" sz="1800" b="0" i="0" u="none" strike="noStrike" baseline="0" dirty="0">
                <a:latin typeface="HelveticaNeue-Light-Identity-H"/>
              </a:rPr>
              <a:t> and </a:t>
            </a:r>
            <a:r>
              <a:rPr lang="es-ES" sz="1800" b="0" i="0" u="none" strike="noStrike" baseline="0" dirty="0" err="1">
                <a:latin typeface="HelveticaNeue-Light-Identity-H"/>
              </a:rPr>
              <a:t>wellbeing</a:t>
            </a:r>
            <a:r>
              <a:rPr lang="es-ES" sz="1800" b="0" i="0" u="none" strike="noStrike" baseline="0" dirty="0">
                <a:latin typeface="HelveticaNeue-Light-Identity-H"/>
              </a:rPr>
              <a:t> </a:t>
            </a:r>
            <a:r>
              <a:rPr lang="es-ES" sz="1800" b="0" i="0" u="none" strike="noStrike" baseline="0" dirty="0" err="1">
                <a:latin typeface="HelveticaNeue-Light-Identity-H"/>
              </a:rPr>
              <a:t>of</a:t>
            </a:r>
            <a:r>
              <a:rPr lang="es-ES" sz="1800" b="0" i="0" u="none" strike="noStrike" baseline="0" dirty="0">
                <a:latin typeface="HelveticaNeue-Light-Identity-H"/>
              </a:rPr>
              <a:t> </a:t>
            </a:r>
            <a:r>
              <a:rPr lang="es-ES" sz="1800" b="0" i="0" u="none" strike="noStrike" baseline="0" dirty="0" err="1">
                <a:latin typeface="HelveticaNeue-Light-Identity-H"/>
              </a:rPr>
              <a:t>affected</a:t>
            </a:r>
            <a:r>
              <a:rPr lang="es-ES" sz="1800" b="0" i="0" u="none" strike="noStrike" baseline="0" dirty="0">
                <a:latin typeface="HelveticaNeue-Light-Identity-H"/>
              </a:rPr>
              <a:t> </a:t>
            </a:r>
            <a:r>
              <a:rPr lang="es-ES" sz="1800" b="0" i="0" u="none" strike="noStrike" baseline="0" dirty="0" err="1">
                <a:latin typeface="HelveticaNeue-Light-Identity-H"/>
              </a:rPr>
              <a:t>populations</a:t>
            </a:r>
            <a:r>
              <a:rPr lang="es-ES" sz="1800" b="0" i="0" u="none" strike="noStrike" baseline="0" dirty="0">
                <a:latin typeface="HelveticaNeue-Light-Identity-H"/>
              </a:rPr>
              <a:t> </a:t>
            </a:r>
            <a:r>
              <a:rPr lang="es-ES" sz="1800" b="0" i="0" u="none" strike="noStrike" baseline="0" dirty="0" err="1">
                <a:latin typeface="HelveticaNeue-Light-Identity-H"/>
              </a:rPr>
              <a:t>is</a:t>
            </a:r>
            <a:r>
              <a:rPr lang="es-ES" sz="1800" b="0" i="0" u="none" strike="noStrike" baseline="0" dirty="0">
                <a:latin typeface="HelveticaNeue-Light-Identity-H"/>
              </a:rPr>
              <a:t> </a:t>
            </a:r>
            <a:r>
              <a:rPr lang="es-ES" sz="1800" b="0" i="0" u="none" strike="noStrike" baseline="0" dirty="0" err="1">
                <a:latin typeface="HelveticaNeue-Light-Identity-H"/>
              </a:rPr>
              <a:t>strongly</a:t>
            </a:r>
            <a:r>
              <a:rPr lang="es-ES" sz="1800" b="0" i="0" u="none" strike="noStrike" baseline="0" dirty="0">
                <a:latin typeface="HelveticaNeue-Light-Identity-H"/>
              </a:rPr>
              <a:t> </a:t>
            </a:r>
            <a:r>
              <a:rPr lang="es-ES" sz="1800" b="0" i="0" u="none" strike="noStrike" baseline="0" dirty="0" err="1">
                <a:latin typeface="HelveticaNeue-Light-Identity-H"/>
              </a:rPr>
              <a:t>impacted</a:t>
            </a:r>
            <a:r>
              <a:rPr lang="es-ES" sz="1800" b="0" i="0" u="none" strike="noStrike" baseline="0" dirty="0">
                <a:latin typeface="HelveticaNeue-Light-Identity-H"/>
              </a:rPr>
              <a:t> </a:t>
            </a:r>
            <a:r>
              <a:rPr lang="es-ES" sz="1800" b="0" i="0" u="none" strike="noStrike" baseline="0" dirty="0" err="1">
                <a:latin typeface="HelveticaNeue-Light-Identity-H"/>
              </a:rPr>
              <a:t>by</a:t>
            </a:r>
            <a:r>
              <a:rPr lang="es-ES" sz="1800" b="0" i="0" u="none" strike="noStrike" baseline="0" dirty="0">
                <a:latin typeface="HelveticaNeue-Light-Identity-H"/>
              </a:rPr>
              <a:t> t</a:t>
            </a:r>
            <a:r>
              <a:rPr lang="en-US" sz="1800" b="0" i="0" u="none" strike="noStrike" baseline="0" dirty="0">
                <a:latin typeface="HelveticaNeue-Light-Identity-H"/>
              </a:rPr>
              <a:t>he design of the humanitarian response; a</a:t>
            </a:r>
            <a:r>
              <a:rPr lang="es-ES" sz="1800" b="0" i="0" u="none" strike="noStrike" baseline="0" dirty="0" err="1">
                <a:latin typeface="HelveticaNeue-Light-Identity-H"/>
              </a:rPr>
              <a:t>ffected</a:t>
            </a:r>
            <a:r>
              <a:rPr lang="es-ES" sz="1800" b="0" i="0" u="none" strike="noStrike" baseline="0" dirty="0">
                <a:latin typeface="HelveticaNeue-Light-Identity-H"/>
              </a:rPr>
              <a:t> </a:t>
            </a:r>
            <a:r>
              <a:rPr lang="es-ES" sz="1800" b="0" i="0" u="none" strike="noStrike" baseline="0" dirty="0" err="1">
                <a:latin typeface="HelveticaNeue-Light-Identity-H"/>
              </a:rPr>
              <a:t>populations</a:t>
            </a:r>
            <a:r>
              <a:rPr lang="es-ES" sz="1800" b="0" i="0" u="none" strike="noStrike" baseline="0" dirty="0">
                <a:latin typeface="HelveticaNeue-Light-Identity-H"/>
              </a:rPr>
              <a:t>, </a:t>
            </a:r>
            <a:r>
              <a:rPr lang="es-ES" sz="1800" b="0" i="0" u="none" strike="noStrike" baseline="0" dirty="0" err="1">
                <a:latin typeface="HelveticaNeue-Light-Identity-H"/>
              </a:rPr>
              <a:t>including</a:t>
            </a:r>
            <a:r>
              <a:rPr lang="es-ES" sz="1800" b="0" i="0" u="none" strike="noStrike" baseline="0" dirty="0">
                <a:latin typeface="HelveticaNeue-Light-Identity-H"/>
              </a:rPr>
              <a:t> </a:t>
            </a:r>
            <a:r>
              <a:rPr lang="es-ES" sz="1800" b="0" i="0" u="none" strike="noStrike" baseline="0" dirty="0" err="1">
                <a:latin typeface="HelveticaNeue-Light-Identity-H"/>
              </a:rPr>
              <a:t>children</a:t>
            </a:r>
            <a:r>
              <a:rPr lang="es-ES" sz="1800" b="0" i="0" u="none" strike="noStrike" baseline="0" dirty="0">
                <a:latin typeface="HelveticaNeue-Light-Identity-H"/>
              </a:rPr>
              <a:t>, </a:t>
            </a:r>
            <a:r>
              <a:rPr lang="es-ES" sz="1800" b="0" i="0" u="none" strike="noStrike" baseline="0" dirty="0" err="1">
                <a:latin typeface="HelveticaNeue-Light-Identity-H"/>
              </a:rPr>
              <a:t>should</a:t>
            </a:r>
            <a:r>
              <a:rPr lang="es-ES" sz="1800" b="0" i="0" u="none" strike="noStrike" baseline="0" dirty="0">
                <a:latin typeface="HelveticaNeue-Light-Identity-H"/>
              </a:rPr>
              <a:t> be </a:t>
            </a:r>
            <a:r>
              <a:rPr lang="es-ES" sz="1800" b="0" i="0" u="none" strike="noStrike" baseline="0" dirty="0" err="1">
                <a:latin typeface="HelveticaNeue-Light-Identity-H"/>
              </a:rPr>
              <a:t>consulted</a:t>
            </a:r>
            <a:r>
              <a:rPr lang="es-ES" sz="1800" b="0" i="0" u="none" strike="noStrike" baseline="0" dirty="0">
                <a:latin typeface="HelveticaNeue-Light-Identity-H"/>
              </a:rPr>
              <a:t> </a:t>
            </a:r>
            <a:r>
              <a:rPr lang="es-ES" sz="1800" b="0" i="0" u="none" strike="noStrike" baseline="0" dirty="0" err="1">
                <a:latin typeface="HelveticaNeue-Light-Identity-H"/>
              </a:rPr>
              <a:t>throughout</a:t>
            </a:r>
            <a:r>
              <a:rPr lang="es-ES" sz="1800" b="0" i="0" u="none" strike="noStrike" baseline="0" dirty="0">
                <a:latin typeface="HelveticaNeue-Light-Identity-H"/>
              </a:rPr>
              <a:t> </a:t>
            </a:r>
            <a:r>
              <a:rPr lang="es-ES" sz="1800" b="0" i="0" u="none" strike="noStrike" baseline="0" dirty="0" err="1">
                <a:latin typeface="HelveticaNeue-Light-Identity-H"/>
              </a:rPr>
              <a:t>the</a:t>
            </a:r>
            <a:r>
              <a:rPr lang="es-ES" sz="1800" b="0" i="0" u="none" strike="noStrike" baseline="0" dirty="0">
                <a:latin typeface="HelveticaNeue-Light-Identity-H"/>
              </a:rPr>
              <a:t> </a:t>
            </a:r>
            <a:r>
              <a:rPr lang="es-ES" sz="1800" b="0" i="0" u="none" strike="noStrike" baseline="0" dirty="0" err="1">
                <a:latin typeface="HelveticaNeue-Light-Identity-H"/>
              </a:rPr>
              <a:t>programme</a:t>
            </a:r>
            <a:r>
              <a:rPr lang="es-ES" sz="1800" b="0" i="0" u="none" strike="noStrike" baseline="0" dirty="0">
                <a:latin typeface="HelveticaNeue-Light-Identity-H"/>
              </a:rPr>
              <a:t> </a:t>
            </a:r>
            <a:r>
              <a:rPr lang="es-ES" sz="1800" b="0" i="0" u="none" strike="noStrike" baseline="0" dirty="0" err="1">
                <a:latin typeface="HelveticaNeue-Light-Identity-H"/>
              </a:rPr>
              <a:t>cycle</a:t>
            </a:r>
            <a:r>
              <a:rPr lang="es-ES" sz="1800" b="0" i="0" u="none" strike="noStrike" baseline="0" dirty="0">
                <a:latin typeface="HelveticaNeue-Light-Identity-H"/>
              </a:rPr>
              <a:t> and </a:t>
            </a:r>
            <a:r>
              <a:rPr lang="en-US" sz="1800" b="0" i="0" u="none" strike="noStrike" baseline="0" dirty="0">
                <a:solidFill>
                  <a:srgbClr val="B366B3"/>
                </a:solidFill>
                <a:latin typeface="HelveticaNeue-Light-Identity-H"/>
              </a:rPr>
              <a:t>children who are discriminated against or at risk </a:t>
            </a:r>
            <a:r>
              <a:rPr lang="en-US" sz="1800" b="0" i="0" u="none" strike="noStrike" baseline="0" dirty="0">
                <a:solidFill>
                  <a:srgbClr val="000000"/>
                </a:solidFill>
                <a:latin typeface="HelveticaNeue-Light-Identity-H"/>
              </a:rPr>
              <a:t>of discrimination</a:t>
            </a:r>
            <a:r>
              <a:rPr lang="es-ES" sz="1800" b="0" i="0" u="none" strike="noStrike" baseline="0" dirty="0">
                <a:solidFill>
                  <a:schemeClr val="dk1"/>
                </a:solidFill>
                <a:latin typeface="HelveticaNeue-Light-Identity-H"/>
              </a:rPr>
              <a:t> </a:t>
            </a:r>
            <a:r>
              <a:rPr lang="es-ES" sz="1800" b="0" i="0" u="none" strike="noStrike" baseline="0" dirty="0" err="1">
                <a:solidFill>
                  <a:schemeClr val="dk1"/>
                </a:solidFill>
                <a:latin typeface="HelveticaNeue-Light-Identity-H"/>
              </a:rPr>
              <a:t>should</a:t>
            </a:r>
            <a:r>
              <a:rPr lang="es-ES" sz="1800" b="0" i="0" u="none" strike="noStrike" baseline="0" dirty="0">
                <a:solidFill>
                  <a:schemeClr val="dk1"/>
                </a:solidFill>
                <a:latin typeface="HelveticaNeue-Light-Identity-H"/>
              </a:rPr>
              <a:t> be </a:t>
            </a:r>
            <a:r>
              <a:rPr lang="es-ES" sz="1800" b="0" i="0" u="none" strike="noStrike" baseline="0" dirty="0" err="1">
                <a:solidFill>
                  <a:schemeClr val="dk1"/>
                </a:solidFill>
                <a:latin typeface="HelveticaNeue-Light-Identity-H"/>
              </a:rPr>
              <a:t>included</a:t>
            </a:r>
            <a:r>
              <a:rPr lang="es-ES" sz="1800" b="0" i="0" u="none" strike="noStrike" baseline="0" dirty="0">
                <a:solidFill>
                  <a:schemeClr val="dk1"/>
                </a:solidFill>
                <a:latin typeface="HelveticaNeue-Light-Identity-H"/>
              </a:rPr>
              <a:t> </a:t>
            </a:r>
            <a:r>
              <a:rPr lang="es-ES" sz="1800" b="0" i="0" u="none" strike="noStrike" baseline="0" dirty="0" err="1">
                <a:latin typeface="HelveticaNeue-Light-Identity-H"/>
              </a:rPr>
              <a:t>thoroughly</a:t>
            </a:r>
            <a:r>
              <a:rPr lang="es-ES" sz="1800" b="0" i="0" u="none" strike="noStrike" baseline="0" dirty="0">
                <a:latin typeface="HelveticaNeue-Light-Identity-H"/>
              </a:rPr>
              <a:t> in </a:t>
            </a:r>
            <a:r>
              <a:rPr lang="es-ES" sz="1800" b="0" i="0" u="none" strike="noStrike" baseline="0" dirty="0" err="1">
                <a:latin typeface="HelveticaNeue-Light-Identity-H"/>
              </a:rPr>
              <a:t>consultations</a:t>
            </a:r>
            <a:r>
              <a:rPr lang="es-ES" sz="1800" b="0" i="0" u="none" strike="noStrike" baseline="0" dirty="0">
                <a:latin typeface="HelveticaNeue-Light-Identity-H"/>
              </a:rPr>
              <a:t>. </a:t>
            </a:r>
          </a:p>
          <a:p>
            <a:pPr marL="171450" lvl="0" indent="-171450" algn="l" rtl="0">
              <a:spcBef>
                <a:spcPts val="0"/>
              </a:spcBef>
              <a:spcAft>
                <a:spcPts val="0"/>
              </a:spcAft>
              <a:buFont typeface="Arial" panose="020B0604020202020204" pitchFamily="34" charset="0"/>
              <a:buChar char="•"/>
            </a:pPr>
            <a:r>
              <a:rPr lang="en-US" dirty="0">
                <a:latin typeface="Arial"/>
                <a:ea typeface="Arial"/>
                <a:cs typeface="Arial"/>
                <a:sym typeface="Arial"/>
              </a:rPr>
              <a:t>This Standard links especially with the approach of </a:t>
            </a:r>
            <a:r>
              <a:rPr lang="en-US" b="1" dirty="0">
                <a:latin typeface="Arial"/>
                <a:ea typeface="Arial"/>
                <a:cs typeface="Arial"/>
                <a:sym typeface="Arial"/>
              </a:rPr>
              <a:t>prevention</a:t>
            </a:r>
            <a:r>
              <a:rPr lang="en-US" dirty="0">
                <a:latin typeface="Arial"/>
                <a:ea typeface="Arial"/>
                <a:cs typeface="Arial"/>
                <a:sym typeface="Arial"/>
              </a:rPr>
              <a:t>, intending to identify, mitigate any risks programming might directly or indirectly cause (w/ data collection for instance), when </a:t>
            </a:r>
            <a:r>
              <a:rPr lang="en-US" i="0" dirty="0"/>
              <a:t>doing proper risk &amp; needs assessments and situational analyses, and considering preparedness actions. You can also identify protective factors to help prevent and mitigate them </a:t>
            </a:r>
            <a:r>
              <a:rPr lang="en-US" i="1" dirty="0"/>
              <a:t>[</a:t>
            </a:r>
            <a:r>
              <a:rPr lang="en-US" i="1" dirty="0">
                <a:latin typeface="Arial"/>
                <a:ea typeface="Arial"/>
                <a:cs typeface="Arial"/>
                <a:sym typeface="Wingdings" panose="05000000000000000000" pitchFamily="2" charset="2"/>
              </a:rPr>
              <a:t></a:t>
            </a:r>
            <a:r>
              <a:rPr lang="en-US" i="1" dirty="0">
                <a:latin typeface="Arial"/>
                <a:ea typeface="Arial"/>
                <a:cs typeface="Arial"/>
                <a:sym typeface="Arial"/>
              </a:rPr>
              <a:t> the prevention icon</a:t>
            </a:r>
            <a:r>
              <a:rPr lang="en-US" i="1"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 aligns with the </a:t>
            </a:r>
            <a:r>
              <a:rPr lang="en-US" dirty="0">
                <a:hlinkClick r:id="rId3"/>
              </a:rPr>
              <a:t>Core Humanitarian Standard</a:t>
            </a:r>
            <a:r>
              <a:rPr lang="en-US" dirty="0"/>
              <a:t>, as a whole</a:t>
            </a:r>
          </a:p>
          <a:p>
            <a:pPr marL="0" lvl="0" indent="0" algn="l" rtl="0">
              <a:spcBef>
                <a:spcPts val="0"/>
              </a:spcBef>
              <a:spcAft>
                <a:spcPts val="0"/>
              </a:spcAft>
              <a:buNone/>
            </a:pPr>
            <a:endParaRPr lang="en-US" b="1"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latin typeface="Arial"/>
                <a:ea typeface="Arial"/>
                <a:cs typeface="Arial"/>
                <a:sym typeface="Arial"/>
              </a:rPr>
              <a:t>Standard 5: Information management.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This standard provides child protection-focused information management guidance that is intended to complement existing information management tools and trainings.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latin typeface="Arial"/>
                <a:ea typeface="Arial"/>
                <a:cs typeface="Arial"/>
                <a:sym typeface="Arial"/>
              </a:rPr>
              <a:t>It details the ethical concerns to keep in mind when </a:t>
            </a:r>
            <a:r>
              <a:rPr lang="fr-FR" dirty="0" err="1"/>
              <a:t>processing</a:t>
            </a:r>
            <a:r>
              <a:rPr lang="fr-FR" dirty="0"/>
              <a:t>, </a:t>
            </a:r>
            <a:r>
              <a:rPr lang="fr-FR" dirty="0" err="1"/>
              <a:t>analysing</a:t>
            </a:r>
            <a:r>
              <a:rPr lang="fr-FR" dirty="0"/>
              <a:t> and sharing data and information: </a:t>
            </a:r>
            <a:r>
              <a:rPr lang="en-US" dirty="0"/>
              <a:t>it should be made anonymous; only be shared according to </a:t>
            </a:r>
            <a:r>
              <a:rPr lang="en-US" dirty="0" err="1"/>
              <a:t>contextualised</a:t>
            </a:r>
            <a:r>
              <a:rPr lang="en-US" dirty="0"/>
              <a:t> data protection and information-sharing protocols; should be up-to-date, and necessary/</a:t>
            </a:r>
            <a:r>
              <a:rPr lang="fr-FR" dirty="0" err="1"/>
              <a:t>meaningful</a:t>
            </a:r>
            <a:r>
              <a:rPr lang="fr-FR" dirty="0"/>
              <a:t> </a:t>
            </a:r>
            <a:r>
              <a:rPr lang="en-US" dirty="0"/>
              <a:t>; should </a:t>
            </a:r>
            <a:r>
              <a:rPr lang="fr-FR" dirty="0"/>
              <a:t>respect </a:t>
            </a:r>
            <a:r>
              <a:rPr lang="fr-FR" dirty="0" err="1"/>
              <a:t>confidentiality</a:t>
            </a:r>
            <a:r>
              <a:rPr lang="fr-FR" dirty="0"/>
              <a:t> and CP </a:t>
            </a:r>
            <a:r>
              <a:rPr lang="fr-FR" dirty="0" err="1"/>
              <a:t>principles</a:t>
            </a:r>
            <a:r>
              <a:rPr lang="fr-FR" dirty="0"/>
              <a:t> ; collection </a:t>
            </a:r>
            <a:r>
              <a:rPr lang="en-US" dirty="0"/>
              <a:t>must be technically and ethically sound; take into account the cultural practices and norms ; always with </a:t>
            </a:r>
            <a:r>
              <a:rPr lang="fr-FR" dirty="0" err="1"/>
              <a:t>informed</a:t>
            </a:r>
            <a:r>
              <a:rPr lang="fr-FR" dirty="0"/>
              <a:t> consent/assent…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latin typeface="Arial"/>
                <a:ea typeface="Arial"/>
                <a:cs typeface="Arial"/>
                <a:sym typeface="Arial"/>
              </a:rPr>
              <a:t>Used to strengthen coordination, inform strategic decision-making, </a:t>
            </a:r>
            <a:r>
              <a:rPr lang="en-US" dirty="0" err="1">
                <a:latin typeface="Arial"/>
                <a:ea typeface="Arial"/>
                <a:cs typeface="Arial"/>
                <a:sym typeface="Arial"/>
              </a:rPr>
              <a:t>programme</a:t>
            </a:r>
            <a:r>
              <a:rPr lang="en-US" dirty="0">
                <a:latin typeface="Arial"/>
                <a:ea typeface="Arial"/>
                <a:cs typeface="Arial"/>
                <a:sym typeface="Arial"/>
              </a:rPr>
              <a:t> cycle management and support advocacy.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dirty="0" err="1"/>
              <a:t>Complements</a:t>
            </a:r>
            <a:r>
              <a:rPr lang="fr-FR" dirty="0"/>
              <a:t> the Protection Information Management (PIM) Framework &amp; Protection Information Management guidance </a:t>
            </a:r>
            <a:r>
              <a:rPr lang="en-US" i="1" dirty="0"/>
              <a:t>– for more info on the different documents, please refer to St 5 Deck. </a:t>
            </a:r>
            <a:endParaRPr lang="en-US"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Standard 6: Child protection monitoring.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latin typeface="Arial"/>
                <a:ea typeface="Arial"/>
                <a:cs typeface="Arial"/>
                <a:sym typeface="Arial"/>
              </a:rPr>
              <a:t>DEF: Child protection </a:t>
            </a:r>
            <a:r>
              <a:rPr lang="en-US" u="sng" dirty="0">
                <a:latin typeface="Arial"/>
                <a:ea typeface="Arial"/>
                <a:cs typeface="Arial"/>
                <a:sym typeface="Arial"/>
              </a:rPr>
              <a:t>situation monitoring </a:t>
            </a:r>
            <a:r>
              <a:rPr lang="en-US" dirty="0">
                <a:latin typeface="Arial"/>
                <a:ea typeface="Arial"/>
                <a:cs typeface="Arial"/>
                <a:sym typeface="Arial"/>
              </a:rPr>
              <a:t>refers to the regular and systematic examination (monitoring) of child protection risks, violations and capacities in a specific humanitarian context. The purpose is to produce </a:t>
            </a:r>
            <a:r>
              <a:rPr lang="en-US" dirty="0">
                <a:effectLst/>
                <a:latin typeface="Arial" panose="020B0604020202020204" pitchFamily="34" charset="0"/>
              </a:rPr>
              <a:t>situational evidence on child protection risks and existing response capacities to </a:t>
            </a:r>
            <a:br>
              <a:rPr lang="en-US" dirty="0"/>
            </a:br>
            <a:r>
              <a:rPr lang="en-US" dirty="0">
                <a:effectLst/>
                <a:latin typeface="Arial" panose="020B0604020202020204" pitchFamily="34" charset="0"/>
              </a:rPr>
              <a:t>inform and adapt the response. </a:t>
            </a:r>
            <a:r>
              <a:rPr lang="en-US" u="sng" dirty="0">
                <a:effectLst/>
                <a:latin typeface="Arial" panose="020B0604020202020204" pitchFamily="34" charset="0"/>
              </a:rPr>
              <a:t>Response monitoring </a:t>
            </a:r>
            <a:r>
              <a:rPr lang="en-US" dirty="0">
                <a:effectLst/>
                <a:latin typeface="Arial" panose="020B0604020202020204" pitchFamily="34" charset="0"/>
              </a:rPr>
              <a:t>is the ongoing and coordinated measurement of the humanitarian response in a </a:t>
            </a:r>
            <a:br>
              <a:rPr lang="en-US" dirty="0"/>
            </a:br>
            <a:r>
              <a:rPr lang="en-US" dirty="0">
                <a:effectLst/>
                <a:latin typeface="Arial" panose="020B0604020202020204" pitchFamily="34" charset="0"/>
              </a:rPr>
              <a:t>humanitarian context, i.e. activities planned and carried out by humanitarian actors.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latin typeface="Arial"/>
                <a:ea typeface="Arial"/>
                <a:cs typeface="Arial"/>
                <a:sym typeface="Arial"/>
              </a:rPr>
              <a:t>The collection, management, analysis and use must be done in a principled &amp; safe manner. </a:t>
            </a:r>
            <a:r>
              <a:rPr lang="en-US" sz="1800" b="0" i="0" u="none" strike="noStrike" baseline="0" dirty="0">
                <a:latin typeface="HelveticaNeue-Light-Identity-H"/>
              </a:rPr>
              <a:t>The design, implementation and evaluation of child protection monitoring systems should follow the PIM principles: </a:t>
            </a:r>
            <a:r>
              <a:rPr lang="es-ES" sz="1800" b="0" i="0" u="none" strike="noStrike" baseline="0" dirty="0">
                <a:latin typeface="HelveticaNeue-Light-Identity-H"/>
              </a:rPr>
              <a:t>People-</a:t>
            </a:r>
            <a:r>
              <a:rPr lang="es-ES" sz="1800" b="0" i="0" u="none" strike="noStrike" baseline="0" dirty="0" err="1">
                <a:latin typeface="HelveticaNeue-Light-Identity-H"/>
              </a:rPr>
              <a:t>centred</a:t>
            </a:r>
            <a:r>
              <a:rPr lang="es-ES" sz="1800" b="0" i="0" u="none" strike="noStrike" baseline="0" dirty="0">
                <a:latin typeface="HelveticaNeue-Light-Identity-H"/>
              </a:rPr>
              <a:t> and inclusive; Do no </a:t>
            </a:r>
            <a:r>
              <a:rPr lang="es-ES" sz="1800" b="0" i="0" u="none" strike="noStrike" baseline="0" dirty="0" err="1">
                <a:latin typeface="HelveticaNeue-Light-Identity-H"/>
              </a:rPr>
              <a:t>harm</a:t>
            </a:r>
            <a:r>
              <a:rPr lang="es-ES" sz="1800" b="0" i="0" u="none" strike="noStrike" baseline="0" dirty="0">
                <a:latin typeface="HelveticaNeue-Light-Identity-H"/>
              </a:rPr>
              <a:t>; </a:t>
            </a:r>
            <a:r>
              <a:rPr lang="es-ES" sz="1800" b="0" i="0" u="none" strike="noStrike" baseline="0" dirty="0" err="1">
                <a:solidFill>
                  <a:srgbClr val="000000"/>
                </a:solidFill>
                <a:latin typeface="HelveticaNeue-Light-Identity-H"/>
              </a:rPr>
              <a:t>Defined</a:t>
            </a:r>
            <a:r>
              <a:rPr lang="es-ES" sz="1800" b="0" i="0" u="none" strike="noStrike" baseline="0" dirty="0">
                <a:solidFill>
                  <a:srgbClr val="000000"/>
                </a:solidFill>
                <a:latin typeface="HelveticaNeue-Light-Identity-H"/>
              </a:rPr>
              <a:t> </a:t>
            </a:r>
            <a:r>
              <a:rPr lang="es-ES" sz="1800" b="0" i="0" u="none" strike="noStrike" baseline="0" dirty="0" err="1">
                <a:solidFill>
                  <a:srgbClr val="000000"/>
                </a:solidFill>
                <a:latin typeface="HelveticaNeue-Light-Identity-H"/>
              </a:rPr>
              <a:t>purpose</a:t>
            </a:r>
            <a:r>
              <a:rPr lang="es-ES" sz="1800" b="0" i="0" u="none" strike="noStrike" baseline="0" dirty="0">
                <a:solidFill>
                  <a:srgbClr val="000000"/>
                </a:solidFill>
                <a:latin typeface="HelveticaNeue-Light-Identity-H"/>
              </a:rPr>
              <a:t>; </a:t>
            </a:r>
            <a:r>
              <a:rPr lang="en-US" sz="1800" b="0" i="0" u="none" strike="noStrike" baseline="0" dirty="0">
                <a:solidFill>
                  <a:srgbClr val="000000"/>
                </a:solidFill>
                <a:latin typeface="HelveticaNeue-Light-Identity-H"/>
              </a:rPr>
              <a:t>Informed consent/assent and confidentiality;</a:t>
            </a:r>
            <a:r>
              <a:rPr lang="en-US" sz="1800" b="0" i="1" u="none" strike="noStrike" baseline="0" dirty="0">
                <a:solidFill>
                  <a:srgbClr val="B366B3"/>
                </a:solidFill>
                <a:latin typeface="CMSY9"/>
              </a:rPr>
              <a:t> </a:t>
            </a:r>
            <a:r>
              <a:rPr lang="en-US" sz="1800" b="0" i="0" u="none" strike="noStrike" baseline="0" dirty="0">
                <a:solidFill>
                  <a:srgbClr val="000000"/>
                </a:solidFill>
                <a:latin typeface="HelveticaNeue-Light-Identity-H"/>
              </a:rPr>
              <a:t>Data responsibility, protection and security;</a:t>
            </a:r>
            <a:r>
              <a:rPr lang="es-ES" sz="1800" b="0" i="1" u="none" strike="noStrike" baseline="0" dirty="0">
                <a:solidFill>
                  <a:srgbClr val="B366B3"/>
                </a:solidFill>
                <a:latin typeface="CMSY9"/>
              </a:rPr>
              <a:t> </a:t>
            </a:r>
            <a:r>
              <a:rPr lang="es-ES" sz="1800" b="0" i="0" u="none" strike="noStrike" baseline="0" dirty="0" err="1">
                <a:solidFill>
                  <a:srgbClr val="000000"/>
                </a:solidFill>
                <a:latin typeface="HelveticaNeue-Light-Identity-H"/>
              </a:rPr>
              <a:t>Competency</a:t>
            </a:r>
            <a:r>
              <a:rPr lang="es-ES" sz="1800" b="0" i="0" u="none" strike="noStrike" baseline="0" dirty="0">
                <a:solidFill>
                  <a:srgbClr val="000000"/>
                </a:solidFill>
                <a:latin typeface="HelveticaNeue-Light-Identity-H"/>
              </a:rPr>
              <a:t> and </a:t>
            </a:r>
            <a:r>
              <a:rPr lang="es-ES" sz="1800" b="0" i="0" u="none" strike="noStrike" baseline="0" dirty="0" err="1">
                <a:solidFill>
                  <a:srgbClr val="000000"/>
                </a:solidFill>
                <a:latin typeface="HelveticaNeue-Light-Identity-H"/>
              </a:rPr>
              <a:t>capacity</a:t>
            </a:r>
            <a:r>
              <a:rPr lang="es-ES" sz="1800" b="0" i="0" u="none" strike="noStrike" baseline="0" dirty="0">
                <a:solidFill>
                  <a:srgbClr val="000000"/>
                </a:solidFill>
                <a:latin typeface="HelveticaNeue-Light-Identity-H"/>
              </a:rPr>
              <a:t>;</a:t>
            </a:r>
            <a:r>
              <a:rPr lang="es-ES" sz="1800" b="0" i="1" u="none" strike="noStrike" baseline="0" dirty="0">
                <a:solidFill>
                  <a:srgbClr val="B366B3"/>
                </a:solidFill>
                <a:latin typeface="CMSY9"/>
              </a:rPr>
              <a:t> </a:t>
            </a:r>
            <a:r>
              <a:rPr lang="es-ES" sz="1800" b="0" i="0" u="none" strike="noStrike" baseline="0" dirty="0" err="1">
                <a:solidFill>
                  <a:srgbClr val="000000"/>
                </a:solidFill>
                <a:latin typeface="HelveticaNeue-Light-Identity-H"/>
              </a:rPr>
              <a:t>Impartiality</a:t>
            </a:r>
            <a:r>
              <a:rPr lang="es-ES" sz="1800" b="0" i="0" u="none" strike="noStrike" baseline="0" dirty="0">
                <a:solidFill>
                  <a:srgbClr val="000000"/>
                </a:solidFill>
                <a:latin typeface="HelveticaNeue-Light-Identity-H"/>
              </a:rPr>
              <a:t>; and</a:t>
            </a:r>
            <a:r>
              <a:rPr lang="es-ES" sz="1800" b="0" i="1" u="none" strike="noStrike" baseline="0" dirty="0">
                <a:solidFill>
                  <a:srgbClr val="B366B3"/>
                </a:solidFill>
                <a:latin typeface="CMSY9"/>
              </a:rPr>
              <a:t> </a:t>
            </a:r>
            <a:r>
              <a:rPr lang="es-ES" sz="1800" b="0" i="0" u="none" strike="noStrike" baseline="0" dirty="0" err="1">
                <a:solidFill>
                  <a:srgbClr val="000000"/>
                </a:solidFill>
                <a:latin typeface="HelveticaNeue-Light-Identity-H"/>
              </a:rPr>
              <a:t>Coordination</a:t>
            </a:r>
            <a:r>
              <a:rPr lang="es-ES" sz="1800" b="0" i="0" u="none" strike="noStrike" baseline="0" dirty="0">
                <a:solidFill>
                  <a:srgbClr val="000000"/>
                </a:solidFill>
                <a:latin typeface="HelveticaNeue-Light-Identity-H"/>
              </a:rPr>
              <a:t> and </a:t>
            </a:r>
            <a:r>
              <a:rPr lang="es-ES" sz="1800" b="0" i="0" u="none" strike="noStrike" baseline="0" dirty="0" err="1">
                <a:solidFill>
                  <a:srgbClr val="000000"/>
                </a:solidFill>
                <a:latin typeface="HelveticaNeue-Light-Identity-H"/>
              </a:rPr>
              <a:t>collaboration</a:t>
            </a:r>
            <a:r>
              <a:rPr lang="es-ES" sz="1800" b="0" i="0" u="none" strike="noStrike" baseline="0" dirty="0">
                <a:solidFill>
                  <a:srgbClr val="000000"/>
                </a:solidFill>
                <a:latin typeface="HelveticaNeue-Light-Identity-H"/>
              </a:rPr>
              <a:t>. </a:t>
            </a:r>
            <a:r>
              <a:rPr lang="en-US" sz="1800" b="0" i="0" u="none" strike="noStrike" baseline="0" dirty="0">
                <a:solidFill>
                  <a:srgbClr val="000000"/>
                </a:solidFill>
                <a:latin typeface="HelveticaNeue-Light-Identity-H"/>
              </a:rPr>
              <a:t>These principles must be applied in addition to the </a:t>
            </a:r>
            <a:r>
              <a:rPr lang="en-US" sz="1800" b="0" i="1" u="none" strike="noStrike" baseline="0" dirty="0">
                <a:solidFill>
                  <a:srgbClr val="000000"/>
                </a:solidFill>
                <a:latin typeface="HelveticaNeue-LightItalic-Identity-H"/>
              </a:rPr>
              <a:t>CPMS </a:t>
            </a:r>
            <a:r>
              <a:rPr lang="en-US" sz="1800" b="0" i="0" u="none" strike="noStrike" baseline="0" dirty="0">
                <a:solidFill>
                  <a:srgbClr val="B366B3"/>
                </a:solidFill>
                <a:latin typeface="HelveticaNeue-Light-Identity-H"/>
              </a:rPr>
              <a:t>Principles</a:t>
            </a:r>
            <a:r>
              <a:rPr lang="en-US" sz="1800" b="0" i="0" u="none" strike="noStrike" baseline="0" dirty="0">
                <a:solidFill>
                  <a:srgbClr val="000000"/>
                </a:solidFill>
                <a:latin typeface="HelveticaNeue-Light-Identity-H"/>
              </a:rPr>
              <a:t>.</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2800" dirty="0">
                <a:effectLst/>
                <a:latin typeface="Arial" panose="020B0604020202020204" pitchFamily="34" charset="0"/>
              </a:rPr>
              <a:t>Secondary data is any information taken from existing sources of information such as reports, assessment data,  case management data, etc. Through a mix of quantitative and qualitative information sources, a preliminary situation analysis of child protection needs and capacities can be generated. A </a:t>
            </a:r>
            <a:r>
              <a:rPr lang="en-US" sz="1800" b="0" i="0" u="none" strike="noStrike" baseline="0" dirty="0">
                <a:latin typeface="HelveticaNeue-Light-Identity-H"/>
              </a:rPr>
              <a:t>secondary data review can help identify existing data and information, potential gaps and appropriate methods for addressing those gaps.</a:t>
            </a:r>
            <a:endParaRPr lang="en-US" dirty="0">
              <a:latin typeface="Arial"/>
              <a:ea typeface="Arial"/>
              <a:cs typeface="Arial"/>
              <a:sym typeface="Arial"/>
            </a:endParaRPr>
          </a:p>
          <a:p>
            <a:pPr marL="171450" lvl="0" indent="-171450" algn="l" rtl="0">
              <a:spcBef>
                <a:spcPts val="0"/>
              </a:spcBef>
              <a:spcAft>
                <a:spcPts val="0"/>
              </a:spcAft>
              <a:buFont typeface="Arial" panose="020B0604020202020204" pitchFamily="34" charset="0"/>
              <a:buChar char="•"/>
            </a:pPr>
            <a:r>
              <a:rPr lang="en-US" dirty="0">
                <a:latin typeface="Arial"/>
                <a:ea typeface="Arial"/>
                <a:cs typeface="Arial"/>
                <a:sym typeface="Arial"/>
              </a:rPr>
              <a:t>This Standard links especially with the approach of </a:t>
            </a:r>
            <a:r>
              <a:rPr lang="en-US" b="1" dirty="0">
                <a:latin typeface="Arial"/>
                <a:ea typeface="Arial"/>
                <a:cs typeface="Arial"/>
                <a:sym typeface="Arial"/>
              </a:rPr>
              <a:t>prevention</a:t>
            </a:r>
            <a:r>
              <a:rPr lang="en-US" dirty="0">
                <a:latin typeface="Arial"/>
                <a:ea typeface="Arial"/>
                <a:cs typeface="Arial"/>
                <a:sym typeface="Arial"/>
              </a:rPr>
              <a:t>, intending to mitigate any risks to children and their families when </a:t>
            </a:r>
            <a:r>
              <a:rPr lang="fr-FR" dirty="0" err="1"/>
              <a:t>collecting</a:t>
            </a:r>
            <a:r>
              <a:rPr lang="fr-FR" dirty="0"/>
              <a:t>, </a:t>
            </a:r>
            <a:r>
              <a:rPr lang="fr-FR" dirty="0" err="1"/>
              <a:t>processing</a:t>
            </a:r>
            <a:r>
              <a:rPr lang="fr-FR" dirty="0"/>
              <a:t> and </a:t>
            </a:r>
            <a:r>
              <a:rPr lang="fr-FR" dirty="0" err="1"/>
              <a:t>keeping</a:t>
            </a:r>
            <a:r>
              <a:rPr lang="fr-FR" dirty="0"/>
              <a:t> records</a:t>
            </a:r>
            <a:r>
              <a:rPr lang="en-US" dirty="0">
                <a:latin typeface="Arial"/>
                <a:ea typeface="Arial"/>
                <a:cs typeface="Arial"/>
                <a:sym typeface="Arial"/>
              </a:rPr>
              <a:t> </a:t>
            </a:r>
            <a:r>
              <a:rPr lang="en-US" i="1" dirty="0"/>
              <a:t>[</a:t>
            </a:r>
            <a:r>
              <a:rPr lang="en-US" i="1" dirty="0">
                <a:latin typeface="Arial"/>
                <a:ea typeface="Arial"/>
                <a:cs typeface="Arial"/>
                <a:sym typeface="Wingdings" panose="05000000000000000000" pitchFamily="2" charset="2"/>
              </a:rPr>
              <a:t></a:t>
            </a:r>
            <a:r>
              <a:rPr lang="en-US" i="1" dirty="0">
                <a:latin typeface="Arial"/>
                <a:ea typeface="Arial"/>
                <a:cs typeface="Arial"/>
                <a:sym typeface="Arial"/>
              </a:rPr>
              <a:t> the prevention icon</a:t>
            </a:r>
            <a:r>
              <a:rPr lang="en-US" i="1" dirty="0"/>
              <a:t>]</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dirty="0"/>
              <a:t>[</a:t>
            </a:r>
            <a:r>
              <a:rPr lang="en-US" i="1" dirty="0">
                <a:latin typeface="Arial"/>
                <a:cs typeface="Arial"/>
                <a:sym typeface="Wingdings" panose="05000000000000000000" pitchFamily="2" charset="2"/>
              </a:rPr>
              <a:t>For more info on CP monitoring, check St 6 deck and the Monitoring Toolkit at: https://alliancecpha.org/en/system/tdf/library/attachments/monitoring_toolkit_low_res.pdf?file=1&amp;type=node&amp;id=30920)</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i="1" dirty="0"/>
          </a:p>
          <a:p>
            <a:pPr marL="0" lvl="0" indent="0" algn="l" rtl="0">
              <a:spcBef>
                <a:spcPts val="0"/>
              </a:spcBef>
              <a:spcAft>
                <a:spcPts val="0"/>
              </a:spcAft>
              <a:buNone/>
            </a:pPr>
            <a:endParaRPr lang="fr-FR" dirty="0"/>
          </a:p>
          <a:p>
            <a:pPr marL="0" lvl="0" indent="0" algn="l" rtl="0">
              <a:spcBef>
                <a:spcPts val="0"/>
              </a:spcBef>
              <a:spcAft>
                <a:spcPts val="0"/>
              </a:spcAft>
              <a:buNone/>
            </a:pPr>
            <a:endParaRPr dirty="0"/>
          </a:p>
        </p:txBody>
      </p:sp>
      <p:sp>
        <p:nvSpPr>
          <p:cNvPr id="327" name="Google Shape;32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0" i="1" u="none" dirty="0"/>
              <a:t>Depending on the time you have for facilitation, consider adding here examples from the Region/ Country/ Response, of programming that meets the standards.</a:t>
            </a:r>
          </a:p>
          <a:p>
            <a:r>
              <a:rPr lang="en-US" b="0" i="1" u="none" dirty="0"/>
              <a:t>This could be a draft slide that you could update or remove if necessary. </a:t>
            </a:r>
          </a:p>
          <a:p>
            <a:r>
              <a:rPr lang="en-US" b="0" i="1" u="none" dirty="0"/>
              <a:t>For each example, you could add: </a:t>
            </a:r>
          </a:p>
          <a:p>
            <a:pPr marL="285750" indent="-285750">
              <a:buFont typeface="Arial" panose="020B0604020202020204" pitchFamily="34" charset="0"/>
              <a:buChar char="•"/>
            </a:pPr>
            <a:r>
              <a:rPr lang="fr-FR" b="0" i="1" u="none" dirty="0"/>
              <a:t>A short, concise, </a:t>
            </a:r>
            <a:r>
              <a:rPr lang="en-GB" i="1" dirty="0"/>
              <a:t>key presentation sentence about the specific program/project using Pillar 1</a:t>
            </a:r>
          </a:p>
          <a:p>
            <a:pPr marL="285750" indent="-285750">
              <a:buFont typeface="Arial" panose="020B0604020202020204" pitchFamily="34" charset="0"/>
              <a:buChar char="•"/>
            </a:pPr>
            <a:r>
              <a:rPr lang="en-GB" i="1" dirty="0"/>
              <a:t>Add the name of organisations and partners involved </a:t>
            </a:r>
          </a:p>
          <a:p>
            <a:pPr marL="285750" indent="-285750">
              <a:buFont typeface="Arial" panose="020B0604020202020204" pitchFamily="34" charset="0"/>
              <a:buChar char="•"/>
            </a:pPr>
            <a:r>
              <a:rPr lang="en-GB" i="1" dirty="0"/>
              <a:t>Add practical lessons learnt, key actions, message or numbers, that will attract interest of your audience</a:t>
            </a:r>
          </a:p>
          <a:p>
            <a:endParaRPr lang="en-US" b="0" i="1" u="none"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i="1" dirty="0"/>
              <a:t>Another option, if you have a larger </a:t>
            </a:r>
            <a:r>
              <a:rPr lang="en-US" i="1" dirty="0"/>
              <a:t>facilitation span (and also depending on the audience you have), this slide can be completed in an interactive way during the session.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i="1" dirty="0"/>
              <a:t>In that case, you could:</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i="1" dirty="0"/>
              <a:t>split the groups into 2 or 3 smaller groups, </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i="1" dirty="0"/>
              <a:t>allow 15 – 20 min for them to prepare a short presentation of an </a:t>
            </a:r>
            <a:r>
              <a:rPr lang="en-US" b="0" i="1" u="none" dirty="0"/>
              <a:t>example from the Region/ Country/ Response, of programming that meets the standard</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b="0" i="1" u="none" dirty="0"/>
              <a:t>in plenary, have the groups present their examples, and discuss /compare lessons learnt out of them. </a:t>
            </a:r>
          </a:p>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lang="en-US" b="0" i="1" u="none"/>
              <a:t>If you will be sending this presentation to the participants after the training, you can fill up this slide, to keep records of the presentations.</a:t>
            </a:r>
          </a:p>
          <a:p>
            <a:endParaRPr lang="en-US" b="0" i="1" u="none"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i="1" u="none" dirty="0"/>
              <a:t>TIP: you can either use https://thenounproject.com/ to get map outlines like those.</a:t>
            </a:r>
          </a:p>
          <a:p>
            <a:endParaRPr lang="en-US" b="0" i="1" u="none"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i="1" dirty="0"/>
              <a:t>[Facilitators - if you can project from the internet, then we suggest you navigate people there and show them]</a:t>
            </a:r>
            <a:r>
              <a:rPr lang="en-US" i="1" u="sng" dirty="0">
                <a:solidFill>
                  <a:schemeClr val="hlink"/>
                </a:solidFill>
                <a:hlinkClick r:id="rId3"/>
              </a:rPr>
              <a:t> </a:t>
            </a:r>
            <a:endParaRPr lang="en-US" i="1" u="sng" dirty="0">
              <a:solidFill>
                <a:schemeClr val="hlink"/>
              </a:solidFill>
            </a:endParaRPr>
          </a:p>
          <a:p>
            <a:pPr marL="0" marR="0" lvl="0" indent="0" algn="l" rtl="0">
              <a:lnSpc>
                <a:spcPct val="100000"/>
              </a:lnSpc>
              <a:spcBef>
                <a:spcPts val="0"/>
              </a:spcBef>
              <a:spcAft>
                <a:spcPts val="0"/>
              </a:spcAft>
              <a:buClr>
                <a:schemeClr val="dk1"/>
              </a:buClr>
              <a:buSzPts val="1200"/>
              <a:buFont typeface="Calibri"/>
              <a:buNone/>
            </a:pPr>
            <a:r>
              <a:rPr lang="en-US" u="sng" dirty="0"/>
              <a:t> </a:t>
            </a:r>
          </a:p>
          <a:p>
            <a:pPr marL="0" marR="0" lvl="0" indent="0" algn="l" rtl="0">
              <a:lnSpc>
                <a:spcPct val="100000"/>
              </a:lnSpc>
              <a:spcBef>
                <a:spcPts val="0"/>
              </a:spcBef>
              <a:spcAft>
                <a:spcPts val="0"/>
              </a:spcAft>
              <a:buClr>
                <a:schemeClr val="dk1"/>
              </a:buClr>
              <a:buSzPts val="1200"/>
              <a:buFont typeface="Calibri"/>
              <a:buNone/>
            </a:pPr>
            <a:r>
              <a:rPr lang="en-US" b="1" u="none" dirty="0"/>
              <a:t>HSP:</a:t>
            </a:r>
          </a:p>
          <a:p>
            <a:pPr marL="0" marR="0" lvl="0" indent="0" algn="l" rtl="0">
              <a:lnSpc>
                <a:spcPct val="100000"/>
              </a:lnSpc>
              <a:spcBef>
                <a:spcPts val="0"/>
              </a:spcBef>
              <a:spcAft>
                <a:spcPts val="0"/>
              </a:spcAft>
              <a:buClr>
                <a:schemeClr val="dk1"/>
              </a:buClr>
              <a:buSzPts val="1200"/>
              <a:buFont typeface="Calibri"/>
              <a:buNone/>
            </a:pPr>
            <a:r>
              <a:rPr lang="en-US" u="sng" dirty="0"/>
              <a:t>1. Online handbook</a:t>
            </a:r>
          </a:p>
          <a:p>
            <a:pPr marL="0" lvl="0" indent="0" algn="l" rtl="0">
              <a:spcBef>
                <a:spcPts val="0"/>
              </a:spcBef>
              <a:spcAft>
                <a:spcPts val="0"/>
              </a:spcAft>
              <a:buNone/>
            </a:pPr>
            <a:r>
              <a:rPr lang="en-US" u="sng" dirty="0"/>
              <a:t>2. The Humanitarian Standards Partnership App </a:t>
            </a:r>
            <a:endParaRPr lang="en-US" dirty="0"/>
          </a:p>
          <a:p>
            <a:pPr marL="0" lvl="0" indent="0" algn="l" rtl="0">
              <a:spcBef>
                <a:spcPts val="0"/>
              </a:spcBef>
              <a:spcAft>
                <a:spcPts val="0"/>
              </a:spcAft>
              <a:buNone/>
            </a:pPr>
            <a:r>
              <a:rPr lang="en-US" dirty="0"/>
              <a:t>– It is the 2</a:t>
            </a:r>
            <a:r>
              <a:rPr lang="en-US" baseline="30000" dirty="0"/>
              <a:t>nd</a:t>
            </a:r>
            <a:r>
              <a:rPr lang="en-US" dirty="0"/>
              <a:t> most popular app on that site after Sphere</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u="none" dirty="0"/>
              <a:t>CPMS page:</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u="sng" dirty="0"/>
              <a:t>1. Interactive handbook </a:t>
            </a:r>
            <a:r>
              <a:rPr lang="en-US" dirty="0"/>
              <a:t>– our greatest resource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2. </a:t>
            </a:r>
            <a:r>
              <a:rPr lang="en-US" u="sng" dirty="0"/>
              <a:t>A Summary: </a:t>
            </a:r>
            <a:r>
              <a:rPr lang="en-US" dirty="0"/>
              <a:t>At just 32 pages, it means that it is very topline but can be used to introduce the idea of minimum standards or start child protection discussions with government colleagues or other humanitarians without overwhelming them with the huge handbook.</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Alliance website:</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The </a:t>
            </a:r>
            <a:r>
              <a:rPr lang="en-US" u="sng" dirty="0"/>
              <a:t>PDF</a:t>
            </a:r>
            <a:r>
              <a:rPr lang="en-US" dirty="0"/>
              <a:t> &amp; all materials available can be downloaded if people want to print just portions of the CPMS, on the Alliance site</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The “</a:t>
            </a:r>
            <a:r>
              <a:rPr lang="en-US" u="sng" dirty="0"/>
              <a:t>Introduction to CPMS” Briefing Pack </a:t>
            </a:r>
            <a:r>
              <a:rPr lang="en-US" dirty="0"/>
              <a:t>contains this PPT and facilitation notes, plus the 2 page Introduction handout.</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A gallery of </a:t>
            </a:r>
            <a:r>
              <a:rPr lang="en-US" u="sng" dirty="0"/>
              <a:t>illustrated</a:t>
            </a:r>
            <a:r>
              <a:rPr lang="en-US" dirty="0"/>
              <a:t> Standards</a:t>
            </a:r>
          </a:p>
          <a:p>
            <a:pPr marL="228600" marR="0" lvl="0" indent="-228600" algn="l" rtl="0">
              <a:lnSpc>
                <a:spcPct val="100000"/>
              </a:lnSpc>
              <a:spcBef>
                <a:spcPts val="0"/>
              </a:spcBef>
              <a:spcAft>
                <a:spcPts val="0"/>
              </a:spcAft>
              <a:buClr>
                <a:schemeClr val="dk1"/>
              </a:buClr>
              <a:buSzPts val="1200"/>
              <a:buFont typeface="Calibri"/>
              <a:buAutoNum type="arabicPeriod"/>
            </a:pPr>
            <a:r>
              <a:rPr lang="en-US" sz="1200" dirty="0"/>
              <a:t>Discover our </a:t>
            </a:r>
            <a:r>
              <a:rPr lang="en-US" sz="1200" u="sng" dirty="0"/>
              <a:t>free CPMS e-course </a:t>
            </a:r>
            <a:r>
              <a:rPr lang="en-US" sz="1200" dirty="0"/>
              <a:t>with a range of modules</a:t>
            </a:r>
          </a:p>
          <a:p>
            <a:pPr marL="228600" marR="0" lvl="0" indent="-228600" algn="l" rtl="0">
              <a:lnSpc>
                <a:spcPct val="100000"/>
              </a:lnSpc>
              <a:spcBef>
                <a:spcPts val="0"/>
              </a:spcBef>
              <a:spcAft>
                <a:spcPts val="0"/>
              </a:spcAft>
              <a:buClr>
                <a:schemeClr val="dk1"/>
              </a:buClr>
              <a:buSzPts val="1200"/>
              <a:buFont typeface="Calibri"/>
              <a:buAutoNum type="arabicPeriod"/>
            </a:pPr>
            <a:r>
              <a:rPr lang="en-US" sz="1200" dirty="0"/>
              <a:t>Videos on the Alliance </a:t>
            </a:r>
            <a:r>
              <a:rPr lang="en-US" sz="1200" dirty="0" err="1"/>
              <a:t>Youtube</a:t>
            </a:r>
            <a:r>
              <a:rPr lang="en-US" sz="1200" dirty="0"/>
              <a:t> channel</a:t>
            </a:r>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r>
              <a:rPr lang="en-US" dirty="0"/>
              <a:t>ASK: What should our next steps as a team/agency/individual be?</a:t>
            </a:r>
            <a:endParaRPr dirty="0"/>
          </a:p>
          <a:p>
            <a:pPr marL="0" lvl="0" indent="0" algn="l" rtl="0">
              <a:spcBef>
                <a:spcPts val="0"/>
              </a:spcBef>
              <a:spcAft>
                <a:spcPts val="0"/>
              </a:spcAft>
              <a:buNone/>
            </a:pPr>
            <a:r>
              <a:rPr lang="en-US" i="1" dirty="0"/>
              <a:t>(i.e. you might schedule a longer meeting to digest the changes and create a plan; or ask colleagues to present certain new/revised standards and their implications for the </a:t>
            </a:r>
            <a:r>
              <a:rPr lang="en-US" i="1" dirty="0" err="1"/>
              <a:t>programme</a:t>
            </a:r>
            <a:r>
              <a:rPr lang="en-US" i="1" dirty="0"/>
              <a:t>; or set up a training or ask Senior Management for a meeting to discuss accountability to children, </a:t>
            </a:r>
            <a:r>
              <a:rPr lang="en-US" i="1" dirty="0" err="1"/>
              <a:t>etc</a:t>
            </a:r>
            <a:r>
              <a:rPr lang="en-US" i="1" dirty="0"/>
              <a:t>)</a:t>
            </a:r>
            <a:endParaRPr dirty="0"/>
          </a:p>
          <a:p>
            <a:pPr marL="0" lvl="0" indent="0" algn="l" rtl="0">
              <a:spcBef>
                <a:spcPts val="0"/>
              </a:spcBef>
              <a:spcAft>
                <a:spcPts val="0"/>
              </a:spcAft>
              <a:buNone/>
            </a:pPr>
            <a:r>
              <a:rPr lang="en-US" dirty="0"/>
              <a:t> </a:t>
            </a:r>
            <a:endParaRPr i="1" dirty="0"/>
          </a:p>
          <a:p>
            <a:pPr marL="0" marR="0" lvl="0" indent="0" algn="l" rtl="0">
              <a:lnSpc>
                <a:spcPct val="100000"/>
              </a:lnSpc>
              <a:spcBef>
                <a:spcPts val="0"/>
              </a:spcBef>
              <a:spcAft>
                <a:spcPts val="0"/>
              </a:spcAft>
              <a:buClr>
                <a:schemeClr val="dk1"/>
              </a:buClr>
              <a:buSzPts val="1200"/>
              <a:buFont typeface="Calibri"/>
              <a:buNone/>
            </a:pPr>
            <a:r>
              <a:rPr lang="en-US" i="1" dirty="0"/>
              <a:t>[Facilitators - </a:t>
            </a:r>
            <a:r>
              <a:rPr lang="en-US" i="1" u="sng" dirty="0"/>
              <a:t>Printed copies </a:t>
            </a:r>
            <a:r>
              <a:rPr lang="en-US" i="1" dirty="0"/>
              <a:t>– there is a small stockpile of the Handbook and Summary that the global Alliance has in Geneva; however, countries and regions are encouraged to print &amp; manage their own copies locally. Usually, this would be done through the inter-agency Coordination structure. On request, the Alliance can share a print-ready PDF.]</a:t>
            </a:r>
            <a:endParaRPr dirty="0"/>
          </a:p>
          <a:p>
            <a:pPr marL="0" marR="0" lvl="0" indent="0" algn="l" rtl="0">
              <a:lnSpc>
                <a:spcPct val="100000"/>
              </a:lnSpc>
              <a:spcBef>
                <a:spcPts val="0"/>
              </a:spcBef>
              <a:spcAft>
                <a:spcPts val="0"/>
              </a:spcAft>
              <a:buClr>
                <a:schemeClr val="dk1"/>
              </a:buClr>
              <a:buSzPts val="1200"/>
              <a:buFont typeface="Calibri"/>
              <a:buNone/>
            </a:pPr>
            <a:endParaRPr i="1" dirty="0"/>
          </a:p>
          <a:p>
            <a:pPr marL="0" marR="0" lvl="0" indent="0" algn="l" rtl="0">
              <a:lnSpc>
                <a:spcPct val="100000"/>
              </a:lnSpc>
              <a:spcBef>
                <a:spcPts val="0"/>
              </a:spcBef>
              <a:spcAft>
                <a:spcPts val="0"/>
              </a:spcAft>
              <a:buClr>
                <a:schemeClr val="dk1"/>
              </a:buClr>
              <a:buSzPts val="1200"/>
              <a:buFont typeface="Calibri"/>
              <a:buNone/>
            </a:pPr>
            <a:r>
              <a:rPr lang="en-US" dirty="0"/>
              <a:t>Thank you so much for coming together and starting to explore the CPMS. I will follow up on the next steps we discussed. And that’s the key – the CPMS is a gift that just keeps on giving every time you open it!</a:t>
            </a:r>
            <a:endParaRPr dirty="0"/>
          </a:p>
          <a:p>
            <a:pPr marL="0" marR="0" lvl="0" indent="0" algn="l" rtl="0">
              <a:lnSpc>
                <a:spcPct val="100000"/>
              </a:lnSpc>
              <a:spcBef>
                <a:spcPts val="0"/>
              </a:spcBef>
              <a:spcAft>
                <a:spcPts val="0"/>
              </a:spcAft>
              <a:buClr>
                <a:schemeClr val="dk1"/>
              </a:buClr>
              <a:buSzPts val="1200"/>
              <a:buFont typeface="Calibri"/>
              <a:buNone/>
            </a:pPr>
            <a:endParaRPr i="1" dirty="0"/>
          </a:p>
          <a:p>
            <a:pPr marL="0" lvl="0" indent="0" algn="l" rtl="0">
              <a:spcBef>
                <a:spcPts val="0"/>
              </a:spcBef>
              <a:spcAft>
                <a:spcPts val="0"/>
              </a:spcAft>
              <a:buNone/>
            </a:pP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mage &amp; Text - Purple">
  <p:cSld name="1_Image &amp; Text - Purple">
    <p:spTree>
      <p:nvGrpSpPr>
        <p:cNvPr id="1" name="Shape 50"/>
        <p:cNvGrpSpPr/>
        <p:nvPr/>
      </p:nvGrpSpPr>
      <p:grpSpPr>
        <a:xfrm>
          <a:off x="0" y="0"/>
          <a:ext cx="0" cy="0"/>
          <a:chOff x="0" y="0"/>
          <a:chExt cx="0" cy="0"/>
        </a:xfrm>
      </p:grpSpPr>
      <p:sp>
        <p:nvSpPr>
          <p:cNvPr id="51" name="Google Shape;51;p33"/>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200"/>
              <a:buFont typeface="Helvetica Neue"/>
              <a:buNone/>
              <a:defRPr sz="32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52" name="Google Shape;52;p33"/>
          <p:cNvCxnSpPr/>
          <p:nvPr/>
        </p:nvCxnSpPr>
        <p:spPr>
          <a:xfrm rot="10800000" flipH="1">
            <a:off x="5027117" y="1509236"/>
            <a:ext cx="6806284" cy="17612"/>
          </a:xfrm>
          <a:prstGeom prst="straightConnector1">
            <a:avLst/>
          </a:prstGeom>
          <a:noFill/>
          <a:ln w="9525" cap="flat" cmpd="sng">
            <a:solidFill>
              <a:schemeClr val="accent1"/>
            </a:solidFill>
            <a:prstDash val="solid"/>
            <a:miter lim="800000"/>
            <a:headEnd type="none" w="sm" len="sm"/>
            <a:tailEnd type="none" w="sm" len="sm"/>
          </a:ln>
        </p:spPr>
      </p:cxnSp>
      <p:sp>
        <p:nvSpPr>
          <p:cNvPr id="53" name="Google Shape;53;p33"/>
          <p:cNvSpPr/>
          <p:nvPr/>
        </p:nvSpPr>
        <p:spPr>
          <a:xfrm>
            <a:off x="9351335" y="1467293"/>
            <a:ext cx="2482066" cy="78223"/>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 name="Google Shape;54;p33"/>
          <p:cNvSpPr>
            <a:spLocks noGrp="1"/>
          </p:cNvSpPr>
          <p:nvPr>
            <p:ph type="pic" idx="2"/>
          </p:nvPr>
        </p:nvSpPr>
        <p:spPr>
          <a:xfrm>
            <a:off x="0" y="0"/>
            <a:ext cx="4340225" cy="6858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33"/>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754005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anchor="b">
            <a:normAutofit/>
          </a:bodyPr>
          <a:lstStyle>
            <a:lvl1pPr algn="r">
              <a:defRPr sz="5000" b="1">
                <a:solidFill>
                  <a:srgbClr val="415E7C"/>
                </a:solidFill>
              </a:defRPr>
            </a:lvl1pPr>
          </a:lstStyle>
          <a:p>
            <a:r>
              <a:rPr lang="es-MX" dirty="0"/>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0"/>
            <a:lstStyle/>
            <a:p>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0"/>
            <a:lstStyle/>
            <a:p>
              <a:endParaRPr/>
            </a:p>
          </p:txBody>
        </p:sp>
      </p:grpSp>
      <p:pic>
        <p:nvPicPr>
          <p:cNvPr id="5" name="Imagen 4">
            <a:extLst>
              <a:ext uri="{FF2B5EF4-FFF2-40B4-BE49-F238E27FC236}">
                <a16:creationId xmlns:a16="http://schemas.microsoft.com/office/drawing/2014/main" id="{5EB459C4-7284-1847-ACF4-469337629B3D}"/>
              </a:ext>
            </a:extLst>
          </p:cNvPr>
          <p:cNvPicPr>
            <a:picLocks noChangeAspect="1"/>
          </p:cNvPicPr>
          <p:nvPr userDrawn="1"/>
        </p:nvPicPr>
        <p:blipFill>
          <a:blip r:embed="rId3"/>
          <a:stretch>
            <a:fillRect/>
          </a:stretch>
        </p:blipFill>
        <p:spPr>
          <a:xfrm>
            <a:off x="7985248" y="5540654"/>
            <a:ext cx="3856463" cy="1103472"/>
          </a:xfrm>
          <a:prstGeom prst="rect">
            <a:avLst/>
          </a:prstGeom>
        </p:spPr>
      </p:pic>
    </p:spTree>
    <p:extLst>
      <p:ext uri="{BB962C8B-B14F-4D97-AF65-F5344CB8AC3E}">
        <p14:creationId xmlns:p14="http://schemas.microsoft.com/office/powerpoint/2010/main" val="1148706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2335403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701573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15083058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616625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3" r:id="rId10"/>
    <p:sldLayoutId id="2147483674" r:id="rId11"/>
    <p:sldLayoutId id="2147483675" r:id="rId12"/>
    <p:sldLayoutId id="2147483676" r:id="rId13"/>
    <p:sldLayoutId id="2147483677" r:id="rId14"/>
    <p:sldLayoutId id="2147483678" r:id="rId15"/>
    <p:sldLayoutId id="2147483681" r:id="rId16"/>
    <p:sldLayoutId id="2147483682" r:id="rId17"/>
    <p:sldLayoutId id="2147483683" r:id="rId18"/>
    <p:sldLayoutId id="2147483684" r:id="rId19"/>
    <p:sldLayoutId id="2147483686" r:id="rId20"/>
    <p:sldLayoutId id="2147483687"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hyperlink" Target="https://corehumanitarianstandard.org/the-standard" TargetMode="Externa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8.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25.png"/><Relationship Id="rId5" Type="http://schemas.openxmlformats.org/officeDocument/2006/relationships/image" Target="../media/image19.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28.jpeg"/><Relationship Id="rId4" Type="http://schemas.openxmlformats.org/officeDocument/2006/relationships/image" Target="../media/image27.gif"/></Relationships>
</file>

<file path=ppt/slides/_rels/slide8.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31.png"/><Relationship Id="rId5" Type="http://schemas.openxmlformats.org/officeDocument/2006/relationships/image" Target="../media/image30.jp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338" y="4240754"/>
            <a:ext cx="6631373" cy="1655762"/>
          </a:xfrm>
        </p:spPr>
        <p:txBody>
          <a:bodyPr>
            <a:normAutofit/>
          </a:bodyPr>
          <a:lstStyle/>
          <a:p>
            <a:pPr algn="ctr"/>
            <a:r>
              <a:rPr lang="en-GB" sz="3200" dirty="0">
                <a:effectLst>
                  <a:outerShdw blurRad="38100" dist="38100" dir="2700000" algn="tl">
                    <a:srgbClr val="000000">
                      <a:alpha val="43137"/>
                    </a:srgbClr>
                  </a:outerShdw>
                </a:effectLst>
              </a:rPr>
              <a:t>SLIDE DECK</a:t>
            </a: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331913"/>
            <a:ext cx="6630988" cy="27514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0" dirty="0">
                <a:solidFill>
                  <a:schemeClr val="bg1">
                    <a:lumMod val="65000"/>
                  </a:schemeClr>
                </a:solidFill>
                <a:latin typeface="Calibri"/>
                <a:cs typeface="Calibri"/>
                <a:sym typeface="Calibri"/>
              </a:rPr>
              <a:t>The Minimum Standards for Child Protection in Humanitarian Action </a:t>
            </a:r>
            <a:endParaRPr sz="4800" b="0" dirty="0">
              <a:solidFill>
                <a:schemeClr val="bg1">
                  <a:lumMod val="65000"/>
                </a:schemeClr>
              </a:solidFill>
              <a:latin typeface="Calibri"/>
              <a:cs typeface="Calibri"/>
              <a:sym typeface="Arial"/>
            </a:endParaRPr>
          </a:p>
          <a:p>
            <a:pPr marL="0" marR="0" lvl="0" indent="0" algn="ctr" rtl="0">
              <a:spcBef>
                <a:spcPts val="0"/>
              </a:spcBef>
              <a:spcAft>
                <a:spcPts val="0"/>
              </a:spcAft>
              <a:buNone/>
            </a:pPr>
            <a:r>
              <a:rPr lang="en-US" sz="4800" b="0" dirty="0">
                <a:solidFill>
                  <a:schemeClr val="bg1">
                    <a:lumMod val="65000"/>
                  </a:schemeClr>
                </a:solidFill>
                <a:latin typeface="Calibri"/>
                <a:cs typeface="Calibri"/>
                <a:sym typeface="Calibri"/>
              </a:rPr>
              <a:t>CPMS</a:t>
            </a:r>
            <a:endParaRPr sz="4800" b="0" dirty="0">
              <a:solidFill>
                <a:schemeClr val="bg1">
                  <a:lumMod val="65000"/>
                </a:schemeClr>
              </a:solidFill>
              <a:latin typeface="Calibri"/>
              <a:cs typeface="Calibri"/>
              <a:sym typeface="Arial"/>
            </a:endParaRPr>
          </a:p>
        </p:txBody>
      </p:sp>
    </p:spTree>
    <p:extLst>
      <p:ext uri="{BB962C8B-B14F-4D97-AF65-F5344CB8AC3E}">
        <p14:creationId xmlns:p14="http://schemas.microsoft.com/office/powerpoint/2010/main" val="2244311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10515600" cy="1325563"/>
          </a:xfrm>
        </p:spPr>
        <p:txBody>
          <a:bodyPr/>
          <a:lstStyle/>
          <a:p>
            <a:r>
              <a:rPr lang="en-US" dirty="0">
                <a:solidFill>
                  <a:schemeClr val="accent1">
                    <a:lumMod val="75000"/>
                  </a:schemeClr>
                </a:solidFill>
              </a:rPr>
              <a:t>Aim of the Standards</a:t>
            </a:r>
            <a:br>
              <a:rPr lang="en-US" dirty="0"/>
            </a:br>
            <a:endParaRPr lang="fr-FR" dirty="0"/>
          </a:p>
        </p:txBody>
      </p:sp>
      <p:sp>
        <p:nvSpPr>
          <p:cNvPr id="260" name="Google Shape;260;p5"/>
          <p:cNvSpPr txBox="1">
            <a:spLocks noGrp="1"/>
          </p:cNvSpPr>
          <p:nvPr>
            <p:ph idx="4294967295"/>
          </p:nvPr>
        </p:nvSpPr>
        <p:spPr>
          <a:xfrm>
            <a:off x="3523797" y="1409902"/>
            <a:ext cx="9566275"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800"/>
              <a:buChar char="●"/>
            </a:pPr>
            <a:r>
              <a:rPr lang="en-US" dirty="0">
                <a:solidFill>
                  <a:schemeClr val="bg2"/>
                </a:solidFill>
              </a:rPr>
              <a:t>Benchmark for CPHA.</a:t>
            </a:r>
            <a:endParaRPr dirty="0">
              <a:solidFill>
                <a:schemeClr val="bg2"/>
              </a:solidFill>
            </a:endParaRPr>
          </a:p>
          <a:p>
            <a:pPr marL="228600" lvl="0" indent="-228600" algn="l" rtl="0">
              <a:spcBef>
                <a:spcPts val="0"/>
              </a:spcBef>
              <a:spcAft>
                <a:spcPts val="0"/>
              </a:spcAft>
              <a:buSzPts val="2800"/>
              <a:buChar char="●"/>
            </a:pPr>
            <a:r>
              <a:rPr lang="en-US" sz="2600" dirty="0">
                <a:solidFill>
                  <a:schemeClr val="bg2"/>
                </a:solidFill>
              </a:rPr>
              <a:t>Collaborative, inter-agency tool</a:t>
            </a:r>
            <a:endParaRPr sz="2600" dirty="0">
              <a:solidFill>
                <a:schemeClr val="bg2"/>
              </a:solidFill>
            </a:endParaRPr>
          </a:p>
          <a:p>
            <a:pPr marL="228600" lvl="0" indent="-228600" algn="l" rtl="0">
              <a:spcBef>
                <a:spcPts val="0"/>
              </a:spcBef>
              <a:spcAft>
                <a:spcPts val="0"/>
              </a:spcAft>
              <a:buSzPts val="2800"/>
              <a:buChar char="●"/>
            </a:pPr>
            <a:r>
              <a:rPr lang="en-US" sz="2600" dirty="0">
                <a:solidFill>
                  <a:schemeClr val="bg2"/>
                </a:solidFill>
              </a:rPr>
              <a:t>Links with Core Humanitarian Standard</a:t>
            </a:r>
            <a:endParaRPr sz="2600" dirty="0">
              <a:solidFill>
                <a:schemeClr val="bg2"/>
              </a:solidFill>
            </a:endParaRPr>
          </a:p>
          <a:p>
            <a:pPr marL="228600" lvl="0" indent="-228600" algn="l" rtl="0">
              <a:spcBef>
                <a:spcPts val="0"/>
              </a:spcBef>
              <a:spcAft>
                <a:spcPts val="0"/>
              </a:spcAft>
              <a:buSzPts val="2800"/>
              <a:buChar char="●"/>
            </a:pPr>
            <a:r>
              <a:rPr lang="en-US" sz="2600" dirty="0" err="1">
                <a:solidFill>
                  <a:schemeClr val="bg2"/>
                </a:solidFill>
              </a:rPr>
              <a:t>Contextualisation</a:t>
            </a:r>
            <a:r>
              <a:rPr lang="en-US" sz="2600" dirty="0">
                <a:solidFill>
                  <a:schemeClr val="bg2"/>
                </a:solidFill>
              </a:rPr>
              <a:t> for local ownership</a:t>
            </a:r>
            <a:endParaRPr sz="2600" dirty="0">
              <a:solidFill>
                <a:schemeClr val="bg2"/>
              </a:solidFill>
            </a:endParaRPr>
          </a:p>
          <a:p>
            <a:pPr marL="0" lvl="0" indent="0" algn="l" rtl="0">
              <a:spcBef>
                <a:spcPts val="1000"/>
              </a:spcBef>
              <a:spcAft>
                <a:spcPts val="0"/>
              </a:spcAft>
              <a:buNone/>
            </a:pPr>
            <a:endParaRPr sz="2600" dirty="0">
              <a:solidFill>
                <a:schemeClr val="bg2"/>
              </a:solidFill>
            </a:endParaRPr>
          </a:p>
          <a:p>
            <a:pPr marL="228600" lvl="0" indent="-228600" algn="l" rtl="0">
              <a:spcBef>
                <a:spcPts val="1000"/>
              </a:spcBef>
              <a:spcAft>
                <a:spcPts val="0"/>
              </a:spcAft>
              <a:buSzPts val="2800"/>
              <a:buChar char="●"/>
            </a:pPr>
            <a:r>
              <a:rPr lang="en-US" sz="2600" dirty="0">
                <a:solidFill>
                  <a:schemeClr val="bg2"/>
                </a:solidFill>
              </a:rPr>
              <a:t>Purpose:</a:t>
            </a:r>
            <a:endParaRPr sz="2600" dirty="0">
              <a:solidFill>
                <a:schemeClr val="bg2"/>
              </a:solidFill>
            </a:endParaRPr>
          </a:p>
          <a:p>
            <a:pPr marL="685800" lvl="1" indent="-241300" algn="l" rtl="0">
              <a:spcBef>
                <a:spcPts val="0"/>
              </a:spcBef>
              <a:spcAft>
                <a:spcPts val="0"/>
              </a:spcAft>
              <a:buSzPts val="2600"/>
              <a:buChar char="○"/>
            </a:pPr>
            <a:r>
              <a:rPr lang="en-US" sz="2600" dirty="0">
                <a:solidFill>
                  <a:schemeClr val="bg2"/>
                </a:solidFill>
              </a:rPr>
              <a:t>quality and accountability</a:t>
            </a:r>
            <a:endParaRPr sz="2600" dirty="0">
              <a:solidFill>
                <a:schemeClr val="bg2"/>
              </a:solidFill>
            </a:endParaRPr>
          </a:p>
          <a:p>
            <a:pPr marL="685800" lvl="1" indent="-241300" algn="l" rtl="0">
              <a:spcBef>
                <a:spcPts val="0"/>
              </a:spcBef>
              <a:spcAft>
                <a:spcPts val="0"/>
              </a:spcAft>
              <a:buSzPts val="2600"/>
              <a:buChar char="○"/>
            </a:pPr>
            <a:r>
              <a:rPr lang="en-US" sz="2600" dirty="0">
                <a:solidFill>
                  <a:schemeClr val="bg2"/>
                </a:solidFill>
              </a:rPr>
              <a:t>impact for children’s protection and well-being</a:t>
            </a:r>
            <a:endParaRPr dirty="0">
              <a:solidFill>
                <a:schemeClr val="bg2"/>
              </a:solidFill>
            </a:endParaRPr>
          </a:p>
          <a:p>
            <a:pPr marL="228600" lvl="0" indent="-50800" algn="l" rtl="0">
              <a:lnSpc>
                <a:spcPct val="90000"/>
              </a:lnSpc>
              <a:spcBef>
                <a:spcPts val="1000"/>
              </a:spcBef>
              <a:spcAft>
                <a:spcPts val="0"/>
              </a:spcAft>
              <a:buClr>
                <a:schemeClr val="accent1"/>
              </a:buClr>
              <a:buSzPts val="2800"/>
              <a:buNone/>
            </a:pPr>
            <a:endParaRPr dirty="0">
              <a:solidFill>
                <a:schemeClr val="bg2"/>
              </a:solidFill>
            </a:endParaRPr>
          </a:p>
        </p:txBody>
      </p:sp>
      <p:pic>
        <p:nvPicPr>
          <p:cNvPr id="262" name="Google Shape;262;p5" descr="Screen Shot 2019-10-07 at 9.06.56 PM.png"/>
          <p:cNvPicPr preferRelativeResize="0"/>
          <p:nvPr/>
        </p:nvPicPr>
        <p:blipFill rotWithShape="1">
          <a:blip r:embed="rId3">
            <a:alphaModFix/>
          </a:blip>
          <a:srcRect/>
          <a:stretch/>
        </p:blipFill>
        <p:spPr>
          <a:xfrm>
            <a:off x="769062" y="2055813"/>
            <a:ext cx="2198523" cy="3053297"/>
          </a:xfrm>
          <a:prstGeom prst="rect">
            <a:avLst/>
          </a:prstGeom>
          <a:noFill/>
          <a:ln>
            <a:noFill/>
          </a:ln>
        </p:spPr>
      </p:pic>
      <p:pic>
        <p:nvPicPr>
          <p:cNvPr id="263" name="Google Shape;263;p5"/>
          <p:cNvPicPr preferRelativeResize="0"/>
          <p:nvPr/>
        </p:nvPicPr>
        <p:blipFill>
          <a:blip r:embed="rId4">
            <a:alphaModFix/>
          </a:blip>
          <a:stretch>
            <a:fillRect/>
          </a:stretch>
        </p:blipFill>
        <p:spPr>
          <a:xfrm>
            <a:off x="10210800" y="0"/>
            <a:ext cx="1981200" cy="1771650"/>
          </a:xfrm>
          <a:prstGeom prst="rect">
            <a:avLst/>
          </a:prstGeom>
          <a:noFill/>
          <a:ln>
            <a:noFill/>
          </a:ln>
        </p:spPr>
      </p:pic>
      <p:pic>
        <p:nvPicPr>
          <p:cNvPr id="264" name="Google Shape;264;p5"/>
          <p:cNvPicPr preferRelativeResize="0"/>
          <p:nvPr/>
        </p:nvPicPr>
        <p:blipFill>
          <a:blip r:embed="rId5">
            <a:alphaModFix/>
          </a:blip>
          <a:stretch>
            <a:fillRect/>
          </a:stretch>
        </p:blipFill>
        <p:spPr>
          <a:xfrm>
            <a:off x="4127088" y="4761996"/>
            <a:ext cx="7057055" cy="87999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0">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0">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0">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8" descr="Screen Shot 2019-10-07 at 9.08.18 PM.png"/>
          <p:cNvPicPr preferRelativeResize="0"/>
          <p:nvPr/>
        </p:nvPicPr>
        <p:blipFill rotWithShape="1">
          <a:blip r:embed="rId3">
            <a:alphaModFix/>
          </a:blip>
          <a:srcRect/>
          <a:stretch/>
        </p:blipFill>
        <p:spPr>
          <a:xfrm>
            <a:off x="3264136" y="0"/>
            <a:ext cx="8927863" cy="6858000"/>
          </a:xfrm>
          <a:prstGeom prst="rect">
            <a:avLst/>
          </a:prstGeom>
          <a:noFill/>
          <a:ln>
            <a:noFill/>
          </a:ln>
        </p:spPr>
      </p:pic>
      <p:sp>
        <p:nvSpPr>
          <p:cNvPr id="9" name="ZoneTexte 8">
            <a:extLst>
              <a:ext uri="{FF2B5EF4-FFF2-40B4-BE49-F238E27FC236}">
                <a16:creationId xmlns:a16="http://schemas.microsoft.com/office/drawing/2014/main" id="{11BEFA5A-6FE6-48C3-836E-CBB252B9C174}"/>
              </a:ext>
            </a:extLst>
          </p:cNvPr>
          <p:cNvSpPr txBox="1"/>
          <p:nvPr/>
        </p:nvSpPr>
        <p:spPr>
          <a:xfrm>
            <a:off x="975632" y="1072634"/>
            <a:ext cx="6098720" cy="707886"/>
          </a:xfrm>
          <a:prstGeom prst="rect">
            <a:avLst/>
          </a:prstGeom>
          <a:noFill/>
        </p:spPr>
        <p:txBody>
          <a:bodyPr wrap="square">
            <a:spAutoFit/>
          </a:bodyPr>
          <a:lstStyle/>
          <a:p>
            <a:r>
              <a:rPr lang="en-US" sz="4000" dirty="0"/>
              <a:t>Overview</a:t>
            </a:r>
            <a:endParaRPr lang="fr-FR" dirty="0"/>
          </a:p>
        </p:txBody>
      </p:sp>
      <p:sp>
        <p:nvSpPr>
          <p:cNvPr id="4" name="Rectangle 3">
            <a:extLst>
              <a:ext uri="{FF2B5EF4-FFF2-40B4-BE49-F238E27FC236}">
                <a16:creationId xmlns:a16="http://schemas.microsoft.com/office/drawing/2014/main" id="{7E969A77-C2F2-4389-A61C-96A48AFECE0E}"/>
              </a:ext>
            </a:extLst>
          </p:cNvPr>
          <p:cNvSpPr/>
          <p:nvPr/>
        </p:nvSpPr>
        <p:spPr>
          <a:xfrm>
            <a:off x="4024992" y="774501"/>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ECB170E-5E91-4829-A799-A8F8405480B9}"/>
              </a:ext>
            </a:extLst>
          </p:cNvPr>
          <p:cNvSpPr>
            <a:spLocks noGrp="1"/>
          </p:cNvSpPr>
          <p:nvPr>
            <p:ph idx="1"/>
          </p:nvPr>
        </p:nvSpPr>
        <p:spPr/>
        <p:txBody>
          <a:bodyPr>
            <a:normAutofit/>
          </a:bodyPr>
          <a:lstStyle/>
          <a:p>
            <a:r>
              <a:rPr lang="en-US" dirty="0">
                <a:solidFill>
                  <a:schemeClr val="bg2"/>
                </a:solidFill>
                <a:latin typeface="Arial"/>
                <a:ea typeface="Arial"/>
                <a:cs typeface="Arial"/>
                <a:sym typeface="Arial"/>
              </a:rPr>
              <a:t>Essential to ANY quality </a:t>
            </a:r>
            <a:r>
              <a:rPr lang="en-US" dirty="0">
                <a:solidFill>
                  <a:schemeClr val="bg2"/>
                </a:solidFill>
              </a:rPr>
              <a:t>child protection programming</a:t>
            </a:r>
            <a:endParaRPr lang="en-US" dirty="0">
              <a:solidFill>
                <a:schemeClr val="bg2"/>
              </a:solidFill>
              <a:latin typeface="Arial"/>
              <a:ea typeface="Arial"/>
              <a:cs typeface="Arial"/>
              <a:sym typeface="Arial"/>
            </a:endParaRPr>
          </a:p>
          <a:p>
            <a:r>
              <a:rPr lang="en-US" dirty="0">
                <a:solidFill>
                  <a:schemeClr val="bg2"/>
                </a:solidFill>
                <a:latin typeface="Arial"/>
                <a:ea typeface="Arial"/>
                <a:cs typeface="Arial"/>
                <a:sym typeface="Arial"/>
              </a:rPr>
              <a:t>Applicable at all times</a:t>
            </a:r>
          </a:p>
          <a:p>
            <a:r>
              <a:rPr lang="en-US" dirty="0">
                <a:solidFill>
                  <a:schemeClr val="bg2"/>
                </a:solidFill>
                <a:latin typeface="Arial"/>
                <a:ea typeface="Arial"/>
                <a:cs typeface="Arial"/>
                <a:sym typeface="Arial"/>
              </a:rPr>
              <a:t>Applicable in all contexts/settings</a:t>
            </a:r>
          </a:p>
          <a:p>
            <a:pPr marL="0" indent="0">
              <a:buNone/>
            </a:pPr>
            <a:r>
              <a:rPr lang="en-US" dirty="0">
                <a:solidFill>
                  <a:schemeClr val="bg2"/>
                </a:solidFill>
                <a:latin typeface="Arial"/>
                <a:ea typeface="Arial"/>
                <a:cs typeface="Arial"/>
                <a:sym typeface="Arial"/>
              </a:rPr>
              <a:t> </a:t>
            </a:r>
          </a:p>
          <a:p>
            <a:r>
              <a:rPr lang="en-US" dirty="0">
                <a:solidFill>
                  <a:schemeClr val="bg2"/>
                </a:solidFill>
                <a:latin typeface="Arial"/>
                <a:ea typeface="Arial"/>
                <a:cs typeface="Arial"/>
                <a:sym typeface="Arial"/>
              </a:rPr>
              <a:t>In line w/ </a:t>
            </a:r>
            <a:r>
              <a:rPr lang="en-US" dirty="0">
                <a:solidFill>
                  <a:schemeClr val="bg2"/>
                </a:solidFill>
                <a:latin typeface="Arial"/>
                <a:ea typeface="Arial"/>
                <a:cs typeface="Arial"/>
                <a:sym typeface="Arial"/>
                <a:hlinkClick r:id="rId3">
                  <a:extLst>
                    <a:ext uri="{A12FA001-AC4F-418D-AE19-62706E023703}">
                      <ahyp:hlinkClr xmlns:ahyp="http://schemas.microsoft.com/office/drawing/2018/hyperlinkcolor" val="tx"/>
                    </a:ext>
                  </a:extLst>
                </a:hlinkClick>
              </a:rPr>
              <a:t>CHS</a:t>
            </a:r>
            <a:endParaRPr lang="en-US" dirty="0">
              <a:solidFill>
                <a:schemeClr val="bg2"/>
              </a:solidFill>
              <a:latin typeface="Arial"/>
              <a:ea typeface="Arial"/>
              <a:cs typeface="Arial"/>
              <a:sym typeface="Arial"/>
            </a:endParaRPr>
          </a:p>
          <a:p>
            <a:endParaRPr lang="en-US" dirty="0">
              <a:solidFill>
                <a:schemeClr val="bg2"/>
              </a:solidFill>
              <a:latin typeface="Arial"/>
              <a:ea typeface="Arial"/>
              <a:cs typeface="Arial"/>
              <a:sym typeface="Arial"/>
            </a:endParaRPr>
          </a:p>
          <a:p>
            <a:r>
              <a:rPr lang="en-US" dirty="0">
                <a:solidFill>
                  <a:schemeClr val="bg2"/>
                </a:solidFill>
                <a:latin typeface="Arial"/>
                <a:ea typeface="Arial"/>
                <a:cs typeface="Arial"/>
                <a:sym typeface="Arial"/>
              </a:rPr>
              <a:t>Throughout: Strong emphasis on child safeguarding and PSEA</a:t>
            </a:r>
            <a:endParaRPr lang="en-US" dirty="0">
              <a:solidFill>
                <a:schemeClr val="bg2"/>
              </a:solidFill>
            </a:endParaRPr>
          </a:p>
          <a:p>
            <a:endParaRPr lang="fr-FR" dirty="0">
              <a:solidFill>
                <a:schemeClr val="bg2"/>
              </a:solidFill>
            </a:endParaRPr>
          </a:p>
        </p:txBody>
      </p:sp>
      <p:sp>
        <p:nvSpPr>
          <p:cNvPr id="4" name="Google Shape;322;p14">
            <a:extLst>
              <a:ext uri="{FF2B5EF4-FFF2-40B4-BE49-F238E27FC236}">
                <a16:creationId xmlns:a16="http://schemas.microsoft.com/office/drawing/2014/main" id="{E4B394E5-E1AA-47AF-BA71-7404C28FC001}"/>
              </a:ext>
            </a:extLst>
          </p:cNvPr>
          <p:cNvSpPr txBox="1">
            <a:spLocks noGrp="1"/>
          </p:cNvSpPr>
          <p:nvPr>
            <p:ph type="title"/>
          </p:nvPr>
        </p:nvSpPr>
        <p:spPr>
          <a:xfrm>
            <a:off x="1787525" y="365125"/>
            <a:ext cx="9566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dirty="0"/>
              <a:t>Pillar 1 – to ensure a quality response</a:t>
            </a:r>
            <a:endParaRPr dirty="0"/>
          </a:p>
        </p:txBody>
      </p:sp>
      <p:pic>
        <p:nvPicPr>
          <p:cNvPr id="5" name="Google Shape;327;p14" descr="Screen Shot 2019-10-08 at 5.14.15 PM.png">
            <a:extLst>
              <a:ext uri="{FF2B5EF4-FFF2-40B4-BE49-F238E27FC236}">
                <a16:creationId xmlns:a16="http://schemas.microsoft.com/office/drawing/2014/main" id="{2B16C13F-99CA-46ED-821E-E47C48E0CF1C}"/>
              </a:ext>
            </a:extLst>
          </p:cNvPr>
          <p:cNvPicPr preferRelativeResize="0"/>
          <p:nvPr/>
        </p:nvPicPr>
        <p:blipFill rotWithShape="1">
          <a:blip r:embed="rId4">
            <a:alphaModFix/>
          </a:blip>
          <a:srcRect/>
          <a:stretch/>
        </p:blipFill>
        <p:spPr>
          <a:xfrm>
            <a:off x="9703124" y="5528757"/>
            <a:ext cx="999750" cy="986595"/>
          </a:xfrm>
          <a:prstGeom prst="rect">
            <a:avLst/>
          </a:prstGeom>
          <a:noFill/>
          <a:ln>
            <a:noFill/>
          </a:ln>
        </p:spPr>
      </p:pic>
      <p:pic>
        <p:nvPicPr>
          <p:cNvPr id="6" name="Google Shape;326;p14" descr="Screen Shot 2019-10-08 at 5.14.22 PM.png">
            <a:extLst>
              <a:ext uri="{FF2B5EF4-FFF2-40B4-BE49-F238E27FC236}">
                <a16:creationId xmlns:a16="http://schemas.microsoft.com/office/drawing/2014/main" id="{74F37BEA-EA9E-419C-8BFC-2E9C788CEFC4}"/>
              </a:ext>
            </a:extLst>
          </p:cNvPr>
          <p:cNvPicPr preferRelativeResize="0"/>
          <p:nvPr/>
        </p:nvPicPr>
        <p:blipFill rotWithShape="1">
          <a:blip r:embed="rId5">
            <a:alphaModFix/>
          </a:blip>
          <a:srcRect/>
          <a:stretch/>
        </p:blipFill>
        <p:spPr>
          <a:xfrm>
            <a:off x="8052451" y="5506280"/>
            <a:ext cx="999749" cy="986595"/>
          </a:xfrm>
          <a:prstGeom prst="rect">
            <a:avLst/>
          </a:prstGeom>
          <a:noFill/>
          <a:ln>
            <a:noFill/>
          </a:ln>
        </p:spPr>
      </p:pic>
      <p:pic>
        <p:nvPicPr>
          <p:cNvPr id="7" name="Image 6">
            <a:extLst>
              <a:ext uri="{FF2B5EF4-FFF2-40B4-BE49-F238E27FC236}">
                <a16:creationId xmlns:a16="http://schemas.microsoft.com/office/drawing/2014/main" id="{13E8FBB1-B393-4A8F-AF49-3B91C58A2A9C}"/>
              </a:ext>
            </a:extLst>
          </p:cNvPr>
          <p:cNvPicPr>
            <a:picLocks noChangeAspect="1"/>
          </p:cNvPicPr>
          <p:nvPr/>
        </p:nvPicPr>
        <p:blipFill>
          <a:blip r:embed="rId6"/>
          <a:stretch>
            <a:fillRect/>
          </a:stretch>
        </p:blipFill>
        <p:spPr>
          <a:xfrm>
            <a:off x="8610145" y="2548761"/>
            <a:ext cx="2437278" cy="2433786"/>
          </a:xfrm>
          <a:prstGeom prst="rect">
            <a:avLst/>
          </a:prstGeom>
        </p:spPr>
      </p:pic>
    </p:spTree>
    <p:extLst>
      <p:ext uri="{BB962C8B-B14F-4D97-AF65-F5344CB8AC3E}">
        <p14:creationId xmlns:p14="http://schemas.microsoft.com/office/powerpoint/2010/main" val="2576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4"/>
          <p:cNvSpPr txBox="1">
            <a:spLocks noGrp="1"/>
          </p:cNvSpPr>
          <p:nvPr>
            <p:ph type="title"/>
          </p:nvPr>
        </p:nvSpPr>
        <p:spPr>
          <a:xfrm>
            <a:off x="2667858" y="217405"/>
            <a:ext cx="935667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kern="1200" dirty="0">
                <a:latin typeface="Calibri Light" panose="020F0302020204030204" pitchFamily="34" charset="0"/>
                <a:ea typeface="+mj-ea"/>
                <a:cs typeface="Calibri Light" panose="020F0302020204030204" pitchFamily="34" charset="0"/>
                <a:sym typeface="Arial"/>
              </a:rPr>
              <a:t>Pillar 1 – description of the Standards</a:t>
            </a:r>
            <a:endParaRPr kern="1200" dirty="0">
              <a:latin typeface="Calibri Light" panose="020F0302020204030204" pitchFamily="34" charset="0"/>
              <a:ea typeface="+mj-ea"/>
              <a:cs typeface="Calibri Light" panose="020F0302020204030204" pitchFamily="34" charset="0"/>
              <a:sym typeface="Arial"/>
            </a:endParaRPr>
          </a:p>
        </p:txBody>
      </p:sp>
      <p:sp>
        <p:nvSpPr>
          <p:cNvPr id="322" name="Google Shape;322;p14"/>
          <p:cNvSpPr txBox="1">
            <a:spLocks noGrp="1"/>
          </p:cNvSpPr>
          <p:nvPr>
            <p:ph sz="half" idx="1"/>
          </p:nvPr>
        </p:nvSpPr>
        <p:spPr>
          <a:xfrm>
            <a:off x="2719385" y="1392832"/>
            <a:ext cx="4976159" cy="312229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3"/>
              </a:buClr>
              <a:buSzPts val="2800"/>
              <a:buNone/>
            </a:pPr>
            <a:r>
              <a:rPr lang="en-US" b="1" dirty="0">
                <a:solidFill>
                  <a:schemeClr val="bg2"/>
                </a:solidFill>
                <a:latin typeface="+mn-lt"/>
                <a:cs typeface="Calibri" panose="020F0502020204030204" pitchFamily="34" charset="0"/>
              </a:rPr>
              <a:t>St. 1: Coordination</a:t>
            </a:r>
            <a:endParaRPr lang="en-US" dirty="0">
              <a:solidFill>
                <a:schemeClr val="bg2"/>
              </a:solidFill>
              <a:latin typeface="+mn-lt"/>
              <a:cs typeface="Calibri" panose="020F0502020204030204" pitchFamily="34" charset="0"/>
            </a:endParaRPr>
          </a:p>
          <a:p>
            <a:pPr marL="0" lvl="0" indent="0" algn="l" rtl="0">
              <a:lnSpc>
                <a:spcPct val="90000"/>
              </a:lnSpc>
              <a:spcBef>
                <a:spcPts val="0"/>
              </a:spcBef>
              <a:spcAft>
                <a:spcPts val="0"/>
              </a:spcAft>
              <a:buClr>
                <a:schemeClr val="accent3"/>
              </a:buClr>
              <a:buSzPts val="2800"/>
              <a:buNone/>
            </a:pPr>
            <a:endParaRPr lang="en-US" dirty="0">
              <a:solidFill>
                <a:schemeClr val="bg2"/>
              </a:solidFill>
              <a:latin typeface="+mn-lt"/>
              <a:cs typeface="Calibri" panose="020F0502020204030204" pitchFamily="34" charset="0"/>
            </a:endParaRPr>
          </a:p>
          <a:p>
            <a:pPr marL="342900" indent="-342900">
              <a:spcBef>
                <a:spcPts val="0"/>
              </a:spcBef>
              <a:buClr>
                <a:schemeClr val="accent3"/>
              </a:buClr>
            </a:pPr>
            <a:r>
              <a:rPr lang="en-US" dirty="0">
                <a:solidFill>
                  <a:schemeClr val="bg2"/>
                </a:solidFill>
              </a:rPr>
              <a:t>Effective/coherent and principled responses</a:t>
            </a:r>
          </a:p>
          <a:p>
            <a:pPr marL="342900" indent="-342900">
              <a:spcBef>
                <a:spcPts val="0"/>
              </a:spcBef>
              <a:buClr>
                <a:schemeClr val="accent3"/>
              </a:buClr>
            </a:pPr>
            <a:r>
              <a:rPr lang="en-US" dirty="0">
                <a:solidFill>
                  <a:schemeClr val="bg2"/>
                </a:solidFill>
                <a:sym typeface="Arial"/>
              </a:rPr>
              <a:t>Inter-agency or multi-sectoral response </a:t>
            </a:r>
            <a:endParaRPr lang="en-US" dirty="0">
              <a:solidFill>
                <a:schemeClr val="bg2"/>
              </a:solidFill>
            </a:endParaRPr>
          </a:p>
          <a:p>
            <a:pPr marL="342900" indent="-342900">
              <a:spcBef>
                <a:spcPts val="0"/>
              </a:spcBef>
              <a:buClr>
                <a:schemeClr val="accent3"/>
              </a:buClr>
            </a:pPr>
            <a:r>
              <a:rPr lang="en-US" dirty="0">
                <a:solidFill>
                  <a:schemeClr val="bg2"/>
                </a:solidFill>
              </a:rPr>
              <a:t>Shared responsibility</a:t>
            </a:r>
          </a:p>
          <a:p>
            <a:pPr marL="0" indent="0">
              <a:spcBef>
                <a:spcPts val="0"/>
              </a:spcBef>
              <a:buClr>
                <a:schemeClr val="accent3"/>
              </a:buClr>
              <a:buNone/>
            </a:pPr>
            <a:endParaRPr lang="en-US" sz="2400" dirty="0">
              <a:solidFill>
                <a:schemeClr val="bg2"/>
              </a:solidFill>
              <a:latin typeface="+mn-lt"/>
              <a:cs typeface="Calibri" panose="020F0502020204030204" pitchFamily="34" charset="0"/>
            </a:endParaRPr>
          </a:p>
          <a:p>
            <a:pPr marL="0" indent="0">
              <a:spcBef>
                <a:spcPts val="0"/>
              </a:spcBef>
              <a:buClr>
                <a:schemeClr val="accent3"/>
              </a:buClr>
              <a:buNone/>
            </a:pPr>
            <a:endParaRPr lang="en-US" sz="2400" b="1" dirty="0">
              <a:solidFill>
                <a:schemeClr val="bg2"/>
              </a:solidFill>
              <a:latin typeface="+mn-lt"/>
              <a:cs typeface="Calibri" panose="020F0502020204030204" pitchFamily="34" charset="0"/>
            </a:endParaRPr>
          </a:p>
          <a:p>
            <a:pPr marL="0" indent="0">
              <a:spcBef>
                <a:spcPts val="0"/>
              </a:spcBef>
              <a:buClr>
                <a:schemeClr val="accent3"/>
              </a:buClr>
              <a:buNone/>
            </a:pPr>
            <a:endParaRPr lang="en-US" sz="2400" b="1" dirty="0">
              <a:solidFill>
                <a:schemeClr val="bg2"/>
              </a:solidFill>
              <a:latin typeface="+mn-lt"/>
              <a:cs typeface="Calibri" panose="020F0502020204030204" pitchFamily="34" charset="0"/>
            </a:endParaRPr>
          </a:p>
        </p:txBody>
      </p:sp>
      <p:sp>
        <p:nvSpPr>
          <p:cNvPr id="5" name="Google Shape;322;p14">
            <a:extLst>
              <a:ext uri="{FF2B5EF4-FFF2-40B4-BE49-F238E27FC236}">
                <a16:creationId xmlns:a16="http://schemas.microsoft.com/office/drawing/2014/main" id="{D5370CD3-37BE-4D80-B70B-0E4F8F62D128}"/>
              </a:ext>
            </a:extLst>
          </p:cNvPr>
          <p:cNvSpPr txBox="1">
            <a:spLocks/>
          </p:cNvSpPr>
          <p:nvPr/>
        </p:nvSpPr>
        <p:spPr>
          <a:xfrm>
            <a:off x="7545281" y="1403265"/>
            <a:ext cx="518160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endParaRPr lang="en-US" sz="2400" dirty="0">
              <a:solidFill>
                <a:schemeClr val="bg2"/>
              </a:solidFill>
            </a:endParaRPr>
          </a:p>
          <a:p>
            <a:pPr marL="0" indent="0">
              <a:buFont typeface="Arial"/>
              <a:buNone/>
            </a:pPr>
            <a:endParaRPr lang="en-US" sz="2400" dirty="0">
              <a:solidFill>
                <a:schemeClr val="bg2"/>
              </a:solidFill>
            </a:endParaRPr>
          </a:p>
          <a:p>
            <a:pPr marL="0" indent="0">
              <a:buClr>
                <a:schemeClr val="accent3"/>
              </a:buClr>
              <a:buNone/>
            </a:pPr>
            <a:r>
              <a:rPr lang="en-US" b="1" dirty="0">
                <a:solidFill>
                  <a:schemeClr val="bg2"/>
                </a:solidFill>
                <a:cs typeface="Calibri" panose="020F0502020204030204" pitchFamily="34" charset="0"/>
              </a:rPr>
              <a:t>St.</a:t>
            </a:r>
            <a:r>
              <a:rPr lang="en-US" b="1" dirty="0">
                <a:solidFill>
                  <a:schemeClr val="bg2"/>
                </a:solidFill>
                <a:latin typeface="+mn-lt"/>
                <a:cs typeface="Calibri" panose="020F0502020204030204" pitchFamily="34" charset="0"/>
              </a:rPr>
              <a:t> 2 : Human Resources</a:t>
            </a:r>
          </a:p>
          <a:p>
            <a:pPr marL="228600" indent="-241934">
              <a:buClr>
                <a:schemeClr val="accent3"/>
              </a:buClr>
            </a:pPr>
            <a:r>
              <a:rPr lang="fr-FR" dirty="0" err="1">
                <a:solidFill>
                  <a:schemeClr val="bg2"/>
                </a:solidFill>
              </a:rPr>
              <a:t>Skills</a:t>
            </a:r>
            <a:r>
              <a:rPr lang="fr-FR" dirty="0">
                <a:solidFill>
                  <a:schemeClr val="bg2"/>
                </a:solidFill>
              </a:rPr>
              <a:t> and expertise </a:t>
            </a:r>
            <a:r>
              <a:rPr lang="fr-FR" dirty="0" err="1">
                <a:solidFill>
                  <a:schemeClr val="bg2"/>
                </a:solidFill>
              </a:rPr>
              <a:t>needed</a:t>
            </a:r>
            <a:endParaRPr lang="fr-FR" dirty="0">
              <a:solidFill>
                <a:schemeClr val="bg2"/>
              </a:solidFill>
            </a:endParaRPr>
          </a:p>
          <a:p>
            <a:pPr marL="228600" indent="-241934">
              <a:buClr>
                <a:schemeClr val="accent3"/>
              </a:buClr>
            </a:pPr>
            <a:r>
              <a:rPr lang="en-US" dirty="0">
                <a:solidFill>
                  <a:schemeClr val="bg2"/>
                </a:solidFill>
                <a:latin typeface="Arial"/>
                <a:ea typeface="Arial"/>
                <a:cs typeface="Arial"/>
                <a:sym typeface="Arial"/>
              </a:rPr>
              <a:t>HR processes, procedures and policies </a:t>
            </a:r>
            <a:endParaRPr lang="fr-FR" dirty="0">
              <a:solidFill>
                <a:schemeClr val="bg2"/>
              </a:solidFill>
            </a:endParaRPr>
          </a:p>
          <a:p>
            <a:pPr marL="228600" indent="-241934">
              <a:buClr>
                <a:schemeClr val="accent3"/>
              </a:buClr>
            </a:pPr>
            <a:r>
              <a:rPr lang="en-US" dirty="0">
                <a:solidFill>
                  <a:schemeClr val="bg2"/>
                </a:solidFill>
              </a:rPr>
              <a:t>Safeguarding</a:t>
            </a:r>
            <a:br>
              <a:rPr lang="en-US" sz="2400" dirty="0">
                <a:solidFill>
                  <a:schemeClr val="bg2"/>
                </a:solidFill>
              </a:rPr>
            </a:br>
            <a:endParaRPr lang="en-US" sz="2400" dirty="0">
              <a:solidFill>
                <a:schemeClr val="bg2"/>
              </a:solidFill>
            </a:endParaRPr>
          </a:p>
        </p:txBody>
      </p:sp>
      <p:pic>
        <p:nvPicPr>
          <p:cNvPr id="3" name="Image 2">
            <a:extLst>
              <a:ext uri="{FF2B5EF4-FFF2-40B4-BE49-F238E27FC236}">
                <a16:creationId xmlns:a16="http://schemas.microsoft.com/office/drawing/2014/main" id="{C3975FE9-A39A-4675-88D3-4A208A3C3006}"/>
              </a:ext>
            </a:extLst>
          </p:cNvPr>
          <p:cNvPicPr>
            <a:picLocks noChangeAspect="1"/>
          </p:cNvPicPr>
          <p:nvPr/>
        </p:nvPicPr>
        <p:blipFill>
          <a:blip r:embed="rId3"/>
          <a:stretch>
            <a:fillRect/>
          </a:stretch>
        </p:blipFill>
        <p:spPr>
          <a:xfrm>
            <a:off x="0" y="0"/>
            <a:ext cx="2748643" cy="6858000"/>
          </a:xfrm>
          <a:prstGeom prst="rect">
            <a:avLst/>
          </a:prstGeom>
        </p:spPr>
      </p:pic>
      <p:pic>
        <p:nvPicPr>
          <p:cNvPr id="6" name="Image 5">
            <a:extLst>
              <a:ext uri="{FF2B5EF4-FFF2-40B4-BE49-F238E27FC236}">
                <a16:creationId xmlns:a16="http://schemas.microsoft.com/office/drawing/2014/main" id="{CF830070-2829-4143-ACEF-31C4FE7872A7}"/>
              </a:ext>
            </a:extLst>
          </p:cNvPr>
          <p:cNvPicPr>
            <a:picLocks noChangeAspect="1"/>
          </p:cNvPicPr>
          <p:nvPr/>
        </p:nvPicPr>
        <p:blipFill>
          <a:blip r:embed="rId4"/>
          <a:stretch>
            <a:fillRect/>
          </a:stretch>
        </p:blipFill>
        <p:spPr>
          <a:xfrm>
            <a:off x="6390628" y="1154634"/>
            <a:ext cx="947204" cy="972129"/>
          </a:xfrm>
          <a:prstGeom prst="rect">
            <a:avLst/>
          </a:prstGeom>
        </p:spPr>
      </p:pic>
      <p:pic>
        <p:nvPicPr>
          <p:cNvPr id="12" name="Google Shape;325;p14" descr="Screen Shot 2019-10-08 at 5.13.57 PM.png">
            <a:extLst>
              <a:ext uri="{FF2B5EF4-FFF2-40B4-BE49-F238E27FC236}">
                <a16:creationId xmlns:a16="http://schemas.microsoft.com/office/drawing/2014/main" id="{6CC3F906-1503-4872-BE97-954905B252F0}"/>
              </a:ext>
            </a:extLst>
          </p:cNvPr>
          <p:cNvPicPr preferRelativeResize="0"/>
          <p:nvPr/>
        </p:nvPicPr>
        <p:blipFill rotWithShape="1">
          <a:blip r:embed="rId5">
            <a:alphaModFix/>
          </a:blip>
          <a:srcRect/>
          <a:stretch/>
        </p:blipFill>
        <p:spPr>
          <a:xfrm>
            <a:off x="6755318" y="3670290"/>
            <a:ext cx="887803" cy="724367"/>
          </a:xfrm>
          <a:prstGeom prst="rect">
            <a:avLst/>
          </a:prstGeom>
          <a:noFill/>
          <a:ln>
            <a:noFill/>
          </a:ln>
        </p:spPr>
      </p:pic>
      <p:pic>
        <p:nvPicPr>
          <p:cNvPr id="13" name="Google Shape;326;p14" descr="Screen Shot 2019-10-08 at 5.14.22 PM.png">
            <a:extLst>
              <a:ext uri="{FF2B5EF4-FFF2-40B4-BE49-F238E27FC236}">
                <a16:creationId xmlns:a16="http://schemas.microsoft.com/office/drawing/2014/main" id="{2934EDF7-2236-4B53-B9AC-947E96FCE680}"/>
              </a:ext>
            </a:extLst>
          </p:cNvPr>
          <p:cNvPicPr preferRelativeResize="0"/>
          <p:nvPr/>
        </p:nvPicPr>
        <p:blipFill rotWithShape="1">
          <a:blip r:embed="rId6">
            <a:alphaModFix/>
          </a:blip>
          <a:srcRect/>
          <a:stretch/>
        </p:blipFill>
        <p:spPr>
          <a:xfrm>
            <a:off x="10391175" y="4070635"/>
            <a:ext cx="716907" cy="907475"/>
          </a:xfrm>
          <a:prstGeom prst="rect">
            <a:avLst/>
          </a:prstGeom>
          <a:noFill/>
          <a:ln>
            <a:noFill/>
          </a:ln>
        </p:spPr>
      </p:pic>
      <p:pic>
        <p:nvPicPr>
          <p:cNvPr id="11" name="Image 10">
            <a:extLst>
              <a:ext uri="{FF2B5EF4-FFF2-40B4-BE49-F238E27FC236}">
                <a16:creationId xmlns:a16="http://schemas.microsoft.com/office/drawing/2014/main" id="{0A120899-B15F-4D5E-A7B9-1DB92BFA6A57}"/>
              </a:ext>
            </a:extLst>
          </p:cNvPr>
          <p:cNvPicPr>
            <a:picLocks noChangeAspect="1"/>
          </p:cNvPicPr>
          <p:nvPr/>
        </p:nvPicPr>
        <p:blipFill>
          <a:blip r:embed="rId7"/>
          <a:stretch>
            <a:fillRect/>
          </a:stretch>
        </p:blipFill>
        <p:spPr>
          <a:xfrm>
            <a:off x="9348591" y="1084746"/>
            <a:ext cx="1125977" cy="1111903"/>
          </a:xfrm>
          <a:prstGeom prst="rect">
            <a:avLst/>
          </a:prstGeom>
        </p:spPr>
      </p:pic>
      <p:sp>
        <p:nvSpPr>
          <p:cNvPr id="16" name="Google Shape;322;p14">
            <a:extLst>
              <a:ext uri="{FF2B5EF4-FFF2-40B4-BE49-F238E27FC236}">
                <a16:creationId xmlns:a16="http://schemas.microsoft.com/office/drawing/2014/main" id="{B989E4F9-ADB1-4ED1-B7AB-161F75ED6467}"/>
              </a:ext>
            </a:extLst>
          </p:cNvPr>
          <p:cNvSpPr txBox="1">
            <a:spLocks/>
          </p:cNvSpPr>
          <p:nvPr/>
        </p:nvSpPr>
        <p:spPr>
          <a:xfrm>
            <a:off x="4254982" y="4855057"/>
            <a:ext cx="6468435" cy="250969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Clr>
                <a:schemeClr val="accent3"/>
              </a:buClr>
              <a:buNone/>
            </a:pPr>
            <a:r>
              <a:rPr lang="en-US" b="1" dirty="0">
                <a:solidFill>
                  <a:schemeClr val="bg2"/>
                </a:solidFill>
                <a:cs typeface="Calibri" panose="020F0502020204030204" pitchFamily="34" charset="0"/>
              </a:rPr>
              <a:t>St.</a:t>
            </a:r>
            <a:r>
              <a:rPr lang="en-US" b="1" dirty="0">
                <a:solidFill>
                  <a:schemeClr val="bg2"/>
                </a:solidFill>
                <a:latin typeface="+mn-lt"/>
                <a:cs typeface="Calibri" panose="020F0502020204030204" pitchFamily="34" charset="0"/>
              </a:rPr>
              <a:t> 3: Communications &amp; advocacy</a:t>
            </a:r>
            <a:endParaRPr lang="en-US" dirty="0">
              <a:solidFill>
                <a:schemeClr val="bg2"/>
              </a:solidFill>
              <a:latin typeface="+mn-lt"/>
              <a:cs typeface="Calibri" panose="020F0502020204030204" pitchFamily="34" charset="0"/>
            </a:endParaRPr>
          </a:p>
          <a:p>
            <a:pPr marL="342900" indent="-342900">
              <a:spcBef>
                <a:spcPts val="0"/>
              </a:spcBef>
              <a:buClr>
                <a:schemeClr val="accent3"/>
              </a:buClr>
            </a:pPr>
            <a:r>
              <a:rPr lang="en-US" dirty="0">
                <a:solidFill>
                  <a:schemeClr val="bg2"/>
                </a:solidFill>
              </a:rPr>
              <a:t>Dignity, best interests and safety </a:t>
            </a:r>
          </a:p>
          <a:p>
            <a:pPr marL="342900" indent="-342900">
              <a:spcBef>
                <a:spcPts val="0"/>
              </a:spcBef>
              <a:buClr>
                <a:schemeClr val="accent3"/>
              </a:buClr>
            </a:pPr>
            <a:r>
              <a:rPr lang="en-US" dirty="0">
                <a:solidFill>
                  <a:schemeClr val="bg2"/>
                </a:solidFill>
              </a:rPr>
              <a:t>Children’s voices </a:t>
            </a:r>
            <a:r>
              <a:rPr lang="en-US" dirty="0">
                <a:solidFill>
                  <a:schemeClr val="bg2"/>
                </a:solidFill>
                <a:sym typeface="Arial"/>
              </a:rPr>
              <a:t>and empowerment</a:t>
            </a:r>
            <a:endParaRPr lang="en-US" dirty="0">
              <a:solidFill>
                <a:schemeClr val="bg2"/>
              </a:solidFill>
            </a:endParaRPr>
          </a:p>
          <a:p>
            <a:pPr marL="0" indent="0">
              <a:spcBef>
                <a:spcPts val="0"/>
              </a:spcBef>
              <a:buClr>
                <a:schemeClr val="accent3"/>
              </a:buClr>
              <a:buFont typeface="Arial"/>
              <a:buNone/>
            </a:pPr>
            <a:endParaRPr lang="en-US" sz="2400" b="1" dirty="0">
              <a:solidFill>
                <a:schemeClr val="bg2"/>
              </a:solidFill>
              <a:latin typeface="+mn-lt"/>
              <a:cs typeface="Calibri" panose="020F0502020204030204" pitchFamily="34" charset="0"/>
            </a:endParaRPr>
          </a:p>
          <a:p>
            <a:pPr marL="0" indent="0">
              <a:spcBef>
                <a:spcPts val="0"/>
              </a:spcBef>
              <a:buClr>
                <a:schemeClr val="accent3"/>
              </a:buClr>
              <a:buFont typeface="Arial"/>
              <a:buNone/>
            </a:pPr>
            <a:endParaRPr lang="en-US" sz="2400" b="1" dirty="0">
              <a:solidFill>
                <a:schemeClr val="bg2"/>
              </a:solidFill>
              <a:latin typeface="+mn-lt"/>
              <a:cs typeface="Calibri" panose="020F0502020204030204" pitchFamily="34" charset="0"/>
            </a:endParaRPr>
          </a:p>
        </p:txBody>
      </p:sp>
      <p:pic>
        <p:nvPicPr>
          <p:cNvPr id="17" name="Google Shape;327;p14" descr="Screen Shot 2019-10-08 at 5.14.15 PM.png">
            <a:extLst>
              <a:ext uri="{FF2B5EF4-FFF2-40B4-BE49-F238E27FC236}">
                <a16:creationId xmlns:a16="http://schemas.microsoft.com/office/drawing/2014/main" id="{E8013D6F-87B2-480E-A0B0-E106F10CA5B1}"/>
              </a:ext>
            </a:extLst>
          </p:cNvPr>
          <p:cNvPicPr preferRelativeResize="0"/>
          <p:nvPr/>
        </p:nvPicPr>
        <p:blipFill rotWithShape="1">
          <a:blip r:embed="rId8">
            <a:alphaModFix/>
          </a:blip>
          <a:srcRect/>
          <a:stretch/>
        </p:blipFill>
        <p:spPr>
          <a:xfrm>
            <a:off x="3384720" y="5385767"/>
            <a:ext cx="804694" cy="724139"/>
          </a:xfrm>
          <a:prstGeom prst="rect">
            <a:avLst/>
          </a:prstGeom>
          <a:noFill/>
          <a:ln>
            <a:noFill/>
          </a:ln>
        </p:spPr>
      </p:pic>
      <p:pic>
        <p:nvPicPr>
          <p:cNvPr id="15" name="Image 14">
            <a:extLst>
              <a:ext uri="{FF2B5EF4-FFF2-40B4-BE49-F238E27FC236}">
                <a16:creationId xmlns:a16="http://schemas.microsoft.com/office/drawing/2014/main" id="{511C1452-39B5-4322-8028-5D9EAF1BC2AD}"/>
              </a:ext>
            </a:extLst>
          </p:cNvPr>
          <p:cNvPicPr>
            <a:picLocks noChangeAspect="1"/>
          </p:cNvPicPr>
          <p:nvPr/>
        </p:nvPicPr>
        <p:blipFill>
          <a:blip r:embed="rId9"/>
          <a:stretch>
            <a:fillRect/>
          </a:stretch>
        </p:blipFill>
        <p:spPr>
          <a:xfrm flipV="1">
            <a:off x="10930866" y="4945377"/>
            <a:ext cx="1005819" cy="10187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 grpId="0" uiExpand="1" build="p"/>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5"/>
          <p:cNvSpPr txBox="1">
            <a:spLocks noGrp="1"/>
          </p:cNvSpPr>
          <p:nvPr>
            <p:ph type="title"/>
          </p:nvPr>
        </p:nvSpPr>
        <p:spPr>
          <a:xfrm>
            <a:off x="2696705" y="227119"/>
            <a:ext cx="935667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kern="1200" dirty="0">
                <a:latin typeface="Calibri Light" panose="020F0302020204030204" pitchFamily="34" charset="0"/>
                <a:ea typeface="+mj-ea"/>
                <a:cs typeface="Calibri Light" panose="020F0302020204030204" pitchFamily="34" charset="0"/>
                <a:sym typeface="Arial"/>
              </a:rPr>
              <a:t>Pillar 1 – description of the Standards</a:t>
            </a:r>
            <a:endParaRPr dirty="0"/>
          </a:p>
        </p:txBody>
      </p:sp>
      <p:sp>
        <p:nvSpPr>
          <p:cNvPr id="330" name="Google Shape;330;p15"/>
          <p:cNvSpPr txBox="1">
            <a:spLocks noGrp="1"/>
          </p:cNvSpPr>
          <p:nvPr>
            <p:ph sz="half" idx="1"/>
          </p:nvPr>
        </p:nvSpPr>
        <p:spPr>
          <a:xfrm>
            <a:off x="2696704" y="1961706"/>
            <a:ext cx="4078631" cy="4108354"/>
          </a:xfrm>
          <a:prstGeom prst="rect">
            <a:avLst/>
          </a:prstGeom>
          <a:noFill/>
          <a:ln>
            <a:noFill/>
          </a:ln>
        </p:spPr>
        <p:txBody>
          <a:bodyPr spcFirstLastPara="1" wrap="square" lIns="91425" tIns="45700" rIns="91425" bIns="45700" anchor="t" anchorCtr="0">
            <a:normAutofit fontScale="70000" lnSpcReduction="20000"/>
          </a:bodyPr>
          <a:lstStyle/>
          <a:p>
            <a:pPr marL="0" lvl="0" indent="0">
              <a:spcBef>
                <a:spcPts val="0"/>
              </a:spcBef>
              <a:buClr>
                <a:schemeClr val="accent3"/>
              </a:buClr>
              <a:buSzPct val="100000"/>
              <a:buNone/>
            </a:pPr>
            <a:r>
              <a:rPr lang="en-US" sz="3400" b="1" dirty="0">
                <a:solidFill>
                  <a:schemeClr val="bg2"/>
                </a:solidFill>
                <a:cs typeface="Calibri" panose="020F0502020204030204" pitchFamily="34" charset="0"/>
              </a:rPr>
              <a:t>St. 4: PCM</a:t>
            </a:r>
          </a:p>
          <a:p>
            <a:pPr indent="-457200">
              <a:spcBef>
                <a:spcPts val="0"/>
              </a:spcBef>
              <a:buClr>
                <a:schemeClr val="accent3"/>
              </a:buClr>
              <a:buSzPct val="100000"/>
            </a:pPr>
            <a:endParaRPr lang="en-US" dirty="0">
              <a:solidFill>
                <a:schemeClr val="bg2"/>
              </a:solidFill>
              <a:sym typeface="Arial"/>
            </a:endParaRPr>
          </a:p>
          <a:p>
            <a:pPr marL="342900" indent="-342900">
              <a:lnSpc>
                <a:spcPct val="110000"/>
              </a:lnSpc>
              <a:buClr>
                <a:schemeClr val="accent3"/>
              </a:buClr>
              <a:buSzPct val="100000"/>
            </a:pPr>
            <a:r>
              <a:rPr lang="en-US" sz="3400" dirty="0">
                <a:solidFill>
                  <a:schemeClr val="bg2"/>
                </a:solidFill>
                <a:sym typeface="Arial"/>
              </a:rPr>
              <a:t>CP focus to PCM</a:t>
            </a:r>
          </a:p>
          <a:p>
            <a:pPr marL="342900" indent="-342900">
              <a:lnSpc>
                <a:spcPct val="110000"/>
              </a:lnSpc>
              <a:buClr>
                <a:schemeClr val="accent3"/>
              </a:buClr>
              <a:buSzPct val="100000"/>
            </a:pPr>
            <a:r>
              <a:rPr lang="en-US" sz="3400" dirty="0">
                <a:solidFill>
                  <a:schemeClr val="bg2"/>
                </a:solidFill>
                <a:sym typeface="Arial"/>
              </a:rPr>
              <a:t>Processes and methodologies to design, plan, manage, monitor, and evaluate</a:t>
            </a:r>
          </a:p>
          <a:p>
            <a:pPr marL="342900" indent="-342900">
              <a:lnSpc>
                <a:spcPct val="110000"/>
              </a:lnSpc>
              <a:buClr>
                <a:schemeClr val="accent3"/>
              </a:buClr>
              <a:buSzPct val="100000"/>
            </a:pPr>
            <a:r>
              <a:rPr lang="en-US" sz="3400" dirty="0">
                <a:solidFill>
                  <a:schemeClr val="bg2"/>
                </a:solidFill>
                <a:sym typeface="Arial"/>
              </a:rPr>
              <a:t>Assessment of risks and needs</a:t>
            </a:r>
          </a:p>
          <a:p>
            <a:pPr marL="342900" indent="-342900">
              <a:lnSpc>
                <a:spcPct val="110000"/>
              </a:lnSpc>
              <a:buClr>
                <a:schemeClr val="accent3"/>
              </a:buClr>
              <a:buSzPct val="100000"/>
            </a:pPr>
            <a:r>
              <a:rPr lang="en-US" sz="3400" dirty="0">
                <a:solidFill>
                  <a:schemeClr val="bg2"/>
                </a:solidFill>
              </a:rPr>
              <a:t>Dignity, inclusion, participation</a:t>
            </a:r>
            <a:endParaRPr sz="3400" dirty="0">
              <a:solidFill>
                <a:schemeClr val="bg2"/>
              </a:solidFill>
            </a:endParaRPr>
          </a:p>
        </p:txBody>
      </p:sp>
      <p:sp>
        <p:nvSpPr>
          <p:cNvPr id="6" name="Google Shape;330;p15">
            <a:extLst>
              <a:ext uri="{FF2B5EF4-FFF2-40B4-BE49-F238E27FC236}">
                <a16:creationId xmlns:a16="http://schemas.microsoft.com/office/drawing/2014/main" id="{8FDC7F8F-B94C-4ECE-8184-84812495DC5D}"/>
              </a:ext>
            </a:extLst>
          </p:cNvPr>
          <p:cNvSpPr txBox="1">
            <a:spLocks/>
          </p:cNvSpPr>
          <p:nvPr/>
        </p:nvSpPr>
        <p:spPr>
          <a:xfrm>
            <a:off x="7631624" y="1641752"/>
            <a:ext cx="5181600" cy="256359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Clr>
                <a:schemeClr val="accent3"/>
              </a:buClr>
              <a:buSzPct val="100000"/>
              <a:buNone/>
            </a:pPr>
            <a:r>
              <a:rPr lang="en-US" sz="2400" b="1" dirty="0">
                <a:solidFill>
                  <a:schemeClr val="bg2"/>
                </a:solidFill>
                <a:cs typeface="Calibri" panose="020F0502020204030204" pitchFamily="34" charset="0"/>
              </a:rPr>
              <a:t>St.</a:t>
            </a:r>
            <a:r>
              <a:rPr lang="en-US" sz="2400" b="1" dirty="0">
                <a:solidFill>
                  <a:schemeClr val="bg2"/>
                </a:solidFill>
              </a:rPr>
              <a:t> 5: IM</a:t>
            </a:r>
            <a:endParaRPr lang="en-US" sz="2400" dirty="0">
              <a:solidFill>
                <a:schemeClr val="bg2"/>
              </a:solidFill>
              <a:latin typeface="Arial"/>
              <a:ea typeface="Arial"/>
              <a:cs typeface="Arial"/>
              <a:sym typeface="Arial"/>
            </a:endParaRPr>
          </a:p>
          <a:p>
            <a:pPr marL="342900" indent="-342900">
              <a:buClr>
                <a:schemeClr val="accent3"/>
              </a:buClr>
              <a:buSzPct val="100000"/>
            </a:pPr>
            <a:r>
              <a:rPr lang="en-US" sz="2400" dirty="0">
                <a:solidFill>
                  <a:schemeClr val="bg2"/>
                </a:solidFill>
              </a:rPr>
              <a:t>Child protection-focused IM guidance </a:t>
            </a:r>
          </a:p>
          <a:p>
            <a:pPr marL="342900" indent="-342900">
              <a:buClr>
                <a:schemeClr val="accent3"/>
              </a:buClr>
              <a:buSzPct val="100000"/>
            </a:pPr>
            <a:r>
              <a:rPr lang="en-US" sz="2400" dirty="0">
                <a:solidFill>
                  <a:schemeClr val="bg2"/>
                </a:solidFill>
                <a:sym typeface="Arial"/>
              </a:rPr>
              <a:t>Ethical concerns </a:t>
            </a:r>
            <a:endParaRPr lang="fr-FR" sz="2400" dirty="0">
              <a:solidFill>
                <a:schemeClr val="bg2"/>
              </a:solidFill>
            </a:endParaRPr>
          </a:p>
          <a:p>
            <a:pPr marL="342900" indent="-342900">
              <a:buClr>
                <a:schemeClr val="accent3"/>
              </a:buClr>
              <a:buSzPct val="100000"/>
            </a:pPr>
            <a:r>
              <a:rPr lang="fr-FR" sz="2400" dirty="0">
                <a:solidFill>
                  <a:schemeClr val="bg2"/>
                </a:solidFill>
              </a:rPr>
              <a:t>PIM Framework</a:t>
            </a:r>
            <a:r>
              <a:rPr lang="en-US" sz="2400" dirty="0">
                <a:solidFill>
                  <a:schemeClr val="bg2"/>
                </a:solidFill>
                <a:sym typeface="Arial"/>
              </a:rPr>
              <a:t> </a:t>
            </a:r>
          </a:p>
          <a:p>
            <a:pPr marL="0" indent="0">
              <a:buClr>
                <a:schemeClr val="accent3"/>
              </a:buClr>
              <a:buSzPct val="100000"/>
              <a:buNone/>
            </a:pPr>
            <a:r>
              <a:rPr lang="en-US" sz="2400" dirty="0">
                <a:solidFill>
                  <a:schemeClr val="bg2"/>
                </a:solidFill>
                <a:sym typeface="Arial"/>
              </a:rPr>
              <a:t> </a:t>
            </a:r>
            <a:br>
              <a:rPr lang="en-US" sz="2400" dirty="0">
                <a:solidFill>
                  <a:schemeClr val="bg2"/>
                </a:solidFill>
              </a:rPr>
            </a:br>
            <a:endParaRPr lang="en-US" sz="2400" dirty="0">
              <a:solidFill>
                <a:schemeClr val="bg2"/>
              </a:solidFill>
            </a:endParaRPr>
          </a:p>
        </p:txBody>
      </p:sp>
      <p:pic>
        <p:nvPicPr>
          <p:cNvPr id="7" name="Image 6">
            <a:extLst>
              <a:ext uri="{FF2B5EF4-FFF2-40B4-BE49-F238E27FC236}">
                <a16:creationId xmlns:a16="http://schemas.microsoft.com/office/drawing/2014/main" id="{88531741-31EC-4819-A009-66EDC610965E}"/>
              </a:ext>
            </a:extLst>
          </p:cNvPr>
          <p:cNvPicPr>
            <a:picLocks noChangeAspect="1"/>
          </p:cNvPicPr>
          <p:nvPr/>
        </p:nvPicPr>
        <p:blipFill>
          <a:blip r:embed="rId3"/>
          <a:stretch>
            <a:fillRect/>
          </a:stretch>
        </p:blipFill>
        <p:spPr>
          <a:xfrm>
            <a:off x="0" y="0"/>
            <a:ext cx="2748643" cy="6858000"/>
          </a:xfrm>
          <a:prstGeom prst="rect">
            <a:avLst/>
          </a:prstGeom>
        </p:spPr>
      </p:pic>
      <p:pic>
        <p:nvPicPr>
          <p:cNvPr id="8" name="Google Shape;327;p14" descr="Screen Shot 2019-10-08 at 5.14.15 PM.png">
            <a:extLst>
              <a:ext uri="{FF2B5EF4-FFF2-40B4-BE49-F238E27FC236}">
                <a16:creationId xmlns:a16="http://schemas.microsoft.com/office/drawing/2014/main" id="{BE3D3731-40D1-43F5-8C0A-810612AF5F6F}"/>
              </a:ext>
            </a:extLst>
          </p:cNvPr>
          <p:cNvPicPr preferRelativeResize="0"/>
          <p:nvPr/>
        </p:nvPicPr>
        <p:blipFill rotWithShape="1">
          <a:blip r:embed="rId4">
            <a:alphaModFix/>
          </a:blip>
          <a:srcRect/>
          <a:stretch/>
        </p:blipFill>
        <p:spPr>
          <a:xfrm>
            <a:off x="5445348" y="1519488"/>
            <a:ext cx="804694" cy="724139"/>
          </a:xfrm>
          <a:prstGeom prst="rect">
            <a:avLst/>
          </a:prstGeom>
          <a:noFill/>
          <a:ln>
            <a:noFill/>
          </a:ln>
        </p:spPr>
      </p:pic>
      <p:pic>
        <p:nvPicPr>
          <p:cNvPr id="9" name="Image 8">
            <a:extLst>
              <a:ext uri="{FF2B5EF4-FFF2-40B4-BE49-F238E27FC236}">
                <a16:creationId xmlns:a16="http://schemas.microsoft.com/office/drawing/2014/main" id="{2E8F8AAE-AA06-4F61-96A3-5FB1AB3DB548}"/>
              </a:ext>
            </a:extLst>
          </p:cNvPr>
          <p:cNvPicPr>
            <a:picLocks noChangeAspect="1"/>
          </p:cNvPicPr>
          <p:nvPr/>
        </p:nvPicPr>
        <p:blipFill>
          <a:blip r:embed="rId5"/>
          <a:stretch>
            <a:fillRect/>
          </a:stretch>
        </p:blipFill>
        <p:spPr>
          <a:xfrm>
            <a:off x="4539197" y="1392209"/>
            <a:ext cx="852639" cy="851418"/>
          </a:xfrm>
          <a:prstGeom prst="rect">
            <a:avLst/>
          </a:prstGeom>
        </p:spPr>
      </p:pic>
      <p:sp>
        <p:nvSpPr>
          <p:cNvPr id="11" name="Google Shape;330;p15">
            <a:extLst>
              <a:ext uri="{FF2B5EF4-FFF2-40B4-BE49-F238E27FC236}">
                <a16:creationId xmlns:a16="http://schemas.microsoft.com/office/drawing/2014/main" id="{D0E2FB33-471A-4871-8173-6FF90B723D9E}"/>
              </a:ext>
            </a:extLst>
          </p:cNvPr>
          <p:cNvSpPr txBox="1">
            <a:spLocks/>
          </p:cNvSpPr>
          <p:nvPr/>
        </p:nvSpPr>
        <p:spPr>
          <a:xfrm>
            <a:off x="7817236" y="4294401"/>
            <a:ext cx="5181600" cy="256359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Clr>
                <a:schemeClr val="accent3"/>
              </a:buClr>
              <a:buSzPct val="100000"/>
              <a:buNone/>
            </a:pPr>
            <a:r>
              <a:rPr lang="en-US" sz="2400" b="1" dirty="0">
                <a:solidFill>
                  <a:schemeClr val="bg2"/>
                </a:solidFill>
                <a:cs typeface="Calibri" panose="020F0502020204030204" pitchFamily="34" charset="0"/>
              </a:rPr>
              <a:t>St.</a:t>
            </a:r>
            <a:r>
              <a:rPr lang="en-US" sz="2400" b="1" dirty="0">
                <a:solidFill>
                  <a:schemeClr val="bg2"/>
                </a:solidFill>
              </a:rPr>
              <a:t> 6: CP Monitoring</a:t>
            </a:r>
            <a:endParaRPr lang="en-US" sz="2400" dirty="0">
              <a:solidFill>
                <a:schemeClr val="bg2"/>
              </a:solidFill>
              <a:latin typeface="Arial"/>
              <a:ea typeface="Arial"/>
              <a:cs typeface="Arial"/>
              <a:sym typeface="Arial"/>
            </a:endParaRPr>
          </a:p>
          <a:p>
            <a:pPr marL="342900" indent="-342900">
              <a:buClr>
                <a:schemeClr val="accent3"/>
              </a:buClr>
              <a:buSzPct val="100000"/>
            </a:pPr>
            <a:r>
              <a:rPr lang="en-US" sz="2400" dirty="0">
                <a:solidFill>
                  <a:schemeClr val="bg2"/>
                </a:solidFill>
                <a:sym typeface="Arial"/>
              </a:rPr>
              <a:t>CP risks, violations and capacities </a:t>
            </a:r>
            <a:endParaRPr lang="en-US" sz="2400" dirty="0">
              <a:solidFill>
                <a:schemeClr val="bg2"/>
              </a:solidFill>
            </a:endParaRPr>
          </a:p>
          <a:p>
            <a:pPr marL="342900" indent="-342900">
              <a:buClr>
                <a:schemeClr val="accent3"/>
              </a:buClr>
              <a:buSzPct val="100000"/>
            </a:pPr>
            <a:r>
              <a:rPr lang="fr-FR" sz="2400" dirty="0">
                <a:solidFill>
                  <a:schemeClr val="bg2"/>
                </a:solidFill>
              </a:rPr>
              <a:t>Principles of monitoring</a:t>
            </a:r>
          </a:p>
          <a:p>
            <a:pPr marL="342900" indent="-342900">
              <a:buClr>
                <a:schemeClr val="accent3"/>
              </a:buClr>
              <a:buSzPct val="100000"/>
            </a:pPr>
            <a:r>
              <a:rPr lang="fr-FR" sz="2400" dirty="0" err="1">
                <a:solidFill>
                  <a:schemeClr val="bg2"/>
                </a:solidFill>
              </a:rPr>
              <a:t>Secondary</a:t>
            </a:r>
            <a:r>
              <a:rPr lang="fr-FR" sz="2400" dirty="0">
                <a:solidFill>
                  <a:schemeClr val="bg2"/>
                </a:solidFill>
              </a:rPr>
              <a:t> Data collection</a:t>
            </a:r>
            <a:endParaRPr lang="en-US" sz="2400" dirty="0">
              <a:solidFill>
                <a:schemeClr val="bg2"/>
              </a:solidFill>
            </a:endParaRPr>
          </a:p>
        </p:txBody>
      </p:sp>
      <p:pic>
        <p:nvPicPr>
          <p:cNvPr id="12" name="Google Shape;327;p14" descr="Screen Shot 2019-10-08 at 5.14.15 PM.png">
            <a:extLst>
              <a:ext uri="{FF2B5EF4-FFF2-40B4-BE49-F238E27FC236}">
                <a16:creationId xmlns:a16="http://schemas.microsoft.com/office/drawing/2014/main" id="{23F88DA9-2C4C-451E-B8A5-42CA5441EFD3}"/>
              </a:ext>
            </a:extLst>
          </p:cNvPr>
          <p:cNvPicPr preferRelativeResize="0"/>
          <p:nvPr/>
        </p:nvPicPr>
        <p:blipFill rotWithShape="1">
          <a:blip r:embed="rId4">
            <a:alphaModFix/>
          </a:blip>
          <a:srcRect/>
          <a:stretch/>
        </p:blipFill>
        <p:spPr>
          <a:xfrm>
            <a:off x="11039234" y="4102850"/>
            <a:ext cx="804694" cy="724139"/>
          </a:xfrm>
          <a:prstGeom prst="rect">
            <a:avLst/>
          </a:prstGeom>
          <a:noFill/>
          <a:ln>
            <a:noFill/>
          </a:ln>
        </p:spPr>
      </p:pic>
      <p:pic>
        <p:nvPicPr>
          <p:cNvPr id="10" name="Image 9">
            <a:extLst>
              <a:ext uri="{FF2B5EF4-FFF2-40B4-BE49-F238E27FC236}">
                <a16:creationId xmlns:a16="http://schemas.microsoft.com/office/drawing/2014/main" id="{A521F60D-F4F3-42B9-B2B5-BF59C5E74E5C}"/>
              </a:ext>
            </a:extLst>
          </p:cNvPr>
          <p:cNvPicPr>
            <a:picLocks noChangeAspect="1"/>
          </p:cNvPicPr>
          <p:nvPr/>
        </p:nvPicPr>
        <p:blipFill>
          <a:blip r:embed="rId6"/>
          <a:stretch>
            <a:fillRect/>
          </a:stretch>
        </p:blipFill>
        <p:spPr>
          <a:xfrm>
            <a:off x="5252936" y="5731613"/>
            <a:ext cx="1060156" cy="10408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Effect transition="in" filter="fade">
                                      <p:cBhvr>
                                        <p:cTn id="39" dur="1000"/>
                                        <p:tgtEl>
                                          <p:spTgt spid="6">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
                                            <p:txEl>
                                              <p:pRg st="1" end="1"/>
                                            </p:txEl>
                                          </p:spTgt>
                                        </p:tgtEl>
                                        <p:attrNameLst>
                                          <p:attrName>style.visibility</p:attrName>
                                        </p:attrNameLst>
                                      </p:cBhvr>
                                      <p:to>
                                        <p:strVal val="visible"/>
                                      </p:to>
                                    </p:set>
                                    <p:animEffect transition="in" filter="fade">
                                      <p:cBhvr>
                                        <p:cTn id="44" dur="1000"/>
                                        <p:tgtEl>
                                          <p:spTgt spid="6">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Effect transition="in" filter="fade">
                                      <p:cBhvr>
                                        <p:cTn id="49" dur="1000"/>
                                        <p:tgtEl>
                                          <p:spTgt spid="6">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xEl>
                                              <p:pRg st="4" end="4"/>
                                            </p:txEl>
                                          </p:spTgt>
                                        </p:tgtEl>
                                        <p:attrNameLst>
                                          <p:attrName>style.visibility</p:attrName>
                                        </p:attrNameLst>
                                      </p:cBhvr>
                                      <p:to>
                                        <p:strVal val="visible"/>
                                      </p:to>
                                    </p:set>
                                    <p:animEffect transition="in" filter="fade">
                                      <p:cBhvr>
                                        <p:cTn id="54" dur="1000"/>
                                        <p:tgtEl>
                                          <p:spTgt spid="6">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6">
                                            <p:txEl>
                                              <p:pRg st="3" end="3"/>
                                            </p:txEl>
                                          </p:spTgt>
                                        </p:tgtEl>
                                        <p:attrNameLst>
                                          <p:attrName>style.visibility</p:attrName>
                                        </p:attrNameLst>
                                      </p:cBhvr>
                                      <p:to>
                                        <p:strVal val="visible"/>
                                      </p:to>
                                    </p:set>
                                    <p:animEffect transition="in" filter="fade">
                                      <p:cBhvr>
                                        <p:cTn id="59" dur="1000"/>
                                        <p:tgtEl>
                                          <p:spTgt spid="6">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1">
                                            <p:txEl>
                                              <p:pRg st="0" end="0"/>
                                            </p:txEl>
                                          </p:spTgt>
                                        </p:tgtEl>
                                        <p:attrNameLst>
                                          <p:attrName>style.visibility</p:attrName>
                                        </p:attrNameLst>
                                      </p:cBhvr>
                                      <p:to>
                                        <p:strVal val="visible"/>
                                      </p:to>
                                    </p:set>
                                    <p:animEffect transition="in" filter="fade">
                                      <p:cBhvr>
                                        <p:cTn id="64" dur="1000"/>
                                        <p:tgtEl>
                                          <p:spTgt spid="11">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1">
                                            <p:txEl>
                                              <p:pRg st="1" end="1"/>
                                            </p:txEl>
                                          </p:spTgt>
                                        </p:tgtEl>
                                        <p:attrNameLst>
                                          <p:attrName>style.visibility</p:attrName>
                                        </p:attrNameLst>
                                      </p:cBhvr>
                                      <p:to>
                                        <p:strVal val="visible"/>
                                      </p:to>
                                    </p:set>
                                    <p:animEffect transition="in" filter="fade">
                                      <p:cBhvr>
                                        <p:cTn id="69" dur="1000"/>
                                        <p:tgtEl>
                                          <p:spTgt spid="11">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1">
                                            <p:txEl>
                                              <p:pRg st="2" end="2"/>
                                            </p:txEl>
                                          </p:spTgt>
                                        </p:tgtEl>
                                        <p:attrNameLst>
                                          <p:attrName>style.visibility</p:attrName>
                                        </p:attrNameLst>
                                      </p:cBhvr>
                                      <p:to>
                                        <p:strVal val="visible"/>
                                      </p:to>
                                    </p:set>
                                    <p:animEffect transition="in" filter="fade">
                                      <p:cBhvr>
                                        <p:cTn id="74" dur="1000"/>
                                        <p:tgtEl>
                                          <p:spTgt spid="11">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11">
                                            <p:txEl>
                                              <p:pRg st="3" end="3"/>
                                            </p:txEl>
                                          </p:spTgt>
                                        </p:tgtEl>
                                        <p:attrNameLst>
                                          <p:attrName>style.visibility</p:attrName>
                                        </p:attrNameLst>
                                      </p:cBhvr>
                                      <p:to>
                                        <p:strVal val="visible"/>
                                      </p:to>
                                    </p:set>
                                    <p:animEffect transition="in" filter="fade">
                                      <p:cBhvr>
                                        <p:cTn id="79" dur="1000"/>
                                        <p:tgtEl>
                                          <p:spTgt spid="11">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678402" y="147914"/>
            <a:ext cx="10515600" cy="1325563"/>
          </a:xfrm>
        </p:spPr>
        <p:txBody>
          <a:bodyPr/>
          <a:lstStyle/>
          <a:p>
            <a:r>
              <a:rPr lang="en-GB" dirty="0"/>
              <a:t>Examples from the Region</a:t>
            </a:r>
          </a:p>
        </p:txBody>
      </p:sp>
      <p:sp>
        <p:nvSpPr>
          <p:cNvPr id="3" name="TextBox 2">
            <a:extLst>
              <a:ext uri="{FF2B5EF4-FFF2-40B4-BE49-F238E27FC236}">
                <a16:creationId xmlns:a16="http://schemas.microsoft.com/office/drawing/2014/main" id="{9752340E-A3E7-AB4C-BA0B-7E84A308FB1E}"/>
              </a:ext>
            </a:extLst>
          </p:cNvPr>
          <p:cNvSpPr txBox="1"/>
          <p:nvPr/>
        </p:nvSpPr>
        <p:spPr>
          <a:xfrm>
            <a:off x="4539980" y="4115301"/>
            <a:ext cx="2978193" cy="1600438"/>
          </a:xfrm>
          <a:prstGeom prst="rect">
            <a:avLst/>
          </a:prstGeom>
          <a:noFill/>
        </p:spPr>
        <p:txBody>
          <a:bodyPr wrap="square" rtlCol="0">
            <a:spAutoFit/>
          </a:bodyPr>
          <a:lstStyle/>
          <a:p>
            <a:pPr algn="ctr"/>
            <a:r>
              <a:rPr lang="en-GB" dirty="0"/>
              <a:t>[ COUNTRY NAME] </a:t>
            </a:r>
            <a:br>
              <a:rPr lang="en-GB" dirty="0"/>
            </a:br>
            <a:endParaRPr lang="en-GB" dirty="0"/>
          </a:p>
          <a:p>
            <a:pPr marL="285750" indent="-285750">
              <a:buFont typeface="Arial" panose="020B0604020202020204" pitchFamily="34" charset="0"/>
              <a:buChar char="•"/>
            </a:pPr>
            <a:r>
              <a:rPr lang="en-GB" dirty="0"/>
              <a:t>Add key presentation sentence about a specific program/project using Pillar 1 </a:t>
            </a:r>
          </a:p>
          <a:p>
            <a:pPr marL="285750" indent="-285750">
              <a:buFont typeface="Arial" panose="020B0604020202020204" pitchFamily="34" charset="0"/>
              <a:buChar char="•"/>
            </a:pPr>
            <a:r>
              <a:rPr lang="en-GB" dirty="0"/>
              <a:t>Add name of organisations</a:t>
            </a:r>
          </a:p>
          <a:p>
            <a:pPr marL="285750" indent="-285750">
              <a:buFont typeface="Arial" panose="020B0604020202020204" pitchFamily="34" charset="0"/>
              <a:buChar char="•"/>
            </a:pPr>
            <a:r>
              <a:rPr lang="en-GB" dirty="0"/>
              <a:t>Add key message / numbers</a:t>
            </a:r>
          </a:p>
        </p:txBody>
      </p:sp>
      <p:pic>
        <p:nvPicPr>
          <p:cNvPr id="4098" name="Picture 2" descr="Indonesia outline map vector illustration">
            <a:extLst>
              <a:ext uri="{FF2B5EF4-FFF2-40B4-BE49-F238E27FC236}">
                <a16:creationId xmlns:a16="http://schemas.microsoft.com/office/drawing/2014/main" id="{6B39CE52-5A3E-C846-8C42-7FB5C81992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43" b="14100"/>
          <a:stretch/>
        </p:blipFill>
        <p:spPr bwMode="auto">
          <a:xfrm>
            <a:off x="8114210" y="1956428"/>
            <a:ext cx="3344092" cy="13728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F4B64C4-5BF2-AE41-AF73-C3A91C2237FD}"/>
              </a:ext>
            </a:extLst>
          </p:cNvPr>
          <p:cNvSpPr txBox="1"/>
          <p:nvPr/>
        </p:nvSpPr>
        <p:spPr>
          <a:xfrm>
            <a:off x="7766074" y="3804819"/>
            <a:ext cx="4153989" cy="1384995"/>
          </a:xfrm>
          <a:prstGeom prst="rect">
            <a:avLst/>
          </a:prstGeom>
          <a:noFill/>
        </p:spPr>
        <p:txBody>
          <a:bodyPr wrap="square" rtlCol="0">
            <a:spAutoFit/>
          </a:bodyPr>
          <a:lstStyle/>
          <a:p>
            <a:pPr algn="ctr"/>
            <a:r>
              <a:rPr lang="en-GB" dirty="0"/>
              <a:t>[ COUNTRY NAME] </a:t>
            </a:r>
            <a:br>
              <a:rPr lang="en-GB" dirty="0"/>
            </a:br>
            <a:endParaRPr lang="en-GB" dirty="0"/>
          </a:p>
          <a:p>
            <a:pPr marL="285750" indent="-285750">
              <a:buFont typeface="Arial" panose="020B0604020202020204" pitchFamily="34" charset="0"/>
              <a:buChar char="•"/>
            </a:pPr>
            <a:r>
              <a:rPr lang="en-GB" dirty="0"/>
              <a:t>Add key presentation sentence about a specific program/project using </a:t>
            </a:r>
            <a:r>
              <a:rPr lang="en-GB"/>
              <a:t>Pillar 1 </a:t>
            </a:r>
            <a:endParaRPr lang="en-GB" dirty="0"/>
          </a:p>
          <a:p>
            <a:pPr marL="285750" indent="-285750">
              <a:buFont typeface="Arial" panose="020B0604020202020204" pitchFamily="34" charset="0"/>
              <a:buChar char="•"/>
            </a:pPr>
            <a:r>
              <a:rPr lang="en-GB" dirty="0"/>
              <a:t>Add name of organisations</a:t>
            </a:r>
          </a:p>
          <a:p>
            <a:pPr marL="285750" indent="-285750">
              <a:buFont typeface="Arial" panose="020B0604020202020204" pitchFamily="34" charset="0"/>
              <a:buChar char="•"/>
            </a:pPr>
            <a:r>
              <a:rPr lang="en-GB" dirty="0"/>
              <a:t>Add key message / numbers</a:t>
            </a:r>
          </a:p>
        </p:txBody>
      </p:sp>
      <p:pic>
        <p:nvPicPr>
          <p:cNvPr id="4102" name="Picture 6" descr="Nepal Map Outline Png #1438897 - PNG Images - PNGio">
            <a:extLst>
              <a:ext uri="{FF2B5EF4-FFF2-40B4-BE49-F238E27FC236}">
                <a16:creationId xmlns:a16="http://schemas.microsoft.com/office/drawing/2014/main" id="{51F77D7A-9812-1B49-A2DE-3B2CA1819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37" y="1711264"/>
            <a:ext cx="3235962" cy="16179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A1A334-6B7B-4644-A374-008FFE228989}"/>
              </a:ext>
            </a:extLst>
          </p:cNvPr>
          <p:cNvSpPr txBox="1"/>
          <p:nvPr/>
        </p:nvSpPr>
        <p:spPr>
          <a:xfrm>
            <a:off x="566421" y="3429000"/>
            <a:ext cx="3457668" cy="1600438"/>
          </a:xfrm>
          <a:prstGeom prst="rect">
            <a:avLst/>
          </a:prstGeom>
          <a:noFill/>
        </p:spPr>
        <p:txBody>
          <a:bodyPr wrap="square" rtlCol="0">
            <a:spAutoFit/>
          </a:bodyPr>
          <a:lstStyle/>
          <a:p>
            <a:pPr algn="ctr"/>
            <a:r>
              <a:rPr lang="en-GB" dirty="0"/>
              <a:t>[COUNTRY NAME] </a:t>
            </a:r>
            <a:br>
              <a:rPr lang="en-GB" dirty="0"/>
            </a:br>
            <a:endParaRPr lang="en-GB" dirty="0"/>
          </a:p>
          <a:p>
            <a:pPr marL="285750" indent="-285750">
              <a:buFont typeface="Arial" panose="020B0604020202020204" pitchFamily="34" charset="0"/>
              <a:buChar char="•"/>
            </a:pPr>
            <a:r>
              <a:rPr lang="en-GB" dirty="0"/>
              <a:t>Add key presentation sentence about a specific program/project using Pillar 1 </a:t>
            </a:r>
          </a:p>
          <a:p>
            <a:pPr marL="285750" indent="-285750">
              <a:buFont typeface="Arial" panose="020B0604020202020204" pitchFamily="34" charset="0"/>
              <a:buChar char="•"/>
            </a:pPr>
            <a:r>
              <a:rPr lang="en-GB" dirty="0"/>
              <a:t>Add name of organisations</a:t>
            </a:r>
          </a:p>
          <a:p>
            <a:pPr marL="285750" indent="-285750">
              <a:buFont typeface="Arial" panose="020B0604020202020204" pitchFamily="34" charset="0"/>
              <a:buChar char="•"/>
            </a:pPr>
            <a:r>
              <a:rPr lang="en-GB" dirty="0"/>
              <a:t>Add key message / numbers</a:t>
            </a:r>
          </a:p>
        </p:txBody>
      </p:sp>
      <p:pic>
        <p:nvPicPr>
          <p:cNvPr id="4104" name="Picture 8" descr="Outline Map of Myanmar | Free Vector Maps">
            <a:extLst>
              <a:ext uri="{FF2B5EF4-FFF2-40B4-BE49-F238E27FC236}">
                <a16:creationId xmlns:a16="http://schemas.microsoft.com/office/drawing/2014/main" id="{E53636B5-7DFF-A642-8E1C-805CAF37BD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619" r="22095"/>
          <a:stretch/>
        </p:blipFill>
        <p:spPr bwMode="auto">
          <a:xfrm>
            <a:off x="5134563" y="1217419"/>
            <a:ext cx="2135710" cy="2845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153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97240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en-US" sz="4100" dirty="0"/>
              <a:t>Need more than the hard copy?</a:t>
            </a:r>
            <a:endParaRPr sz="4100" dirty="0"/>
          </a:p>
        </p:txBody>
      </p:sp>
      <p:sp>
        <p:nvSpPr>
          <p:cNvPr id="469" name="Google Shape;469;p25"/>
          <p:cNvSpPr txBox="1">
            <a:spLocks noGrp="1"/>
          </p:cNvSpPr>
          <p:nvPr>
            <p:ph sz="half" idx="1"/>
          </p:nvPr>
        </p:nvSpPr>
        <p:spPr>
          <a:xfrm>
            <a:off x="680802" y="1367983"/>
            <a:ext cx="8320791" cy="5268792"/>
          </a:xfrm>
          <a:prstGeom prst="rect">
            <a:avLst/>
          </a:prstGeom>
          <a:noFill/>
          <a:ln>
            <a:noFill/>
          </a:ln>
        </p:spPr>
        <p:txBody>
          <a:bodyPr spcFirstLastPara="1" wrap="square" lIns="91425" tIns="45700" rIns="91425" bIns="45700" anchor="t" anchorCtr="0">
            <a:noAutofit/>
          </a:bodyPr>
          <a:lstStyle/>
          <a:p>
            <a:pPr marL="0" lvl="0" indent="0">
              <a:spcAft>
                <a:spcPts val="1200"/>
              </a:spcAft>
              <a:buSzPts val="2800"/>
              <a:buNone/>
            </a:pPr>
            <a:r>
              <a:rPr lang="en-GB" sz="2400" dirty="0"/>
              <a:t>On the Alliance website</a:t>
            </a:r>
          </a:p>
          <a:p>
            <a:pPr marL="985838" lvl="1" indent="-312738">
              <a:buFont typeface="Wingdings" pitchFamily="2" charset="2"/>
              <a:buChar char="Ø"/>
            </a:pPr>
            <a:r>
              <a:rPr lang="en-GB" sz="1600" dirty="0"/>
              <a:t>PDF version</a:t>
            </a:r>
          </a:p>
          <a:p>
            <a:pPr marL="985838" lvl="1" indent="-312738">
              <a:buFont typeface="Wingdings" pitchFamily="2" charset="2"/>
              <a:buChar char="Ø"/>
            </a:pPr>
            <a:r>
              <a:rPr lang="en-GB" sz="1600" dirty="0"/>
              <a:t>Briefing &amp; Implementation Pack</a:t>
            </a:r>
          </a:p>
          <a:p>
            <a:pPr marL="985838" lvl="1" indent="-312738">
              <a:buFont typeface="Wingdings" pitchFamily="2" charset="2"/>
              <a:buChar char="Ø"/>
            </a:pPr>
            <a:r>
              <a:rPr lang="en-GB" sz="1600" dirty="0"/>
              <a:t>25-page Summary</a:t>
            </a:r>
          </a:p>
          <a:p>
            <a:pPr marL="985838" lvl="1" indent="-312738">
              <a:buFont typeface="Wingdings" pitchFamily="2" charset="2"/>
              <a:buChar char="Ø"/>
            </a:pPr>
            <a:r>
              <a:rPr lang="en-GB" sz="1600" dirty="0"/>
              <a:t>E-course </a:t>
            </a:r>
          </a:p>
          <a:p>
            <a:pPr marL="985838" lvl="1" indent="-312738">
              <a:buFont typeface="Wingdings" pitchFamily="2" charset="2"/>
              <a:buChar char="Ø"/>
            </a:pPr>
            <a:r>
              <a:rPr lang="en-GB" sz="1600" dirty="0"/>
              <a:t>YouTube videos</a:t>
            </a:r>
          </a:p>
          <a:p>
            <a:pPr marL="985838" lvl="1" indent="-312738">
              <a:buFont typeface="Wingdings" pitchFamily="2" charset="2"/>
              <a:buChar char="Ø"/>
            </a:pPr>
            <a:r>
              <a:rPr lang="en-GB" sz="1600" dirty="0"/>
              <a:t>A gallery of illustrated Standards</a:t>
            </a:r>
          </a:p>
          <a:p>
            <a:pPr marL="9525" lvl="1" indent="0">
              <a:spcBef>
                <a:spcPts val="1200"/>
              </a:spcBef>
              <a:buNone/>
              <a:tabLst>
                <a:tab pos="703263" algn="l"/>
              </a:tabLst>
            </a:pPr>
            <a:r>
              <a:rPr lang="en-GB" sz="2000" dirty="0">
                <a:solidFill>
                  <a:srgbClr val="00B0F0"/>
                </a:solidFill>
              </a:rPr>
              <a:t>	👉</a:t>
            </a:r>
            <a:r>
              <a:rPr lang="en-GB" sz="1600" dirty="0">
                <a:solidFill>
                  <a:srgbClr val="00B0F0"/>
                </a:solidFill>
              </a:rPr>
              <a:t>  </a:t>
            </a:r>
            <a:r>
              <a:rPr lang="en-GB" sz="1600" dirty="0">
                <a:solidFill>
                  <a:srgbClr val="00B0F0"/>
                </a:solidFill>
                <a:hlinkClick r:id="rId3"/>
              </a:rPr>
              <a:t>www.AllianceCPHA.org</a:t>
            </a:r>
            <a:endParaRPr lang="en-GB" sz="1600" dirty="0">
              <a:solidFill>
                <a:srgbClr val="00B0F0"/>
              </a:solidFill>
            </a:endParaRPr>
          </a:p>
          <a:p>
            <a:pPr marL="9525" lvl="1" indent="0">
              <a:spcBef>
                <a:spcPts val="1200"/>
              </a:spcBef>
              <a:buNone/>
              <a:tabLst>
                <a:tab pos="703263" algn="l"/>
              </a:tabLst>
            </a:pPr>
            <a:r>
              <a:rPr lang="en-GB" dirty="0"/>
              <a:t>On the </a:t>
            </a:r>
            <a:r>
              <a:rPr lang="en-GB" sz="2400" dirty="0"/>
              <a:t>Humanitarian Standards Partnership website</a:t>
            </a:r>
          </a:p>
          <a:p>
            <a:pPr marL="985838" lvl="1" indent="-322263">
              <a:buFont typeface="Wingdings" pitchFamily="2" charset="2"/>
              <a:buChar char="Ø"/>
            </a:pPr>
            <a:r>
              <a:rPr lang="en-GB" sz="1600" dirty="0"/>
              <a:t>Online, interactive version</a:t>
            </a:r>
          </a:p>
          <a:p>
            <a:pPr marL="985838" lvl="1" indent="-322263">
              <a:buFont typeface="Wingdings" pitchFamily="2" charset="2"/>
              <a:buChar char="Ø"/>
            </a:pPr>
            <a:r>
              <a:rPr lang="en-GB" sz="1600" dirty="0"/>
              <a:t>HSP App for mobile phones and tablets </a:t>
            </a:r>
          </a:p>
          <a:p>
            <a:pPr marL="0" indent="0">
              <a:spcBef>
                <a:spcPts val="1200"/>
              </a:spcBef>
              <a:buSzPts val="2800"/>
              <a:buNone/>
              <a:tabLst>
                <a:tab pos="663575" algn="l"/>
              </a:tabLst>
            </a:pPr>
            <a:r>
              <a:rPr lang="en-GB" sz="1600" dirty="0">
                <a:solidFill>
                  <a:srgbClr val="00B0F0"/>
                </a:solidFill>
              </a:rPr>
              <a:t>	</a:t>
            </a:r>
            <a:r>
              <a:rPr lang="en-GB" sz="2000" dirty="0">
                <a:solidFill>
                  <a:srgbClr val="00B0F0"/>
                </a:solidFill>
              </a:rPr>
              <a:t>👉</a:t>
            </a:r>
            <a:r>
              <a:rPr lang="en-GB" sz="1600" dirty="0">
                <a:solidFill>
                  <a:srgbClr val="00B0F0"/>
                </a:solidFill>
              </a:rPr>
              <a:t>  www.HumanitarianStandardsPartnership.org</a:t>
            </a:r>
          </a:p>
          <a:p>
            <a:pPr marL="0" lvl="0" indent="0" algn="l" rtl="0">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472" name="Google Shape;472;p25"/>
          <p:cNvPicPr preferRelativeResize="0"/>
          <p:nvPr/>
        </p:nvPicPr>
        <p:blipFill>
          <a:blip r:embed="rId5">
            <a:extLst>
              <a:ext uri="{28A0092B-C50C-407E-A947-70E740481C1C}">
                <a14:useLocalDpi xmlns:a14="http://schemas.microsoft.com/office/drawing/2010/main" val="0"/>
              </a:ext>
            </a:extLst>
          </a:blip>
          <a:srcRect/>
          <a:stretch/>
        </p:blipFill>
        <p:spPr>
          <a:xfrm rot="547354">
            <a:off x="6996515" y="1670472"/>
            <a:ext cx="1684003" cy="2326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Imagen 2" descr="Imagen que contiene Icono&#10;&#10;Descripción generada automáticamente">
            <a:extLst>
              <a:ext uri="{FF2B5EF4-FFF2-40B4-BE49-F238E27FC236}">
                <a16:creationId xmlns:a16="http://schemas.microsoft.com/office/drawing/2014/main" id="{4AE5CEF8-D68C-FD4C-A186-358E3B7F23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2326" y="3298017"/>
            <a:ext cx="1977868" cy="1432731"/>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5183</TotalTime>
  <Words>3449</Words>
  <Application>Microsoft Office PowerPoint</Application>
  <PresentationFormat>Widescreen</PresentationFormat>
  <Paragraphs>237</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The Minimum Standards for Child Protection in Humanitarian Action  CPMS</vt:lpstr>
      <vt:lpstr>Aim of the Standards </vt:lpstr>
      <vt:lpstr>PowerPoint Presentation</vt:lpstr>
      <vt:lpstr>Pillar 1 – to ensure a quality response</vt:lpstr>
      <vt:lpstr>Pillar 1 – description of the Standards</vt:lpstr>
      <vt:lpstr>Pillar 1 – description of the Standards</vt:lpstr>
      <vt:lpstr>Examples from the Region</vt:lpstr>
      <vt:lpstr>Need more than the hard copy?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Joanna Wedge</cp:lastModifiedBy>
  <cp:revision>106</cp:revision>
  <dcterms:created xsi:type="dcterms:W3CDTF">2017-12-20T18:51:03Z</dcterms:created>
  <dcterms:modified xsi:type="dcterms:W3CDTF">2022-05-24T02:31:22Z</dcterms:modified>
</cp:coreProperties>
</file>