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kBDQST9qIfTssLHPmGJcNZVVL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AF2666-4305-4E4D-ABDC-6B9050910DB4}">
  <a:tblStyle styleId="{15AF2666-4305-4E4D-ABDC-6B9050910D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AED"/>
          </a:solidFill>
        </a:fill>
      </a:tcStyle>
    </a:wholeTbl>
    <a:band1H>
      <a:tcTxStyle b="off" i="off"/>
      <a:tcStyle>
        <a:tcBdr/>
        <a:fill>
          <a:solidFill>
            <a:srgbClr val="CAD1D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1D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80680"/>
  </p:normalViewPr>
  <p:slideViewPr>
    <p:cSldViewPr snapToGrid="0">
      <p:cViewPr varScale="1">
        <p:scale>
          <a:sx n="97" d="100"/>
          <a:sy n="97" d="100"/>
        </p:scale>
        <p:origin x="1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jm18WbXn7eUwe8aM7yG1l4uI8ohto7VGFGnwkr53MtM/edit?usp=sharin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66bba8905c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166bba8905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66bba8905c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166bba8905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66bba8905c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166bba8905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66bba8905c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4" name="Google Shape;314;g166bba8905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251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72c488b791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172c488b7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72c488b79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g172c488b791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172c488b791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Session 4.2 - add the participant names for each group before the session</a:t>
            </a:r>
            <a:endParaRPr/>
          </a:p>
        </p:txBody>
      </p:sp>
      <p:sp>
        <p:nvSpPr>
          <p:cNvPr id="342" name="Google Shape;3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66bba8905c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https://jamboard.google.com/d/1jm18WbXn7eUwe8aM7yG1l4uI8ohto7VGFGnwkr53MtM/edit?usp=sharing</a:t>
            </a:r>
            <a:r>
              <a:rPr lang="en-US"/>
              <a:t> </a:t>
            </a:r>
            <a:endParaRPr/>
          </a:p>
        </p:txBody>
      </p:sp>
      <p:sp>
        <p:nvSpPr>
          <p:cNvPr id="348" name="Google Shape;348;g166bba8905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4aacb359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14aacb359c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14aacb359c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4aa8bcfc3f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SESSION 1.2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Les SMPE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ont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été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développés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pour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soutenir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le travail de protection de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l'enfance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dans les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contextes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humanitaires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: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établissant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principes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communs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entre les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personnes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travaillant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dans le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domaine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de la protection de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l'enfance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;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renforçant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la coordination entre les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acteurs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humanitaires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;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améliorant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qualité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programmes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de protection de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l'enfance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et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leur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impact sur les enfants ;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améliorant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redevabilité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programmes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de protection de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l'enfance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;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définissant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domaine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professionnel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de la protection de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l'enfance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dans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l'action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humanitaire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;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fournissant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une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synthèse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des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bonnes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pratiques et de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l'apprentissage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à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jour ; et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renforçant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le plaidoyer et la communication sur les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risques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, les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besoins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et les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réponses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en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 matière de protection de </a:t>
            </a:r>
            <a:r>
              <a:rPr lang="en-US" sz="1150" dirty="0" err="1">
                <a:latin typeface="Helvetica Neue"/>
                <a:ea typeface="Helvetica Neue"/>
                <a:cs typeface="Helvetica Neue"/>
                <a:sym typeface="Helvetica Neue"/>
              </a:rPr>
              <a:t>l'enfance</a:t>
            </a:r>
            <a:r>
              <a:rPr lang="en-US" sz="1150" dirty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sp>
        <p:nvSpPr>
          <p:cNvPr id="240" name="Google Shape;240;g14aa8bcfc3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4aa8bcfc3f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SESSION 1.2</a:t>
            </a:r>
            <a:endParaRPr dirty="0"/>
          </a:p>
        </p:txBody>
      </p:sp>
      <p:sp>
        <p:nvSpPr>
          <p:cNvPr id="247" name="Google Shape;247;g14aa8bcfc3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66bba8905c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166bba8905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66bba8905c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9" name="Google Shape;269;g166bba8905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7aa52e022f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SESSION 2.1</a:t>
            </a:r>
            <a:endParaRPr dirty="0"/>
          </a:p>
        </p:txBody>
      </p:sp>
      <p:sp>
        <p:nvSpPr>
          <p:cNvPr id="276" name="Google Shape;276;g17aa52e02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aa8bcfc3f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SESSION 2.1</a:t>
            </a:r>
            <a:endParaRPr dirty="0"/>
          </a:p>
        </p:txBody>
      </p:sp>
      <p:sp>
        <p:nvSpPr>
          <p:cNvPr id="284" name="Google Shape;284;g14aa8bcfc3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66bba8905c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166bba8905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42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14" name="Google Shape;14;p42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42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2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2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54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28"/>
          <p:cNvPicPr preferRelativeResize="0"/>
          <p:nvPr/>
        </p:nvPicPr>
        <p:blipFill rotWithShape="1">
          <a:blip r:embed="rId2">
            <a:alphaModFix/>
          </a:blip>
          <a:srcRect l="30622" t="-2" r="34584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" name="Google Shape;9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3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4" name="Google Shape;114;p3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0" name="Google Shape;120;p3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3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6" name="Google Shape;126;p3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3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2" name="Google Shape;132;p3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3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38" name="Google Shape;138;p4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4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6"/>
          <p:cNvGrpSpPr/>
          <p:nvPr/>
        </p:nvGrpSpPr>
        <p:grpSpPr>
          <a:xfrm>
            <a:off x="-208788" y="0"/>
            <a:ext cx="12609575" cy="2174490"/>
            <a:chOff x="-1" y="5043119"/>
            <a:chExt cx="12192000" cy="1814883"/>
          </a:xfrm>
        </p:grpSpPr>
        <p:pic>
          <p:nvPicPr>
            <p:cNvPr id="145" name="Google Shape;145;p4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4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4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7"/>
          <p:cNvGrpSpPr/>
          <p:nvPr/>
        </p:nvGrpSpPr>
        <p:grpSpPr>
          <a:xfrm>
            <a:off x="-208788" y="0"/>
            <a:ext cx="12609575" cy="2174490"/>
            <a:chOff x="-1" y="5043119"/>
            <a:chExt cx="12192000" cy="1814883"/>
          </a:xfrm>
        </p:grpSpPr>
        <p:pic>
          <p:nvPicPr>
            <p:cNvPr id="158" name="Google Shape;158;p47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47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4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8"/>
          <p:cNvGrpSpPr/>
          <p:nvPr/>
        </p:nvGrpSpPr>
        <p:grpSpPr>
          <a:xfrm>
            <a:off x="-208788" y="0"/>
            <a:ext cx="12609575" cy="2174490"/>
            <a:chOff x="-1" y="5043119"/>
            <a:chExt cx="12192000" cy="1814883"/>
          </a:xfrm>
        </p:grpSpPr>
        <p:pic>
          <p:nvPicPr>
            <p:cNvPr id="171" name="Google Shape;171;p48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8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4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49"/>
          <p:cNvGrpSpPr/>
          <p:nvPr/>
        </p:nvGrpSpPr>
        <p:grpSpPr>
          <a:xfrm>
            <a:off x="-208788" y="0"/>
            <a:ext cx="12609575" cy="2174490"/>
            <a:chOff x="-1" y="5043119"/>
            <a:chExt cx="12192000" cy="1814883"/>
          </a:xfrm>
        </p:grpSpPr>
        <p:pic>
          <p:nvPicPr>
            <p:cNvPr id="184" name="Google Shape;184;p49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9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8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4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4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0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1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2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30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3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6" name="Google Shape;36;p43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37" name="Google Shape;37;p43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43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31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44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48" name="Google Shape;48;p44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44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1"/>
          <p:cNvGrpSpPr/>
          <p:nvPr/>
        </p:nvGrpSpPr>
        <p:grpSpPr>
          <a:xfrm>
            <a:off x="0" y="5303521"/>
            <a:ext cx="12192000" cy="1639827"/>
            <a:chOff x="0" y="5303521"/>
            <a:chExt cx="12192000" cy="1639827"/>
          </a:xfrm>
        </p:grpSpPr>
        <p:pic>
          <p:nvPicPr>
            <p:cNvPr id="55" name="Google Shape;55;p41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41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2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4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2" name="Google Shape;62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9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9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66bba8905c_0_6"/>
          <p:cNvSpPr txBox="1">
            <a:spLocks noGrp="1"/>
          </p:cNvSpPr>
          <p:nvPr>
            <p:ph type="title"/>
          </p:nvPr>
        </p:nvSpPr>
        <p:spPr>
          <a:xfrm>
            <a:off x="656025" y="76750"/>
            <a:ext cx="105156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dirty="0" err="1"/>
              <a:t>Bienvenue</a:t>
            </a:r>
            <a:r>
              <a:rPr lang="en-US" dirty="0"/>
              <a:t> au mini </a:t>
            </a:r>
            <a:r>
              <a:rPr lang="en-US" dirty="0" err="1"/>
              <a:t>cours</a:t>
            </a:r>
            <a:r>
              <a:rPr lang="en-US" dirty="0"/>
              <a:t> sur les SMPE !</a:t>
            </a:r>
            <a:endParaRPr dirty="0"/>
          </a:p>
        </p:txBody>
      </p:sp>
      <p:sp>
        <p:nvSpPr>
          <p:cNvPr id="227" name="Google Shape;227;g166bba8905c_0_6"/>
          <p:cNvSpPr txBox="1">
            <a:spLocks noGrp="1"/>
          </p:cNvSpPr>
          <p:nvPr>
            <p:ph type="body" idx="1"/>
          </p:nvPr>
        </p:nvSpPr>
        <p:spPr>
          <a:xfrm>
            <a:off x="656025" y="915225"/>
            <a:ext cx="95619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dirty="0" err="1"/>
              <a:t>En</a:t>
            </a:r>
            <a:r>
              <a:rPr lang="en-US" dirty="0"/>
              <a:t> attendant que tout le monde </a:t>
            </a:r>
            <a:r>
              <a:rPr lang="en-US" dirty="0" err="1"/>
              <a:t>rejoigne</a:t>
            </a:r>
            <a:r>
              <a:rPr lang="en-US" dirty="0"/>
              <a:t> </a:t>
            </a:r>
            <a:r>
              <a:rPr lang="en-US" dirty="0" err="1"/>
              <a:t>l'appel</a:t>
            </a:r>
            <a:r>
              <a:rPr lang="en-US" dirty="0"/>
              <a:t>,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dirty="0" err="1"/>
              <a:t>Dites</a:t>
            </a:r>
            <a:r>
              <a:rPr lang="en-US" dirty="0"/>
              <a:t>-nous comment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sentez</a:t>
            </a:r>
            <a:r>
              <a:rPr lang="en-US" dirty="0"/>
              <a:t> !</a:t>
            </a:r>
            <a:endParaRPr dirty="0"/>
          </a:p>
        </p:txBody>
      </p:sp>
      <p:pic>
        <p:nvPicPr>
          <p:cNvPr id="228" name="Google Shape;228;g166bba8905c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7917" y="-75225"/>
            <a:ext cx="194266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7A20EB7-8F26-A931-C7D1-7B97B382E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907" y="2545975"/>
            <a:ext cx="3617628" cy="2054749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28101F36-43ED-B2B9-9250-164072B72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76" y="1884592"/>
            <a:ext cx="5977318" cy="48955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66bba8905c_0_6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3417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US" dirty="0" err="1"/>
              <a:t>Bienvenue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session 3 ! </a:t>
            </a:r>
            <a:endParaRPr dirty="0"/>
          </a:p>
        </p:txBody>
      </p:sp>
      <p:sp>
        <p:nvSpPr>
          <p:cNvPr id="303" name="Google Shape;303;g166bba8905c_0_64"/>
          <p:cNvSpPr txBox="1">
            <a:spLocks noGrp="1"/>
          </p:cNvSpPr>
          <p:nvPr>
            <p:ph type="body" idx="1"/>
          </p:nvPr>
        </p:nvSpPr>
        <p:spPr>
          <a:xfrm>
            <a:off x="656025" y="1690825"/>
            <a:ext cx="34179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dirty="0" err="1"/>
              <a:t>Voici</a:t>
            </a:r>
            <a:r>
              <a:rPr lang="en-US" dirty="0"/>
              <a:t> la </a:t>
            </a:r>
            <a:r>
              <a:rPr lang="en-US" dirty="0" err="1"/>
              <a:t>réponse</a:t>
            </a:r>
            <a:r>
              <a:rPr lang="en-US" dirty="0"/>
              <a:t> !</a:t>
            </a:r>
          </a:p>
        </p:txBody>
      </p:sp>
      <p:pic>
        <p:nvPicPr>
          <p:cNvPr id="304" name="Google Shape;304;g166bba8905c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2332" y="0"/>
            <a:ext cx="762964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66bba8905c_0_24"/>
          <p:cNvSpPr txBox="1">
            <a:spLocks noGrp="1"/>
          </p:cNvSpPr>
          <p:nvPr>
            <p:ph type="title"/>
          </p:nvPr>
        </p:nvSpPr>
        <p:spPr>
          <a:xfrm>
            <a:off x="656023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n-US" dirty="0" err="1"/>
              <a:t>Bienvenue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session 4</a:t>
            </a:r>
            <a:endParaRPr dirty="0"/>
          </a:p>
        </p:txBody>
      </p:sp>
      <p:sp>
        <p:nvSpPr>
          <p:cNvPr id="310" name="Google Shape;310;g166bba8905c_0_24"/>
          <p:cNvSpPr txBox="1">
            <a:spLocks noGrp="1"/>
          </p:cNvSpPr>
          <p:nvPr>
            <p:ph type="body" idx="1"/>
          </p:nvPr>
        </p:nvSpPr>
        <p:spPr>
          <a:xfrm>
            <a:off x="656022" y="1182293"/>
            <a:ext cx="108201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sz="3300" dirty="0"/>
              <a:t>Pendant que nous </a:t>
            </a:r>
            <a:r>
              <a:rPr lang="en-US" sz="3300" dirty="0" err="1"/>
              <a:t>attendons</a:t>
            </a:r>
            <a:r>
              <a:rPr lang="en-US" sz="3300" dirty="0"/>
              <a:t> que tout le monde </a:t>
            </a:r>
            <a:r>
              <a:rPr lang="en-US" sz="3300" dirty="0" err="1"/>
              <a:t>rejoigne</a:t>
            </a:r>
            <a:r>
              <a:rPr lang="en-US" sz="3300" dirty="0"/>
              <a:t> </a:t>
            </a:r>
            <a:r>
              <a:rPr lang="en-US" sz="3300" dirty="0" err="1"/>
              <a:t>l'appel</a:t>
            </a:r>
            <a:r>
              <a:rPr lang="en-US" sz="3300" dirty="0"/>
              <a:t>,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sz="3400" dirty="0" err="1"/>
              <a:t>trouvez</a:t>
            </a:r>
            <a:r>
              <a:rPr lang="en-US" sz="3400" dirty="0"/>
              <a:t> les </a:t>
            </a:r>
            <a:r>
              <a:rPr lang="en-US" sz="3400" dirty="0" err="1"/>
              <a:t>acronymes</a:t>
            </a:r>
            <a:r>
              <a:rPr lang="en-US" sz="3400" dirty="0"/>
              <a:t> </a:t>
            </a:r>
            <a:r>
              <a:rPr lang="en-US" sz="3400" dirty="0" err="1"/>
              <a:t>en</a:t>
            </a:r>
            <a:r>
              <a:rPr lang="en-US" sz="3400" dirty="0"/>
              <a:t> </a:t>
            </a:r>
            <a:r>
              <a:rPr lang="en-US" sz="3400" dirty="0" err="1"/>
              <a:t>identifiant</a:t>
            </a:r>
            <a:r>
              <a:rPr lang="en-US" sz="3400" dirty="0"/>
              <a:t> la première </a:t>
            </a:r>
            <a:r>
              <a:rPr lang="en-US" sz="3400" dirty="0" err="1"/>
              <a:t>lettre</a:t>
            </a:r>
            <a:r>
              <a:rPr lang="en-US" sz="3400" dirty="0"/>
              <a:t> de </a:t>
            </a:r>
            <a:r>
              <a:rPr lang="en-US" sz="3400" dirty="0" err="1"/>
              <a:t>chaque</a:t>
            </a:r>
            <a:r>
              <a:rPr lang="en-US" sz="3400" dirty="0"/>
              <a:t> image </a:t>
            </a:r>
          </a:p>
        </p:txBody>
      </p:sp>
      <p:sp>
        <p:nvSpPr>
          <p:cNvPr id="311" name="Google Shape;311;g166bba8905c_0_24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100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dirty="0" err="1"/>
              <a:t>Exemple</a:t>
            </a:r>
            <a:r>
              <a:rPr lang="en-US" dirty="0"/>
              <a:t> : 🥕 🏝️ 💎 🐘 </a:t>
            </a:r>
            <a:r>
              <a:rPr lang="en-US" dirty="0" err="1"/>
              <a:t>Carrotte</a:t>
            </a:r>
            <a:r>
              <a:rPr lang="en-US" dirty="0"/>
              <a:t>, Île, Diamant, </a:t>
            </a:r>
            <a:r>
              <a:rPr lang="en-US" dirty="0" err="1"/>
              <a:t>Eléphant</a:t>
            </a:r>
            <a:r>
              <a:rPr lang="en-US" dirty="0"/>
              <a:t>  = CIDE (Convention </a:t>
            </a:r>
            <a:r>
              <a:rPr lang="en-US" dirty="0" err="1"/>
              <a:t>internationale</a:t>
            </a:r>
            <a:r>
              <a:rPr lang="en-US" dirty="0"/>
              <a:t> des droits de </a:t>
            </a:r>
            <a:r>
              <a:rPr lang="en-US" dirty="0" err="1"/>
              <a:t>l’enfant</a:t>
            </a:r>
            <a:r>
              <a:rPr lang="en-US" dirty="0"/>
              <a:t>)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🥑 🥑 ☂️ 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🐘 🏊🏼‍♀️ 🥑 🖌️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🐘 🥑 🍓 🦍 🥑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📻 📗 🍓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🖌️ 🔨 ☂️ 🐘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66bba8905c_0_87"/>
          <p:cNvSpPr txBox="1">
            <a:spLocks noGrp="1"/>
          </p:cNvSpPr>
          <p:nvPr>
            <p:ph type="title"/>
          </p:nvPr>
        </p:nvSpPr>
        <p:spPr>
          <a:xfrm>
            <a:off x="656023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n-US" dirty="0" err="1"/>
              <a:t>Bienvenue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session 4</a:t>
            </a:r>
            <a:endParaRPr dirty="0"/>
          </a:p>
        </p:txBody>
      </p:sp>
      <p:sp>
        <p:nvSpPr>
          <p:cNvPr id="317" name="Google Shape;317;g166bba8905c_0_87"/>
          <p:cNvSpPr txBox="1">
            <a:spLocks noGrp="1"/>
          </p:cNvSpPr>
          <p:nvPr>
            <p:ph type="body" idx="1"/>
          </p:nvPr>
        </p:nvSpPr>
        <p:spPr>
          <a:xfrm>
            <a:off x="656025" y="1002999"/>
            <a:ext cx="108201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dirty="0"/>
              <a:t>Les </a:t>
            </a:r>
            <a:r>
              <a:rPr lang="en-US" dirty="0" err="1"/>
              <a:t>réponses</a:t>
            </a:r>
            <a:r>
              <a:rPr lang="en-US" dirty="0"/>
              <a:t> !</a:t>
            </a:r>
            <a:endParaRPr dirty="0"/>
          </a:p>
        </p:txBody>
      </p:sp>
      <p:sp>
        <p:nvSpPr>
          <p:cNvPr id="318" name="Google Shape;318;g166bba8905c_0_87"/>
          <p:cNvSpPr txBox="1">
            <a:spLocks noGrp="1"/>
          </p:cNvSpPr>
          <p:nvPr>
            <p:ph type="body" idx="2"/>
          </p:nvPr>
        </p:nvSpPr>
        <p:spPr>
          <a:xfrm>
            <a:off x="484094" y="2333626"/>
            <a:ext cx="11464066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🥑 🥑 ☂️ AAP : Accountability to Affected Populations (</a:t>
            </a:r>
            <a:r>
              <a:rPr lang="en-US" dirty="0" err="1"/>
              <a:t>Redevabilité</a:t>
            </a:r>
            <a:r>
              <a:rPr lang="en-US" dirty="0"/>
              <a:t> </a:t>
            </a:r>
            <a:r>
              <a:rPr lang="en-US" dirty="0" err="1"/>
              <a:t>envers</a:t>
            </a:r>
            <a:r>
              <a:rPr lang="en-US" dirty="0"/>
              <a:t> les populations </a:t>
            </a:r>
            <a:r>
              <a:rPr lang="en-US" dirty="0" err="1"/>
              <a:t>affectées</a:t>
            </a:r>
            <a:r>
              <a:rPr lang="en-US" dirty="0"/>
              <a:t>)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🐘 🏊🏼‍♀️ 🥑 🖌️ ENAS : Enfants non </a:t>
            </a:r>
            <a:r>
              <a:rPr lang="en-US" dirty="0" err="1"/>
              <a:t>accompagnés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séparés</a:t>
            </a:r>
            <a:r>
              <a:rPr lang="en-US" dirty="0"/>
              <a:t> de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famille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🐘 🥑 🍓 🦍 🥑 EAFGA : Enfants </a:t>
            </a:r>
            <a:r>
              <a:rPr lang="en-US" dirty="0" err="1"/>
              <a:t>associés</a:t>
            </a:r>
            <a:r>
              <a:rPr lang="en-US" dirty="0"/>
              <a:t> aux forces </a:t>
            </a:r>
            <a:r>
              <a:rPr lang="en-US" dirty="0" err="1"/>
              <a:t>armées</a:t>
            </a:r>
            <a:r>
              <a:rPr lang="en-US" dirty="0"/>
              <a:t> et aux </a:t>
            </a:r>
            <a:r>
              <a:rPr lang="en-US" dirty="0" err="1"/>
              <a:t>groupes</a:t>
            </a:r>
            <a:r>
              <a:rPr lang="en-US" dirty="0"/>
              <a:t> </a:t>
            </a:r>
            <a:r>
              <a:rPr lang="en-US" dirty="0" err="1"/>
              <a:t>armés</a:t>
            </a:r>
            <a:endParaRPr dirty="0"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📻 📗 🍓 RLF : </a:t>
            </a:r>
            <a:r>
              <a:rPr lang="en-US" dirty="0" err="1"/>
              <a:t>Rétablissement</a:t>
            </a:r>
            <a:r>
              <a:rPr lang="en-US" dirty="0"/>
              <a:t> des liens </a:t>
            </a:r>
            <a:r>
              <a:rPr lang="en-US" dirty="0" err="1"/>
              <a:t>familiaux</a:t>
            </a:r>
            <a:endParaRPr dirty="0"/>
          </a:p>
          <a:p>
            <a:pPr lvl="0">
              <a:lnSpc>
                <a:spcPct val="115000"/>
              </a:lnSpc>
              <a:spcBef>
                <a:spcPts val="0"/>
              </a:spcBef>
              <a:buAutoNum type="arabicPeriod"/>
            </a:pPr>
            <a:r>
              <a:rPr lang="en-US" dirty="0"/>
              <a:t>🖌️ 🔨 ☂️ 🐘  SMPE </a:t>
            </a:r>
            <a:r>
              <a:rPr lang="en-US" sz="2400" dirty="0"/>
              <a:t>: </a:t>
            </a:r>
            <a:r>
              <a:rPr lang="en-US" dirty="0"/>
              <a:t>Standards minimums pour la protection de </a:t>
            </a:r>
            <a:r>
              <a:rPr lang="en-US" dirty="0" err="1"/>
              <a:t>l’enfance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44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n-US" dirty="0"/>
              <a:t>Le cadre de travail </a:t>
            </a:r>
            <a:r>
              <a:rPr lang="en-US" dirty="0" err="1"/>
              <a:t>intersectoriel</a:t>
            </a:r>
            <a:endParaRPr dirty="0"/>
          </a:p>
        </p:txBody>
      </p:sp>
      <p:pic>
        <p:nvPicPr>
          <p:cNvPr id="324" name="Google Shape;3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825" y="1690688"/>
            <a:ext cx="8763998" cy="486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72c488b791_0_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Activité</a:t>
            </a:r>
            <a:r>
              <a:rPr lang="en-US" dirty="0"/>
              <a:t> de </a:t>
            </a:r>
            <a:r>
              <a:rPr lang="en-US" dirty="0" err="1"/>
              <a:t>groupe</a:t>
            </a:r>
            <a:endParaRPr lang="en-US" dirty="0"/>
          </a:p>
        </p:txBody>
      </p:sp>
      <p:sp>
        <p:nvSpPr>
          <p:cNvPr id="330" name="Google Shape;330;g172c488b791_0_1"/>
          <p:cNvSpPr txBox="1">
            <a:spLocks noGrp="1"/>
          </p:cNvSpPr>
          <p:nvPr>
            <p:ph type="body" idx="2"/>
          </p:nvPr>
        </p:nvSpPr>
        <p:spPr>
          <a:xfrm>
            <a:off x="4100525" y="1660250"/>
            <a:ext cx="7300800" cy="4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 err="1"/>
              <a:t>Développez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étude de </a:t>
            </a:r>
            <a:r>
              <a:rPr lang="en-US" dirty="0" err="1"/>
              <a:t>cas</a:t>
            </a:r>
            <a:r>
              <a:rPr lang="en-US" dirty="0"/>
              <a:t> sur la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les SMPE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adaptés</a:t>
            </a:r>
            <a:r>
              <a:rPr lang="en-US" dirty="0"/>
              <a:t> et/</a:t>
            </a:r>
            <a:r>
              <a:rPr lang="en-US" dirty="0" err="1"/>
              <a:t>ou</a:t>
            </a:r>
            <a:r>
              <a:rPr lang="en-US" dirty="0"/>
              <a:t> appliqués dans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contexte</a:t>
            </a:r>
            <a:endParaRPr lang="en-US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 err="1"/>
              <a:t>Comparez</a:t>
            </a:r>
            <a:r>
              <a:rPr lang="en-US" dirty="0"/>
              <a:t> la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les SMPE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adaptés</a:t>
            </a:r>
            <a:r>
              <a:rPr lang="en-US" dirty="0"/>
              <a:t> et/</a:t>
            </a:r>
            <a:r>
              <a:rPr lang="en-US" dirty="0" err="1"/>
              <a:t>ou</a:t>
            </a:r>
            <a:r>
              <a:rPr lang="en-US" dirty="0"/>
              <a:t> appliqués dans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différents</a:t>
            </a:r>
            <a:r>
              <a:rPr lang="en-US" dirty="0"/>
              <a:t> </a:t>
            </a:r>
            <a:r>
              <a:rPr lang="en-US" dirty="0" err="1"/>
              <a:t>contextes</a:t>
            </a:r>
            <a:endParaRPr lang="en-US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 err="1"/>
              <a:t>Élaborez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étude de </a:t>
            </a:r>
            <a:r>
              <a:rPr lang="en-US" dirty="0" err="1"/>
              <a:t>cas</a:t>
            </a:r>
            <a:r>
              <a:rPr lang="en-US" dirty="0"/>
              <a:t> sur la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les SMPE </a:t>
            </a:r>
            <a:r>
              <a:rPr lang="en-US" dirty="0" err="1"/>
              <a:t>favorisent</a:t>
            </a:r>
            <a:r>
              <a:rPr lang="en-US" dirty="0"/>
              <a:t> le travail </a:t>
            </a:r>
            <a:r>
              <a:rPr lang="en-US" dirty="0" err="1"/>
              <a:t>intersectoriel</a:t>
            </a:r>
            <a:r>
              <a:rPr lang="en-US" dirty="0"/>
              <a:t> dans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contexte</a:t>
            </a:r>
            <a:endParaRPr lang="en-US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endParaRPr lang="en-US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331" name="Google Shape;331;g172c488b791_0_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72c488b791_0_7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38" name="Google Shape;338;g172c488b791_0_7"/>
          <p:cNvSpPr txBox="1">
            <a:spLocks noGrp="1"/>
          </p:cNvSpPr>
          <p:nvPr>
            <p:ph type="body" idx="2"/>
          </p:nvPr>
        </p:nvSpPr>
        <p:spPr>
          <a:xfrm>
            <a:off x="656025" y="2141352"/>
            <a:ext cx="10820100" cy="4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Envoyez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b="1" dirty="0"/>
              <a:t>étude de </a:t>
            </a:r>
            <a:r>
              <a:rPr lang="en-US" b="1" dirty="0" err="1"/>
              <a:t>cas</a:t>
            </a:r>
            <a:r>
              <a:rPr lang="en-US" b="1" dirty="0"/>
              <a:t> </a:t>
            </a:r>
            <a:r>
              <a:rPr lang="en-US" b="1" dirty="0" err="1"/>
              <a:t>écrite</a:t>
            </a:r>
            <a:r>
              <a:rPr lang="en-US" b="1" dirty="0"/>
              <a:t> </a:t>
            </a:r>
            <a:r>
              <a:rPr lang="en-US" dirty="0" err="1"/>
              <a:t>avant</a:t>
            </a:r>
            <a:r>
              <a:rPr lang="en-US" dirty="0"/>
              <a:t> le [</a:t>
            </a:r>
            <a:r>
              <a:rPr lang="en-US" dirty="0" err="1"/>
              <a:t>insérer</a:t>
            </a:r>
            <a:r>
              <a:rPr lang="en-US" dirty="0"/>
              <a:t> la date]</a:t>
            </a: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Partagez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b="1" dirty="0"/>
              <a:t>diapositives de </a:t>
            </a:r>
            <a:r>
              <a:rPr lang="en-US" b="1" dirty="0" err="1"/>
              <a:t>présentation</a:t>
            </a:r>
            <a:r>
              <a:rPr lang="en-US" b="1" dirty="0"/>
              <a:t> </a:t>
            </a:r>
            <a:r>
              <a:rPr lang="en-US" dirty="0" err="1"/>
              <a:t>avant</a:t>
            </a:r>
            <a:r>
              <a:rPr lang="en-US" dirty="0"/>
              <a:t> le [</a:t>
            </a:r>
            <a:r>
              <a:rPr lang="en-US" dirty="0" err="1"/>
              <a:t>insérer</a:t>
            </a:r>
            <a:r>
              <a:rPr lang="en-US" dirty="0"/>
              <a:t> la date]</a:t>
            </a:r>
            <a:endParaRPr dirty="0"/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err="1"/>
              <a:t>Soyez</a:t>
            </a:r>
            <a:r>
              <a:rPr lang="en-US" dirty="0"/>
              <a:t> </a:t>
            </a:r>
            <a:r>
              <a:rPr lang="en-US" b="1" dirty="0"/>
              <a:t>prêt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présenter</a:t>
            </a:r>
            <a:r>
              <a:rPr lang="en-US" dirty="0"/>
              <a:t> le [</a:t>
            </a:r>
            <a:r>
              <a:rPr lang="en-US" dirty="0" err="1"/>
              <a:t>insérer</a:t>
            </a:r>
            <a:r>
              <a:rPr lang="en-US" dirty="0"/>
              <a:t> la date]</a:t>
            </a:r>
            <a:endParaRPr dirty="0"/>
          </a:p>
        </p:txBody>
      </p:sp>
      <p:sp>
        <p:nvSpPr>
          <p:cNvPr id="339" name="Google Shape;339;g172c488b791_0_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 err="1"/>
              <a:t>Calendrier</a:t>
            </a:r>
            <a:r>
              <a:rPr lang="en-US" dirty="0"/>
              <a:t> des </a:t>
            </a:r>
            <a:r>
              <a:rPr lang="en-US" dirty="0" err="1"/>
              <a:t>activités</a:t>
            </a:r>
            <a:r>
              <a:rPr lang="en-US" dirty="0"/>
              <a:t> de </a:t>
            </a:r>
            <a:r>
              <a:rPr lang="en-US" dirty="0" err="1"/>
              <a:t>groupe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" name="Google Shape;344;p22"/>
          <p:cNvGraphicFramePr/>
          <p:nvPr>
            <p:extLst>
              <p:ext uri="{D42A27DB-BD31-4B8C-83A1-F6EECF244321}">
                <p14:modId xmlns:p14="http://schemas.microsoft.com/office/powerpoint/2010/main" val="1316054179"/>
              </p:ext>
            </p:extLst>
          </p:nvPr>
        </p:nvGraphicFramePr>
        <p:xfrm>
          <a:off x="764238" y="1510558"/>
          <a:ext cx="9077600" cy="4612500"/>
        </p:xfrm>
        <a:graphic>
          <a:graphicData uri="http://schemas.openxmlformats.org/drawingml/2006/table">
            <a:tbl>
              <a:tblPr firstRow="1" bandRow="1">
                <a:noFill/>
                <a:tableStyleId>{15AF2666-4305-4E4D-ABDC-6B9050910DB4}</a:tableStyleId>
              </a:tblPr>
              <a:tblGrid>
                <a:gridCol w="226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Groupe 1</a:t>
                      </a:r>
                      <a:endParaRPr sz="1400" u="none" strike="noStrike" cap="none" dirty="0"/>
                    </a:p>
                  </a:txBody>
                  <a:tcPr marL="85525" marR="85525" marT="42775" marB="42775" anchor="ctr">
                    <a:solidFill>
                      <a:srgbClr val="0267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Groupe 2</a:t>
                      </a:r>
                      <a:endParaRPr sz="1400" u="none" strike="noStrike" cap="none" dirty="0"/>
                    </a:p>
                  </a:txBody>
                  <a:tcPr marL="85525" marR="85525" marT="42775" marB="42775" anchor="ctr">
                    <a:solidFill>
                      <a:srgbClr val="0267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Groupe 3</a:t>
                      </a:r>
                      <a:endParaRPr sz="1400" u="none" strike="noStrike" cap="none" dirty="0"/>
                    </a:p>
                  </a:txBody>
                  <a:tcPr marL="85525" marR="85525" marT="42775" marB="42775" anchor="ctr">
                    <a:solidFill>
                      <a:srgbClr val="0267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Groupe 4</a:t>
                      </a:r>
                      <a:endParaRPr sz="1400" b="0" i="0" u="none" strike="noStrike" cap="none" dirty="0">
                        <a:latin typeface="Helvetica Neue Light"/>
                        <a:ea typeface="Helvetica Neue Light"/>
                        <a:cs typeface="Helvetica Neue Light"/>
                        <a:sym typeface="Helvetica Neue Light"/>
                      </a:endParaRPr>
                    </a:p>
                  </a:txBody>
                  <a:tcPr marL="85525" marR="85525" marT="42775" marB="42775" anchor="ctr">
                    <a:solidFill>
                      <a:srgbClr val="026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D3D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endParaRPr sz="1700" u="none" strike="noStrike" cap="none" dirty="0"/>
                    </a:p>
                  </a:txBody>
                  <a:tcPr marL="85525" marR="85525" marT="42775" marB="42775">
                    <a:solidFill>
                      <a:srgbClr val="A8B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5" name="Google Shape;345;p22"/>
          <p:cNvSpPr txBox="1">
            <a:spLocks noGrp="1"/>
          </p:cNvSpPr>
          <p:nvPr>
            <p:ph type="title" idx="4294967295"/>
          </p:nvPr>
        </p:nvSpPr>
        <p:spPr>
          <a:xfrm>
            <a:off x="656023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n-US" sz="3600" b="1" dirty="0">
                <a:solidFill>
                  <a:schemeClr val="accent1"/>
                </a:solidFill>
              </a:rPr>
              <a:t>Les </a:t>
            </a:r>
            <a:r>
              <a:rPr lang="en-US" sz="3600" b="1" dirty="0" err="1">
                <a:solidFill>
                  <a:schemeClr val="accent1"/>
                </a:solidFill>
              </a:rPr>
              <a:t>groupes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66bba8905c_0_3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</a:pPr>
            <a:r>
              <a:rPr lang="en-US" dirty="0" err="1"/>
              <a:t>Bienvenue</a:t>
            </a:r>
            <a:r>
              <a:rPr lang="en-US" dirty="0"/>
              <a:t> de nouveau </a:t>
            </a:r>
            <a:r>
              <a:rPr lang="en-US" dirty="0" err="1"/>
              <a:t>à</a:t>
            </a:r>
            <a:r>
              <a:rPr lang="en-US" dirty="0"/>
              <a:t> la session 5 !</a:t>
            </a:r>
            <a:endParaRPr dirty="0"/>
          </a:p>
        </p:txBody>
      </p:sp>
      <p:sp>
        <p:nvSpPr>
          <p:cNvPr id="351" name="Google Shape;351;g166bba8905c_0_30"/>
          <p:cNvSpPr txBox="1">
            <a:spLocks noGrp="1"/>
          </p:cNvSpPr>
          <p:nvPr>
            <p:ph type="body" idx="1"/>
          </p:nvPr>
        </p:nvSpPr>
        <p:spPr>
          <a:xfrm>
            <a:off x="656025" y="1690696"/>
            <a:ext cx="10820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dirty="0"/>
              <a:t>Pendant que nous </a:t>
            </a:r>
            <a:r>
              <a:rPr lang="en-US" dirty="0" err="1"/>
              <a:t>attendons</a:t>
            </a:r>
            <a:r>
              <a:rPr lang="en-US" dirty="0"/>
              <a:t> que tout le monde se </a:t>
            </a:r>
            <a:r>
              <a:rPr lang="en-US" dirty="0" err="1"/>
              <a:t>joigne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nous,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dirty="0"/>
              <a:t>Suivez le lien </a:t>
            </a:r>
            <a:r>
              <a:rPr lang="en-US" dirty="0" err="1"/>
              <a:t>vers</a:t>
            </a:r>
            <a:r>
              <a:rPr lang="en-US" dirty="0"/>
              <a:t> le </a:t>
            </a:r>
            <a:r>
              <a:rPr lang="en-US" dirty="0" err="1"/>
              <a:t>Jamboard</a:t>
            </a:r>
            <a:r>
              <a:rPr lang="en-US" dirty="0"/>
              <a:t> et </a:t>
            </a:r>
            <a:r>
              <a:rPr lang="en-US" dirty="0" err="1"/>
              <a:t>écrivez</a:t>
            </a:r>
            <a:r>
              <a:rPr lang="en-US" dirty="0"/>
              <a:t>-nous </a:t>
            </a:r>
            <a:r>
              <a:rPr lang="en-US" dirty="0" err="1"/>
              <a:t>une</a:t>
            </a:r>
            <a:r>
              <a:rPr lang="en-US" dirty="0"/>
              <a:t> carte </a:t>
            </a:r>
            <a:r>
              <a:rPr lang="en-US" dirty="0" err="1"/>
              <a:t>postale</a:t>
            </a:r>
            <a:r>
              <a:rPr lang="en-US" dirty="0"/>
              <a:t> pour nous dire 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fait </a:t>
            </a:r>
            <a:r>
              <a:rPr lang="en-US" dirty="0" err="1"/>
              <a:t>depuis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dernière</a:t>
            </a:r>
            <a:r>
              <a:rPr lang="en-US" dirty="0"/>
              <a:t> session.</a:t>
            </a:r>
            <a:endParaRPr dirty="0"/>
          </a:p>
        </p:txBody>
      </p:sp>
      <p:pic>
        <p:nvPicPr>
          <p:cNvPr id="352" name="Google Shape;352;g166bba8905c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9688" y="3093571"/>
            <a:ext cx="6932787" cy="3536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4aacb359c4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Structure du </a:t>
            </a:r>
            <a:r>
              <a:rPr lang="en-US" dirty="0" err="1"/>
              <a:t>cours</a:t>
            </a:r>
            <a:endParaRPr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EBBA705-291B-3D86-0539-D4341B892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5" y="2008896"/>
            <a:ext cx="11257684" cy="3477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aa8bcfc3f_0_17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 err="1"/>
              <a:t>Finalité</a:t>
            </a:r>
            <a:r>
              <a:rPr lang="en-US" dirty="0"/>
              <a:t> des SMPE :</a:t>
            </a:r>
          </a:p>
        </p:txBody>
      </p:sp>
      <p:sp>
        <p:nvSpPr>
          <p:cNvPr id="243" name="Google Shape;243;g14aa8bcfc3f_0_17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082EF6-F162-96AF-26A7-9B64E88E1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713" y="1800339"/>
            <a:ext cx="8285997" cy="41051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aa8bcfc3f_0_2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</a:pPr>
            <a:r>
              <a:rPr lang="en-US" dirty="0"/>
              <a:t>Structure des SMPE :</a:t>
            </a:r>
            <a:endParaRPr dirty="0"/>
          </a:p>
        </p:txBody>
      </p:sp>
      <p:sp>
        <p:nvSpPr>
          <p:cNvPr id="250" name="Google Shape;250;g14aa8bcfc3f_0_2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" name="Picture 1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14BBD980-DB28-9D8B-3DA3-D18CE97D8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95" y="1097894"/>
            <a:ext cx="8610205" cy="5760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66bba8905c_0_12"/>
          <p:cNvSpPr txBox="1">
            <a:spLocks noGrp="1"/>
          </p:cNvSpPr>
          <p:nvPr>
            <p:ph type="title"/>
          </p:nvPr>
        </p:nvSpPr>
        <p:spPr>
          <a:xfrm>
            <a:off x="656023" y="-1682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US" dirty="0" err="1"/>
              <a:t>Bienvenue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session 2 !</a:t>
            </a:r>
            <a:endParaRPr dirty="0"/>
          </a:p>
        </p:txBody>
      </p:sp>
      <p:sp>
        <p:nvSpPr>
          <p:cNvPr id="257" name="Google Shape;257;g166bba8905c_0_12"/>
          <p:cNvSpPr txBox="1">
            <a:spLocks noGrp="1"/>
          </p:cNvSpPr>
          <p:nvPr>
            <p:ph type="body" idx="1"/>
          </p:nvPr>
        </p:nvSpPr>
        <p:spPr>
          <a:xfrm>
            <a:off x="656025" y="795583"/>
            <a:ext cx="108201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dirty="0" err="1"/>
              <a:t>En</a:t>
            </a:r>
            <a:r>
              <a:rPr lang="en-US" dirty="0"/>
              <a:t> attendant que tout le monde se </a:t>
            </a:r>
            <a:r>
              <a:rPr lang="en-US" dirty="0" err="1"/>
              <a:t>joigne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nous, </a:t>
            </a:r>
            <a:r>
              <a:rPr lang="en-US" dirty="0" err="1"/>
              <a:t>essayez</a:t>
            </a:r>
            <a:r>
              <a:rPr lang="en-US" dirty="0"/>
              <a:t> </a:t>
            </a:r>
            <a:r>
              <a:rPr lang="en-US" dirty="0" err="1"/>
              <a:t>d'associer</a:t>
            </a:r>
            <a:r>
              <a:rPr lang="en-US" dirty="0"/>
              <a:t> les </a:t>
            </a:r>
            <a:r>
              <a:rPr lang="en-US" dirty="0" err="1"/>
              <a:t>icônes</a:t>
            </a:r>
            <a:r>
              <a:rPr lang="en-US" dirty="0"/>
              <a:t> des SMPE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significations.</a:t>
            </a:r>
          </a:p>
        </p:txBody>
      </p:sp>
      <p:sp>
        <p:nvSpPr>
          <p:cNvPr id="258" name="Google Shape;258;g166bba8905c_0_12"/>
          <p:cNvSpPr txBox="1">
            <a:spLocks noGrp="1"/>
          </p:cNvSpPr>
          <p:nvPr>
            <p:ph type="body" idx="2"/>
          </p:nvPr>
        </p:nvSpPr>
        <p:spPr>
          <a:xfrm>
            <a:off x="54197" y="5238549"/>
            <a:ext cx="26289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dirty="0"/>
              <a:t>Adolescence</a:t>
            </a:r>
            <a:endParaRPr dirty="0"/>
          </a:p>
        </p:txBody>
      </p:sp>
      <p:sp>
        <p:nvSpPr>
          <p:cNvPr id="259" name="Google Shape;259;g166bba8905c_0_12"/>
          <p:cNvSpPr txBox="1">
            <a:spLocks noGrp="1"/>
          </p:cNvSpPr>
          <p:nvPr>
            <p:ph type="body" idx="2"/>
          </p:nvPr>
        </p:nvSpPr>
        <p:spPr>
          <a:xfrm>
            <a:off x="2927247" y="5134349"/>
            <a:ext cx="26289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dirty="0" err="1"/>
              <a:t>Déplacement</a:t>
            </a:r>
            <a:endParaRPr dirty="0"/>
          </a:p>
        </p:txBody>
      </p:sp>
      <p:sp>
        <p:nvSpPr>
          <p:cNvPr id="260" name="Google Shape;260;g166bba8905c_0_12"/>
          <p:cNvSpPr txBox="1">
            <a:spLocks noGrp="1"/>
          </p:cNvSpPr>
          <p:nvPr>
            <p:ph type="body" idx="2"/>
          </p:nvPr>
        </p:nvSpPr>
        <p:spPr>
          <a:xfrm>
            <a:off x="860497" y="6012199"/>
            <a:ext cx="26289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 dirty="0"/>
              <a:t>Gestion de </a:t>
            </a:r>
            <a:r>
              <a:rPr lang="en-US" dirty="0" err="1"/>
              <a:t>cas</a:t>
            </a:r>
            <a:endParaRPr dirty="0"/>
          </a:p>
        </p:txBody>
      </p:sp>
      <p:sp>
        <p:nvSpPr>
          <p:cNvPr id="261" name="Google Shape;261;g166bba8905c_0_12"/>
          <p:cNvSpPr txBox="1">
            <a:spLocks noGrp="1"/>
          </p:cNvSpPr>
          <p:nvPr>
            <p:ph type="body" idx="2"/>
          </p:nvPr>
        </p:nvSpPr>
        <p:spPr>
          <a:xfrm>
            <a:off x="3695397" y="6078799"/>
            <a:ext cx="26289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 dirty="0"/>
              <a:t>Petite </a:t>
            </a:r>
            <a:r>
              <a:rPr lang="en-US" dirty="0" err="1"/>
              <a:t>enfance</a:t>
            </a:r>
            <a:endParaRPr dirty="0"/>
          </a:p>
        </p:txBody>
      </p:sp>
      <p:sp>
        <p:nvSpPr>
          <p:cNvPr id="262" name="Google Shape;262;g166bba8905c_0_12"/>
          <p:cNvSpPr txBox="1">
            <a:spLocks noGrp="1"/>
          </p:cNvSpPr>
          <p:nvPr>
            <p:ph type="body" idx="2"/>
          </p:nvPr>
        </p:nvSpPr>
        <p:spPr>
          <a:xfrm>
            <a:off x="5573847" y="5336899"/>
            <a:ext cx="26289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dirty="0" err="1"/>
              <a:t>Indicateurs</a:t>
            </a:r>
            <a:endParaRPr dirty="0"/>
          </a:p>
        </p:txBody>
      </p:sp>
      <p:sp>
        <p:nvSpPr>
          <p:cNvPr id="263" name="Google Shape;263;g166bba8905c_0_12"/>
          <p:cNvSpPr txBox="1">
            <a:spLocks noGrp="1"/>
          </p:cNvSpPr>
          <p:nvPr>
            <p:ph type="body" idx="2"/>
          </p:nvPr>
        </p:nvSpPr>
        <p:spPr>
          <a:xfrm>
            <a:off x="6455394" y="5878999"/>
            <a:ext cx="2759653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 dirty="0" err="1"/>
              <a:t>Epidémies</a:t>
            </a:r>
            <a:r>
              <a:rPr lang="en-US" dirty="0"/>
              <a:t> </a:t>
            </a:r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 dirty="0"/>
              <a:t>de maladies </a:t>
            </a:r>
            <a:r>
              <a:rPr lang="en-US" dirty="0" err="1"/>
              <a:t>infectieuses</a:t>
            </a:r>
            <a:endParaRPr dirty="0"/>
          </a:p>
        </p:txBody>
      </p:sp>
      <p:sp>
        <p:nvSpPr>
          <p:cNvPr id="264" name="Google Shape;264;g166bba8905c_0_12"/>
          <p:cNvSpPr txBox="1">
            <a:spLocks noGrp="1"/>
          </p:cNvSpPr>
          <p:nvPr>
            <p:ph type="body" idx="2"/>
          </p:nvPr>
        </p:nvSpPr>
        <p:spPr>
          <a:xfrm>
            <a:off x="8202747" y="5238549"/>
            <a:ext cx="26289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dirty="0" err="1"/>
              <a:t>Prévention</a:t>
            </a:r>
            <a:endParaRPr dirty="0"/>
          </a:p>
        </p:txBody>
      </p:sp>
      <p:sp>
        <p:nvSpPr>
          <p:cNvPr id="265" name="Google Shape;265;g166bba8905c_0_12"/>
          <p:cNvSpPr txBox="1">
            <a:spLocks noGrp="1"/>
          </p:cNvSpPr>
          <p:nvPr>
            <p:ph type="body" idx="2"/>
          </p:nvPr>
        </p:nvSpPr>
        <p:spPr>
          <a:xfrm>
            <a:off x="9337399" y="5947298"/>
            <a:ext cx="26289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dirty="0" err="1"/>
              <a:t>Sauveguarde</a:t>
            </a:r>
            <a:endParaRPr dirty="0"/>
          </a:p>
        </p:txBody>
      </p:sp>
      <p:pic>
        <p:nvPicPr>
          <p:cNvPr id="266" name="Google Shape;266;g166bba8905c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9733" y="1728875"/>
            <a:ext cx="8951916" cy="33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66bba8905c_0_47"/>
          <p:cNvSpPr txBox="1">
            <a:spLocks noGrp="1"/>
          </p:cNvSpPr>
          <p:nvPr>
            <p:ph type="title"/>
          </p:nvPr>
        </p:nvSpPr>
        <p:spPr>
          <a:xfrm>
            <a:off x="656023" y="-1682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</a:pPr>
            <a:r>
              <a:rPr lang="en-US" dirty="0" err="1"/>
              <a:t>Bienvenue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session 2 !</a:t>
            </a:r>
            <a:endParaRPr dirty="0"/>
          </a:p>
        </p:txBody>
      </p:sp>
      <p:sp>
        <p:nvSpPr>
          <p:cNvPr id="272" name="Google Shape;272;g166bba8905c_0_47"/>
          <p:cNvSpPr txBox="1">
            <a:spLocks noGrp="1"/>
          </p:cNvSpPr>
          <p:nvPr>
            <p:ph type="body" idx="1"/>
          </p:nvPr>
        </p:nvSpPr>
        <p:spPr>
          <a:xfrm>
            <a:off x="656025" y="795583"/>
            <a:ext cx="108201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</a:pPr>
            <a:r>
              <a:rPr lang="en-US" dirty="0" err="1"/>
              <a:t>Voici</a:t>
            </a:r>
            <a:r>
              <a:rPr lang="en-US" dirty="0"/>
              <a:t> la </a:t>
            </a:r>
            <a:r>
              <a:rPr lang="en-US" dirty="0" err="1"/>
              <a:t>réponse</a:t>
            </a:r>
            <a:r>
              <a:rPr lang="en-US" dirty="0"/>
              <a:t> !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C87075-4E85-563B-9583-777897D64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1911350"/>
            <a:ext cx="11309379" cy="29833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7aa52e022f_0_8"/>
          <p:cNvSpPr txBox="1">
            <a:spLocks noGrp="1"/>
          </p:cNvSpPr>
          <p:nvPr>
            <p:ph type="body" idx="1"/>
          </p:nvPr>
        </p:nvSpPr>
        <p:spPr>
          <a:xfrm>
            <a:off x="3818965" y="528638"/>
            <a:ext cx="8088618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2700" dirty="0" err="1"/>
              <a:t>Partenariat</a:t>
            </a:r>
            <a:r>
              <a:rPr lang="en-US" sz="2700" dirty="0"/>
              <a:t> pour les standards </a:t>
            </a:r>
            <a:r>
              <a:rPr lang="en-US" sz="2700" dirty="0" err="1"/>
              <a:t>humanitaires</a:t>
            </a:r>
            <a:endParaRPr lang="en-US" sz="2700" dirty="0"/>
          </a:p>
        </p:txBody>
      </p:sp>
      <p:sp>
        <p:nvSpPr>
          <p:cNvPr id="279" name="Google Shape;279;g17aa52e022f_0_8"/>
          <p:cNvSpPr txBox="1">
            <a:spLocks noGrp="1"/>
          </p:cNvSpPr>
          <p:nvPr>
            <p:ph type="body" idx="2"/>
          </p:nvPr>
        </p:nvSpPr>
        <p:spPr>
          <a:xfrm>
            <a:off x="4599325" y="1228675"/>
            <a:ext cx="6933300" cy="52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</a:pPr>
            <a:r>
              <a:rPr lang="en-US"/>
              <a:t>x</a:t>
            </a:r>
            <a:endParaRPr/>
          </a:p>
        </p:txBody>
      </p:sp>
      <p:sp>
        <p:nvSpPr>
          <p:cNvPr id="280" name="Google Shape;280;g17aa52e022f_0_8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81" name="Google Shape;281;g17aa52e022f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9324" y="977925"/>
            <a:ext cx="6158323" cy="57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4aa8bcfc3f_0_8"/>
          <p:cNvSpPr txBox="1">
            <a:spLocks noGrp="1"/>
          </p:cNvSpPr>
          <p:nvPr>
            <p:ph type="body" idx="1"/>
          </p:nvPr>
        </p:nvSpPr>
        <p:spPr>
          <a:xfrm>
            <a:off x="3818965" y="528638"/>
            <a:ext cx="7582348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2700" dirty="0" err="1"/>
              <a:t>Partenariat</a:t>
            </a:r>
            <a:r>
              <a:rPr lang="en-US" sz="2700" dirty="0"/>
              <a:t> pour les standards </a:t>
            </a:r>
            <a:r>
              <a:rPr lang="en-US" sz="2700" dirty="0" err="1"/>
              <a:t>humanitaires</a:t>
            </a:r>
            <a:endParaRPr sz="2700" dirty="0"/>
          </a:p>
        </p:txBody>
      </p:sp>
      <p:sp>
        <p:nvSpPr>
          <p:cNvPr id="287" name="Google Shape;287;g14aa8bcfc3f_0_8"/>
          <p:cNvSpPr txBox="1">
            <a:spLocks noGrp="1"/>
          </p:cNvSpPr>
          <p:nvPr>
            <p:ph type="body" idx="2"/>
          </p:nvPr>
        </p:nvSpPr>
        <p:spPr>
          <a:xfrm>
            <a:off x="6095999" y="3428999"/>
            <a:ext cx="5436625" cy="304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</a:pPr>
            <a:endParaRPr dirty="0"/>
          </a:p>
        </p:txBody>
      </p:sp>
      <p:sp>
        <p:nvSpPr>
          <p:cNvPr id="288" name="Google Shape;288;g14aa8bcfc3f_0_8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3" name="Picture 2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C3319852-3BC3-26E3-155B-07C2107EC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230" y="3126107"/>
            <a:ext cx="2401449" cy="3203255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BB7DB20-6693-2768-A2CD-195704E98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863" y="1145831"/>
            <a:ext cx="5774895" cy="56044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66bba8905c_0_18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3417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</a:pPr>
            <a:r>
              <a:rPr lang="en-US" dirty="0" err="1"/>
              <a:t>Bienvenue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session 3 !</a:t>
            </a:r>
            <a:endParaRPr dirty="0"/>
          </a:p>
        </p:txBody>
      </p:sp>
      <p:sp>
        <p:nvSpPr>
          <p:cNvPr id="296" name="Google Shape;296;g166bba8905c_0_18"/>
          <p:cNvSpPr txBox="1">
            <a:spLocks noGrp="1"/>
          </p:cNvSpPr>
          <p:nvPr>
            <p:ph type="body" idx="1"/>
          </p:nvPr>
        </p:nvSpPr>
        <p:spPr>
          <a:xfrm>
            <a:off x="656025" y="1690825"/>
            <a:ext cx="34179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dirty="0"/>
              <a:t>Pendant que nous </a:t>
            </a:r>
            <a:r>
              <a:rPr lang="en-US" dirty="0" err="1"/>
              <a:t>attendons</a:t>
            </a:r>
            <a:r>
              <a:rPr lang="en-US" dirty="0"/>
              <a:t> que tout le monde se </a:t>
            </a:r>
            <a:r>
              <a:rPr lang="en-US" dirty="0" err="1"/>
              <a:t>joigne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nous, </a:t>
            </a:r>
            <a:r>
              <a:rPr lang="en-US" dirty="0" err="1"/>
              <a:t>voyez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</a:t>
            </a:r>
            <a:r>
              <a:rPr lang="en-US" dirty="0" err="1"/>
              <a:t>trouver</a:t>
            </a:r>
            <a:r>
              <a:rPr lang="en-US" dirty="0"/>
              <a:t> les 8 </a:t>
            </a:r>
            <a:r>
              <a:rPr lang="en-US" dirty="0" err="1"/>
              <a:t>icônes</a:t>
            </a:r>
            <a:r>
              <a:rPr lang="en-US" dirty="0"/>
              <a:t> SMPE dans le cercle</a:t>
            </a:r>
          </a:p>
        </p:txBody>
      </p:sp>
      <p:pic>
        <p:nvPicPr>
          <p:cNvPr id="297" name="Google Shape;297;g166bba8905c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3838" y="0"/>
            <a:ext cx="81181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610</Words>
  <Application>Microsoft Macintosh PowerPoint</Application>
  <PresentationFormat>Panorámica</PresentationFormat>
  <Paragraphs>84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Helvetica Neue</vt:lpstr>
      <vt:lpstr>Arial</vt:lpstr>
      <vt:lpstr>Helvetica Neue Light</vt:lpstr>
      <vt:lpstr>Calibri</vt:lpstr>
      <vt:lpstr>Office Theme</vt:lpstr>
      <vt:lpstr>Bienvenue au mini cours sur les SMPE !</vt:lpstr>
      <vt:lpstr>Structure du cours</vt:lpstr>
      <vt:lpstr>Presentación de PowerPoint</vt:lpstr>
      <vt:lpstr>Presentación de PowerPoint</vt:lpstr>
      <vt:lpstr>Bienvenue à la session 2 !</vt:lpstr>
      <vt:lpstr>Bienvenue à la session 2 !</vt:lpstr>
      <vt:lpstr>Presentación de PowerPoint</vt:lpstr>
      <vt:lpstr>Presentación de PowerPoint</vt:lpstr>
      <vt:lpstr>Bienvenue à la session 3 !</vt:lpstr>
      <vt:lpstr>Bienvenue à la session 3 ! </vt:lpstr>
      <vt:lpstr>Bienvenue à la session 4</vt:lpstr>
      <vt:lpstr>Bienvenue à la session 4</vt:lpstr>
      <vt:lpstr>Le cadre de travail intersectoriel</vt:lpstr>
      <vt:lpstr>Presentación de PowerPoint</vt:lpstr>
      <vt:lpstr>Calendrier des activités de groupe</vt:lpstr>
      <vt:lpstr>Les groupes</vt:lpstr>
      <vt:lpstr>Bienvenue de nouveau à la session 5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CPMS Mini Course!</dc:title>
  <dc:creator>Colleen Fitzgerald</dc:creator>
  <cp:lastModifiedBy>CPMS Comms</cp:lastModifiedBy>
  <cp:revision>19</cp:revision>
  <dcterms:created xsi:type="dcterms:W3CDTF">2017-12-20T18:51:03Z</dcterms:created>
  <dcterms:modified xsi:type="dcterms:W3CDTF">2023-01-19T16:05:38Z</dcterms:modified>
</cp:coreProperties>
</file>