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90"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Helvetica Neue"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g7z5NvqqMqDPP+yfoOWyjzc+2KP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ce wong" initials="" lastIdx="1" clrIdx="0"/>
  <p:cmAuthor id="1" name="Elena Giannini" initials="" lastIdx="1" clrIdx="1"/>
  <p:cmAuthor id="2" name="Joanne Gerber" initials="JG" lastIdx="18" clrIdx="2">
    <p:extLst>
      <p:ext uri="{19B8F6BF-5375-455C-9EA6-DF929625EA0E}">
        <p15:presenceInfo xmlns:p15="http://schemas.microsoft.com/office/powerpoint/2012/main" userId="e549b04ffe760a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5369DC-D0A2-443D-A084-90760549AD2D}">
  <a:tblStyle styleId="{615369DC-D0A2-443D-A084-90760549AD2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AED"/>
          </a:solidFill>
        </a:fill>
      </a:tcStyle>
    </a:wholeTbl>
    <a:band1H>
      <a:tcTxStyle b="off" i="off"/>
      <a:tcStyle>
        <a:tcBdr/>
        <a:fill>
          <a:solidFill>
            <a:srgbClr val="CAD1DA"/>
          </a:solidFill>
        </a:fill>
      </a:tcStyle>
    </a:band1H>
    <a:band2H>
      <a:tcTxStyle b="off" i="off"/>
      <a:tcStyle>
        <a:tcBdr/>
      </a:tcStyle>
    </a:band2H>
    <a:band1V>
      <a:tcTxStyle b="off" i="off"/>
      <a:tcStyle>
        <a:tcBdr/>
        <a:fill>
          <a:solidFill>
            <a:srgbClr val="CAD1D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62" autoAdjust="0"/>
    <p:restoredTop sz="94660"/>
  </p:normalViewPr>
  <p:slideViewPr>
    <p:cSldViewPr snapToGrid="0">
      <p:cViewPr varScale="1">
        <p:scale>
          <a:sx n="65" d="100"/>
          <a:sy n="65" d="100"/>
        </p:scale>
        <p:origin x="4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d21638d85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gd21638d85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3" name="Google Shape;303;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11" name="Google Shape;31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19" name="Google Shape;31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6" name="Google Shape;32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4" name="Google Shape;334;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42" name="Google Shape;34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49" name="Google Shape;34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57" name="Google Shape;35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66" name="Google Shape;36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73" name="Google Shape;37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30" name="Google Shape;23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79" name="Google Shape;37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87" name="Google Shape;38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96" name="Google Shape;39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03" name="Google Shape;40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9" name="Google Shape;409;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15" name="Google Shape;415;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21" name="Google Shape;42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29" name="Google Shape;42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37" name="Google Shape;43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6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45" name="Google Shape;445;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38" name="Google Shape;23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53" name="Google Shape;453;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61" name="Google Shape;46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7" name="Google Shape;467;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45" name="Google Shape;24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51" name="Google Shape;25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59" name="Google Shape;25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5" name="Google Shape;26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2" name="Google Shape;27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79" name="Google Shape;27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lit - Blue">
  <p:cSld name="Split - Blue">
    <p:spTree>
      <p:nvGrpSpPr>
        <p:cNvPr id="1" name="Shape 17"/>
        <p:cNvGrpSpPr/>
        <p:nvPr/>
      </p:nvGrpSpPr>
      <p:grpSpPr>
        <a:xfrm>
          <a:off x="0" y="0"/>
          <a:ext cx="0" cy="0"/>
          <a:chOff x="0" y="0"/>
          <a:chExt cx="0" cy="0"/>
        </a:xfrm>
      </p:grpSpPr>
      <p:sp>
        <p:nvSpPr>
          <p:cNvPr id="18" name="Google Shape;1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9" name="Google Shape;19;p29"/>
          <p:cNvSpPr/>
          <p:nvPr/>
        </p:nvSpPr>
        <p:spPr>
          <a:xfrm>
            <a:off x="0" y="0"/>
            <a:ext cx="357254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016794"/>
              </a:solidFill>
              <a:latin typeface="Calibri"/>
              <a:ea typeface="Calibri"/>
              <a:cs typeface="Calibri"/>
              <a:sym typeface="Calibri"/>
            </a:endParaRPr>
          </a:p>
        </p:txBody>
      </p:sp>
      <p:pic>
        <p:nvPicPr>
          <p:cNvPr id="20" name="Google Shape;20;p29"/>
          <p:cNvPicPr preferRelativeResize="0"/>
          <p:nvPr/>
        </p:nvPicPr>
        <p:blipFill rotWithShape="1">
          <a:blip r:embed="rId2">
            <a:alphaModFix amt="20000"/>
          </a:blip>
          <a:srcRect l="4826" t="9031" r="39371" b="9028"/>
          <a:stretch/>
        </p:blipFill>
        <p:spPr>
          <a:xfrm>
            <a:off x="0" y="0"/>
            <a:ext cx="3572540" cy="6858000"/>
          </a:xfrm>
          <a:prstGeom prst="rect">
            <a:avLst/>
          </a:prstGeom>
          <a:noFill/>
          <a:ln>
            <a:noFill/>
          </a:ln>
        </p:spPr>
      </p:pic>
      <p:sp>
        <p:nvSpPr>
          <p:cNvPr id="21" name="Google Shape;21;p29"/>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9"/>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29"/>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76"/>
        <p:cNvGrpSpPr/>
        <p:nvPr/>
      </p:nvGrpSpPr>
      <p:grpSpPr>
        <a:xfrm>
          <a:off x="0" y="0"/>
          <a:ext cx="0" cy="0"/>
          <a:chOff x="0" y="0"/>
          <a:chExt cx="0" cy="0"/>
        </a:xfrm>
      </p:grpSpPr>
      <p:sp>
        <p:nvSpPr>
          <p:cNvPr id="77" name="Google Shape;77;p38"/>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8"/>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8"/>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80" name="Google Shape;80;p38"/>
          <p:cNvGrpSpPr/>
          <p:nvPr/>
        </p:nvGrpSpPr>
        <p:grpSpPr>
          <a:xfrm>
            <a:off x="0" y="5303520"/>
            <a:ext cx="12191999" cy="1639827"/>
            <a:chOff x="0" y="5303520"/>
            <a:chExt cx="12191999" cy="1639827"/>
          </a:xfrm>
        </p:grpSpPr>
        <p:pic>
          <p:nvPicPr>
            <p:cNvPr id="81" name="Google Shape;81;p38"/>
            <p:cNvPicPr preferRelativeResize="0"/>
            <p:nvPr/>
          </p:nvPicPr>
          <p:blipFill rotWithShape="1">
            <a:blip r:embed="rId2">
              <a:alphaModFix amt="20000"/>
            </a:blip>
            <a:srcRect l="59835" t="10673" r="12103" b="6770"/>
            <a:stretch/>
          </p:blipFill>
          <p:spPr>
            <a:xfrm rot="5400000">
              <a:off x="2302155" y="3001365"/>
              <a:ext cx="1639827" cy="6244138"/>
            </a:xfrm>
            <a:prstGeom prst="rect">
              <a:avLst/>
            </a:prstGeom>
            <a:noFill/>
            <a:ln>
              <a:noFill/>
            </a:ln>
          </p:spPr>
        </p:pic>
        <p:pic>
          <p:nvPicPr>
            <p:cNvPr id="82" name="Google Shape;82;p38"/>
            <p:cNvPicPr preferRelativeResize="0"/>
            <p:nvPr/>
          </p:nvPicPr>
          <p:blipFill rotWithShape="1">
            <a:blip r:embed="rId2">
              <a:alphaModFix amt="20000"/>
            </a:blip>
            <a:srcRect l="60063" t="10673" r="11951"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with Dots- Green">
  <p:cSld name="Title &amp; Text with Dots- Green">
    <p:spTree>
      <p:nvGrpSpPr>
        <p:cNvPr id="1" name="Shape 83"/>
        <p:cNvGrpSpPr/>
        <p:nvPr/>
      </p:nvGrpSpPr>
      <p:grpSpPr>
        <a:xfrm>
          <a:off x="0" y="0"/>
          <a:ext cx="0" cy="0"/>
          <a:chOff x="0" y="0"/>
          <a:chExt cx="0" cy="0"/>
        </a:xfrm>
      </p:grpSpPr>
      <p:grpSp>
        <p:nvGrpSpPr>
          <p:cNvPr id="84" name="Google Shape;84;p39"/>
          <p:cNvGrpSpPr/>
          <p:nvPr/>
        </p:nvGrpSpPr>
        <p:grpSpPr>
          <a:xfrm>
            <a:off x="0" y="5303520"/>
            <a:ext cx="12191999" cy="1639827"/>
            <a:chOff x="0" y="5303520"/>
            <a:chExt cx="12191999" cy="1639827"/>
          </a:xfrm>
        </p:grpSpPr>
        <p:pic>
          <p:nvPicPr>
            <p:cNvPr id="85" name="Google Shape;85;p39"/>
            <p:cNvPicPr preferRelativeResize="0"/>
            <p:nvPr/>
          </p:nvPicPr>
          <p:blipFill rotWithShape="1">
            <a:blip r:embed="rId2">
              <a:alphaModFix amt="20000"/>
            </a:blip>
            <a:srcRect l="59835" t="10673" r="12103" b="6770"/>
            <a:stretch/>
          </p:blipFill>
          <p:spPr>
            <a:xfrm rot="5400000">
              <a:off x="2302155" y="3001365"/>
              <a:ext cx="1639827" cy="6244138"/>
            </a:xfrm>
            <a:prstGeom prst="rect">
              <a:avLst/>
            </a:prstGeom>
            <a:noFill/>
            <a:ln>
              <a:noFill/>
            </a:ln>
          </p:spPr>
        </p:pic>
        <p:pic>
          <p:nvPicPr>
            <p:cNvPr id="86" name="Google Shape;86;p39"/>
            <p:cNvPicPr preferRelativeResize="0"/>
            <p:nvPr/>
          </p:nvPicPr>
          <p:blipFill rotWithShape="1">
            <a:blip r:embed="rId2">
              <a:alphaModFix amt="20000"/>
            </a:blip>
            <a:srcRect l="60063" t="10673" r="11951" b="6770"/>
            <a:stretch/>
          </p:blipFill>
          <p:spPr>
            <a:xfrm rot="5400000">
              <a:off x="8439135" y="3108523"/>
              <a:ext cx="1557867" cy="5947862"/>
            </a:xfrm>
            <a:prstGeom prst="rect">
              <a:avLst/>
            </a:prstGeom>
            <a:noFill/>
            <a:ln>
              <a:noFill/>
            </a:ln>
          </p:spPr>
        </p:pic>
      </p:grpSp>
      <p:sp>
        <p:nvSpPr>
          <p:cNvPr id="87" name="Google Shape;87;p39"/>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9"/>
          <p:cNvSpPr txBox="1">
            <a:spLocks noGrp="1"/>
          </p:cNvSpPr>
          <p:nvPr>
            <p:ph type="body" idx="1"/>
          </p:nvPr>
        </p:nvSpPr>
        <p:spPr>
          <a:xfrm>
            <a:off x="656022" y="1690688"/>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39"/>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91"/>
        <p:cNvGrpSpPr/>
        <p:nvPr/>
      </p:nvGrpSpPr>
      <p:grpSpPr>
        <a:xfrm>
          <a:off x="0" y="0"/>
          <a:ext cx="0" cy="0"/>
          <a:chOff x="0" y="0"/>
          <a:chExt cx="0" cy="0"/>
        </a:xfrm>
      </p:grpSpPr>
      <p:sp>
        <p:nvSpPr>
          <p:cNvPr id="92" name="Google Shape;92;p41"/>
          <p:cNvSpPr/>
          <p:nvPr/>
        </p:nvSpPr>
        <p:spPr>
          <a:xfrm>
            <a:off x="0" y="0"/>
            <a:ext cx="12192000" cy="6858000"/>
          </a:xfrm>
          <a:prstGeom prst="rect">
            <a:avLst/>
          </a:prstGeom>
          <a:solidFill>
            <a:srgbClr val="97467D">
              <a:alpha val="7686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3" name="Google Shape;93;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41"/>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405E79"/>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6"/>
        <p:cNvGrpSpPr/>
        <p:nvPr/>
      </p:nvGrpSpPr>
      <p:grpSpPr>
        <a:xfrm>
          <a:off x="0" y="0"/>
          <a:ext cx="0" cy="0"/>
          <a:chOff x="0" y="0"/>
          <a:chExt cx="0" cy="0"/>
        </a:xfrm>
      </p:grpSpPr>
      <p:sp>
        <p:nvSpPr>
          <p:cNvPr id="97" name="Google Shape;97;p42"/>
          <p:cNvSpPr/>
          <p:nvPr/>
        </p:nvSpPr>
        <p:spPr>
          <a:xfrm>
            <a:off x="0" y="0"/>
            <a:ext cx="12192000" cy="6858000"/>
          </a:xfrm>
          <a:prstGeom prst="rect">
            <a:avLst/>
          </a:prstGeom>
          <a:solidFill>
            <a:srgbClr val="35B2B4">
              <a:alpha val="7686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8" name="Google Shape;98;p42"/>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42"/>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42"/>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405E79"/>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101"/>
        <p:cNvGrpSpPr/>
        <p:nvPr/>
      </p:nvGrpSpPr>
      <p:grpSpPr>
        <a:xfrm>
          <a:off x="0" y="0"/>
          <a:ext cx="0" cy="0"/>
          <a:chOff x="0" y="0"/>
          <a:chExt cx="0" cy="0"/>
        </a:xfrm>
      </p:grpSpPr>
      <p:sp>
        <p:nvSpPr>
          <p:cNvPr id="102" name="Google Shape;102;p43"/>
          <p:cNvSpPr/>
          <p:nvPr/>
        </p:nvSpPr>
        <p:spPr>
          <a:xfrm>
            <a:off x="0" y="0"/>
            <a:ext cx="12192000" cy="6858000"/>
          </a:xfrm>
          <a:prstGeom prst="rect">
            <a:avLst/>
          </a:prstGeom>
          <a:solidFill>
            <a:srgbClr val="95CD7A">
              <a:alpha val="7215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3" name="Google Shape;103;p43"/>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43"/>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43"/>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405E79"/>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6"/>
        <p:cNvGrpSpPr/>
        <p:nvPr/>
      </p:nvGrpSpPr>
      <p:grpSpPr>
        <a:xfrm>
          <a:off x="0" y="0"/>
          <a:ext cx="0" cy="0"/>
          <a:chOff x="0" y="0"/>
          <a:chExt cx="0" cy="0"/>
        </a:xfrm>
      </p:grpSpPr>
      <p:sp>
        <p:nvSpPr>
          <p:cNvPr id="107" name="Google Shape;107;p44"/>
          <p:cNvSpPr txBox="1">
            <a:spLocks noGrp="1"/>
          </p:cNvSpPr>
          <p:nvPr>
            <p:ph type="title"/>
          </p:nvPr>
        </p:nvSpPr>
        <p:spPr>
          <a:xfrm>
            <a:off x="6712238" y="4570639"/>
            <a:ext cx="488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05E79"/>
              </a:buClr>
              <a:buSzPts val="4000"/>
              <a:buFont typeface="Helvetica Neue"/>
              <a:buNone/>
              <a:defRPr sz="4000" b="1">
                <a:solidFill>
                  <a:srgbClr val="405E7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8" name="Google Shape;108;p44"/>
          <p:cNvPicPr preferRelativeResize="0"/>
          <p:nvPr/>
        </p:nvPicPr>
        <p:blipFill rotWithShape="1">
          <a:blip r:embed="rId2">
            <a:alphaModFix/>
          </a:blip>
          <a:srcRect l="30622" t="-2" r="34584"/>
          <a:stretch/>
        </p:blipFill>
        <p:spPr>
          <a:xfrm>
            <a:off x="0" y="14990"/>
            <a:ext cx="4242216" cy="6858000"/>
          </a:xfrm>
          <a:prstGeom prst="rect">
            <a:avLst/>
          </a:prstGeom>
          <a:noFill/>
          <a:ln>
            <a:noFill/>
          </a:ln>
        </p:spPr>
      </p:pic>
      <p:cxnSp>
        <p:nvCxnSpPr>
          <p:cNvPr id="109" name="Google Shape;109;p44"/>
          <p:cNvCxnSpPr/>
          <p:nvPr/>
        </p:nvCxnSpPr>
        <p:spPr>
          <a:xfrm>
            <a:off x="4737140" y="6016980"/>
            <a:ext cx="7454860" cy="0"/>
          </a:xfrm>
          <a:prstGeom prst="straightConnector1">
            <a:avLst/>
          </a:prstGeom>
          <a:noFill/>
          <a:ln w="9525" cap="flat" cmpd="sng">
            <a:solidFill>
              <a:srgbClr val="405E79"/>
            </a:solidFill>
            <a:prstDash val="solid"/>
            <a:miter lim="800000"/>
            <a:headEnd type="none" w="sm" len="sm"/>
            <a:tailEnd type="none" w="sm" len="sm"/>
          </a:ln>
        </p:spPr>
      </p:cxnSp>
      <p:pic>
        <p:nvPicPr>
          <p:cNvPr id="110" name="Google Shape;110;p44"/>
          <p:cNvPicPr preferRelativeResize="0"/>
          <p:nvPr/>
        </p:nvPicPr>
        <p:blipFill rotWithShape="1">
          <a:blip r:embed="rId3">
            <a:alphaModFix/>
          </a:blip>
          <a:srcRect/>
          <a:stretch/>
        </p:blipFill>
        <p:spPr>
          <a:xfrm>
            <a:off x="4603790" y="3746756"/>
            <a:ext cx="1956048" cy="202866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plit - Green">
  <p:cSld name="Split - Green">
    <p:spTree>
      <p:nvGrpSpPr>
        <p:cNvPr id="1" name="Shape 111"/>
        <p:cNvGrpSpPr/>
        <p:nvPr/>
      </p:nvGrpSpPr>
      <p:grpSpPr>
        <a:xfrm>
          <a:off x="0" y="0"/>
          <a:ext cx="0" cy="0"/>
          <a:chOff x="0" y="0"/>
          <a:chExt cx="0" cy="0"/>
        </a:xfrm>
      </p:grpSpPr>
      <p:sp>
        <p:nvSpPr>
          <p:cNvPr id="112" name="Google Shape;11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13" name="Google Shape;113;p45"/>
          <p:cNvSpPr/>
          <p:nvPr/>
        </p:nvSpPr>
        <p:spPr>
          <a:xfrm>
            <a:off x="0" y="0"/>
            <a:ext cx="357254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016794"/>
              </a:solidFill>
              <a:latin typeface="Calibri"/>
              <a:ea typeface="Calibri"/>
              <a:cs typeface="Calibri"/>
              <a:sym typeface="Calibri"/>
            </a:endParaRPr>
          </a:p>
        </p:txBody>
      </p:sp>
      <p:pic>
        <p:nvPicPr>
          <p:cNvPr id="114" name="Google Shape;114;p45"/>
          <p:cNvPicPr preferRelativeResize="0"/>
          <p:nvPr/>
        </p:nvPicPr>
        <p:blipFill rotWithShape="1">
          <a:blip r:embed="rId2">
            <a:alphaModFix amt="20000"/>
          </a:blip>
          <a:srcRect l="4826" t="9031" r="39371" b="9028"/>
          <a:stretch/>
        </p:blipFill>
        <p:spPr>
          <a:xfrm>
            <a:off x="0" y="0"/>
            <a:ext cx="3572540" cy="6858000"/>
          </a:xfrm>
          <a:prstGeom prst="rect">
            <a:avLst/>
          </a:prstGeom>
          <a:noFill/>
          <a:ln>
            <a:noFill/>
          </a:ln>
        </p:spPr>
      </p:pic>
      <p:sp>
        <p:nvSpPr>
          <p:cNvPr id="115" name="Google Shape;115;p45"/>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3200"/>
              <a:buNone/>
              <a:defRPr sz="3200" b="1">
                <a:solidFill>
                  <a:schemeClr val="accent2"/>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45"/>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4"/>
              </a:buClr>
              <a:buSzPts val="2800"/>
              <a:buChar char="•"/>
              <a:defRPr>
                <a:solidFill>
                  <a:schemeClr val="dk1"/>
                </a:solidFill>
              </a:defRPr>
            </a:lvl1pPr>
            <a:lvl2pPr marL="914400" lvl="1" indent="-381000" algn="l">
              <a:lnSpc>
                <a:spcPct val="90000"/>
              </a:lnSpc>
              <a:spcBef>
                <a:spcPts val="500"/>
              </a:spcBef>
              <a:spcAft>
                <a:spcPts val="0"/>
              </a:spcAft>
              <a:buClr>
                <a:schemeClr val="accent4"/>
              </a:buClr>
              <a:buSzPts val="2400"/>
              <a:buChar char="•"/>
              <a:defRPr>
                <a:solidFill>
                  <a:schemeClr val="dk1"/>
                </a:solidFill>
              </a:defRPr>
            </a:lvl2pPr>
            <a:lvl3pPr marL="1371600" lvl="2" indent="-355600" algn="l">
              <a:lnSpc>
                <a:spcPct val="90000"/>
              </a:lnSpc>
              <a:spcBef>
                <a:spcPts val="500"/>
              </a:spcBef>
              <a:spcAft>
                <a:spcPts val="0"/>
              </a:spcAft>
              <a:buClr>
                <a:schemeClr val="accent4"/>
              </a:buClr>
              <a:buSzPts val="2000"/>
              <a:buChar char="•"/>
              <a:defRPr>
                <a:solidFill>
                  <a:schemeClr val="dk1"/>
                </a:solidFill>
              </a:defRPr>
            </a:lvl3pPr>
            <a:lvl4pPr marL="1828800" lvl="3" indent="-342900" algn="l">
              <a:lnSpc>
                <a:spcPct val="90000"/>
              </a:lnSpc>
              <a:spcBef>
                <a:spcPts val="500"/>
              </a:spcBef>
              <a:spcAft>
                <a:spcPts val="0"/>
              </a:spcAft>
              <a:buClr>
                <a:schemeClr val="accent4"/>
              </a:buClr>
              <a:buSzPts val="1800"/>
              <a:buChar char="•"/>
              <a:defRPr>
                <a:solidFill>
                  <a:schemeClr val="dk1"/>
                </a:solidFill>
              </a:defRPr>
            </a:lvl4pPr>
            <a:lvl5pPr marL="2286000" lvl="4" indent="-342900" algn="l">
              <a:lnSpc>
                <a:spcPct val="90000"/>
              </a:lnSpc>
              <a:spcBef>
                <a:spcPts val="500"/>
              </a:spcBef>
              <a:spcAft>
                <a:spcPts val="0"/>
              </a:spcAft>
              <a:buClr>
                <a:schemeClr val="accent4"/>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45"/>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mage &amp; Text - Blue">
  <p:cSld name="Image &amp; Text - Blue">
    <p:spTree>
      <p:nvGrpSpPr>
        <p:cNvPr id="1" name="Shape 118"/>
        <p:cNvGrpSpPr/>
        <p:nvPr/>
      </p:nvGrpSpPr>
      <p:grpSpPr>
        <a:xfrm>
          <a:off x="0" y="0"/>
          <a:ext cx="0" cy="0"/>
          <a:chOff x="0" y="0"/>
          <a:chExt cx="0" cy="0"/>
        </a:xfrm>
      </p:grpSpPr>
      <p:sp>
        <p:nvSpPr>
          <p:cNvPr id="119" name="Google Shape;119;p46"/>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200"/>
              <a:buFont typeface="Helvetica Neue"/>
              <a:buNone/>
              <a:defRPr sz="32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0" name="Google Shape;120;p46"/>
          <p:cNvCxnSpPr/>
          <p:nvPr/>
        </p:nvCxnSpPr>
        <p:spPr>
          <a:xfrm rot="10800000" flipH="1">
            <a:off x="5027117" y="1509236"/>
            <a:ext cx="6806284" cy="17612"/>
          </a:xfrm>
          <a:prstGeom prst="straightConnector1">
            <a:avLst/>
          </a:prstGeom>
          <a:noFill/>
          <a:ln w="9525" cap="flat" cmpd="sng">
            <a:solidFill>
              <a:schemeClr val="accent3"/>
            </a:solidFill>
            <a:prstDash val="solid"/>
            <a:miter lim="800000"/>
            <a:headEnd type="none" w="sm" len="sm"/>
            <a:tailEnd type="none" w="sm" len="sm"/>
          </a:ln>
        </p:spPr>
      </p:cxnSp>
      <p:sp>
        <p:nvSpPr>
          <p:cNvPr id="121" name="Google Shape;121;p46"/>
          <p:cNvSpPr/>
          <p:nvPr/>
        </p:nvSpPr>
        <p:spPr>
          <a:xfrm>
            <a:off x="9351335" y="1467293"/>
            <a:ext cx="2482066" cy="78223"/>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22" name="Google Shape;122;p46"/>
          <p:cNvSpPr>
            <a:spLocks noGrp="1"/>
          </p:cNvSpPr>
          <p:nvPr>
            <p:ph type="pic" idx="2"/>
          </p:nvPr>
        </p:nvSpPr>
        <p:spPr>
          <a:xfrm>
            <a:off x="0" y="0"/>
            <a:ext cx="4340225"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3" name="Google Shape;123;p46"/>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mage &amp; Text - Purple">
  <p:cSld name="Image &amp; Text - Purple">
    <p:spTree>
      <p:nvGrpSpPr>
        <p:cNvPr id="1" name="Shape 124"/>
        <p:cNvGrpSpPr/>
        <p:nvPr/>
      </p:nvGrpSpPr>
      <p:grpSpPr>
        <a:xfrm>
          <a:off x="0" y="0"/>
          <a:ext cx="0" cy="0"/>
          <a:chOff x="0" y="0"/>
          <a:chExt cx="0" cy="0"/>
        </a:xfrm>
      </p:grpSpPr>
      <p:sp>
        <p:nvSpPr>
          <p:cNvPr id="125" name="Google Shape;125;p47"/>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200"/>
              <a:buFont typeface="Helvetica Neue"/>
              <a:buNone/>
              <a:defRPr sz="32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6" name="Google Shape;126;p47"/>
          <p:cNvCxnSpPr/>
          <p:nvPr/>
        </p:nvCxnSpPr>
        <p:spPr>
          <a:xfrm rot="10800000" flipH="1">
            <a:off x="5027117" y="1509236"/>
            <a:ext cx="6806284" cy="17612"/>
          </a:xfrm>
          <a:prstGeom prst="straightConnector1">
            <a:avLst/>
          </a:prstGeom>
          <a:noFill/>
          <a:ln w="9525" cap="flat" cmpd="sng">
            <a:solidFill>
              <a:schemeClr val="accent1"/>
            </a:solidFill>
            <a:prstDash val="solid"/>
            <a:miter lim="800000"/>
            <a:headEnd type="none" w="sm" len="sm"/>
            <a:tailEnd type="none" w="sm" len="sm"/>
          </a:ln>
        </p:spPr>
      </p:cxnSp>
      <p:sp>
        <p:nvSpPr>
          <p:cNvPr id="127" name="Google Shape;127;p47"/>
          <p:cNvSpPr/>
          <p:nvPr/>
        </p:nvSpPr>
        <p:spPr>
          <a:xfrm>
            <a:off x="9351335" y="1467293"/>
            <a:ext cx="2482066" cy="78223"/>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28" name="Google Shape;128;p47"/>
          <p:cNvSpPr>
            <a:spLocks noGrp="1"/>
          </p:cNvSpPr>
          <p:nvPr>
            <p:ph type="pic" idx="2"/>
          </p:nvPr>
        </p:nvSpPr>
        <p:spPr>
          <a:xfrm>
            <a:off x="0" y="0"/>
            <a:ext cx="4340225"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9" name="Google Shape;129;p47"/>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amp; Text - Teal">
  <p:cSld name="Image &amp; Text - Teal">
    <p:spTree>
      <p:nvGrpSpPr>
        <p:cNvPr id="1" name="Shape 130"/>
        <p:cNvGrpSpPr/>
        <p:nvPr/>
      </p:nvGrpSpPr>
      <p:grpSpPr>
        <a:xfrm>
          <a:off x="0" y="0"/>
          <a:ext cx="0" cy="0"/>
          <a:chOff x="0" y="0"/>
          <a:chExt cx="0" cy="0"/>
        </a:xfrm>
      </p:grpSpPr>
      <p:sp>
        <p:nvSpPr>
          <p:cNvPr id="131" name="Google Shape;131;p48"/>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200"/>
              <a:buFont typeface="Helvetica Neue"/>
              <a:buNone/>
              <a:defRPr sz="32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2" name="Google Shape;132;p48"/>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133" name="Google Shape;133;p48"/>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34" name="Google Shape;134;p48"/>
          <p:cNvSpPr>
            <a:spLocks noGrp="1"/>
          </p:cNvSpPr>
          <p:nvPr>
            <p:ph type="pic" idx="2"/>
          </p:nvPr>
        </p:nvSpPr>
        <p:spPr>
          <a:xfrm>
            <a:off x="0" y="0"/>
            <a:ext cx="4340225"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35" name="Google Shape;135;p48"/>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plit - Purple">
  <p:cSld name="Split - Purple">
    <p:spTree>
      <p:nvGrpSpPr>
        <p:cNvPr id="1" name="Shape 24"/>
        <p:cNvGrpSpPr/>
        <p:nvPr/>
      </p:nvGrpSpPr>
      <p:grpSpPr>
        <a:xfrm>
          <a:off x="0" y="0"/>
          <a:ext cx="0" cy="0"/>
          <a:chOff x="0" y="0"/>
          <a:chExt cx="0" cy="0"/>
        </a:xfrm>
      </p:grpSpPr>
      <p:sp>
        <p:nvSpPr>
          <p:cNvPr id="25" name="Google Shape;2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26" name="Google Shape;26;p30"/>
          <p:cNvSpPr/>
          <p:nvPr/>
        </p:nvSpPr>
        <p:spPr>
          <a:xfrm>
            <a:off x="0" y="0"/>
            <a:ext cx="357254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016794"/>
              </a:solidFill>
              <a:latin typeface="Calibri"/>
              <a:ea typeface="Calibri"/>
              <a:cs typeface="Calibri"/>
              <a:sym typeface="Calibri"/>
            </a:endParaRPr>
          </a:p>
        </p:txBody>
      </p:sp>
      <p:pic>
        <p:nvPicPr>
          <p:cNvPr id="27" name="Google Shape;27;p30"/>
          <p:cNvPicPr preferRelativeResize="0"/>
          <p:nvPr/>
        </p:nvPicPr>
        <p:blipFill rotWithShape="1">
          <a:blip r:embed="rId2">
            <a:alphaModFix amt="20000"/>
          </a:blip>
          <a:srcRect l="4826" t="9031" r="39371" b="9028"/>
          <a:stretch/>
        </p:blipFill>
        <p:spPr>
          <a:xfrm>
            <a:off x="0" y="0"/>
            <a:ext cx="3572540" cy="6858000"/>
          </a:xfrm>
          <a:prstGeom prst="rect">
            <a:avLst/>
          </a:prstGeom>
          <a:noFill/>
          <a:ln>
            <a:noFill/>
          </a:ln>
        </p:spPr>
      </p:pic>
      <p:sp>
        <p:nvSpPr>
          <p:cNvPr id="28" name="Google Shape;28;p30"/>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26794"/>
              </a:buClr>
              <a:buSzPts val="3200"/>
              <a:buNone/>
              <a:defRPr sz="3200" b="1">
                <a:solidFill>
                  <a:srgbClr val="026794"/>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0"/>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0"/>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amp; Text - Green">
  <p:cSld name="Image &amp; Text - Green">
    <p:spTree>
      <p:nvGrpSpPr>
        <p:cNvPr id="1" name="Shape 136"/>
        <p:cNvGrpSpPr/>
        <p:nvPr/>
      </p:nvGrpSpPr>
      <p:grpSpPr>
        <a:xfrm>
          <a:off x="0" y="0"/>
          <a:ext cx="0" cy="0"/>
          <a:chOff x="0" y="0"/>
          <a:chExt cx="0" cy="0"/>
        </a:xfrm>
      </p:grpSpPr>
      <p:sp>
        <p:nvSpPr>
          <p:cNvPr id="137" name="Google Shape;137;p49"/>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200"/>
              <a:buFont typeface="Helvetica Neue"/>
              <a:buNone/>
              <a:defRPr sz="3200" b="1">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38" name="Google Shape;138;p49"/>
          <p:cNvCxnSpPr/>
          <p:nvPr/>
        </p:nvCxnSpPr>
        <p:spPr>
          <a:xfrm rot="10800000" flipH="1">
            <a:off x="5027117" y="1509236"/>
            <a:ext cx="6806284" cy="17612"/>
          </a:xfrm>
          <a:prstGeom prst="straightConnector1">
            <a:avLst/>
          </a:prstGeom>
          <a:noFill/>
          <a:ln w="9525" cap="flat" cmpd="sng">
            <a:solidFill>
              <a:schemeClr val="accent4"/>
            </a:solidFill>
            <a:prstDash val="solid"/>
            <a:miter lim="800000"/>
            <a:headEnd type="none" w="sm" len="sm"/>
            <a:tailEnd type="none" w="sm" len="sm"/>
          </a:ln>
        </p:spPr>
      </p:cxnSp>
      <p:sp>
        <p:nvSpPr>
          <p:cNvPr id="139" name="Google Shape;139;p49"/>
          <p:cNvSpPr/>
          <p:nvPr/>
        </p:nvSpPr>
        <p:spPr>
          <a:xfrm>
            <a:off x="9351335" y="1467293"/>
            <a:ext cx="2482066" cy="78223"/>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40" name="Google Shape;140;p49"/>
          <p:cNvSpPr>
            <a:spLocks noGrp="1"/>
          </p:cNvSpPr>
          <p:nvPr>
            <p:ph type="pic" idx="2"/>
          </p:nvPr>
        </p:nvSpPr>
        <p:spPr>
          <a:xfrm>
            <a:off x="0" y="0"/>
            <a:ext cx="4340225"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41" name="Google Shape;141;p49"/>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mp; Two Column - Blue">
  <p:cSld name="Title &amp; Two Column - Blue">
    <p:spTree>
      <p:nvGrpSpPr>
        <p:cNvPr id="1" name="Shape 142"/>
        <p:cNvGrpSpPr/>
        <p:nvPr/>
      </p:nvGrpSpPr>
      <p:grpSpPr>
        <a:xfrm>
          <a:off x="0" y="0"/>
          <a:ext cx="0" cy="0"/>
          <a:chOff x="0" y="0"/>
          <a:chExt cx="0" cy="0"/>
        </a:xfrm>
      </p:grpSpPr>
      <p:sp>
        <p:nvSpPr>
          <p:cNvPr id="143" name="Google Shape;143;p50"/>
          <p:cNvSpPr/>
          <p:nvPr/>
        </p:nvSpPr>
        <p:spPr>
          <a:xfrm>
            <a:off x="0" y="0"/>
            <a:ext cx="12192000" cy="1609344"/>
          </a:xfrm>
          <a:prstGeom prst="rect">
            <a:avLst/>
          </a:prstGeom>
          <a:solidFill>
            <a:srgbClr val="016794"/>
          </a:solidFill>
          <a:ln w="12700" cap="flat" cmpd="sng">
            <a:solidFill>
              <a:srgbClr val="0147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grpSp>
        <p:nvGrpSpPr>
          <p:cNvPr id="144" name="Google Shape;144;p50"/>
          <p:cNvGrpSpPr/>
          <p:nvPr/>
        </p:nvGrpSpPr>
        <p:grpSpPr>
          <a:xfrm>
            <a:off x="-208789" y="0"/>
            <a:ext cx="12609576" cy="2174490"/>
            <a:chOff x="-1" y="5043119"/>
            <a:chExt cx="12192000" cy="1814883"/>
          </a:xfrm>
        </p:grpSpPr>
        <p:pic>
          <p:nvPicPr>
            <p:cNvPr id="145" name="Google Shape;145;p50"/>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46" name="Google Shape;146;p50"/>
            <p:cNvPicPr preferRelativeResize="0"/>
            <p:nvPr/>
          </p:nvPicPr>
          <p:blipFill rotWithShape="1">
            <a:blip r:embed="rId2">
              <a:alphaModFix amt="20000"/>
            </a:blip>
            <a:srcRect l="54597" t="31445" r="16825" b="9027"/>
            <a:stretch/>
          </p:blipFill>
          <p:spPr>
            <a:xfrm rot="5400000">
              <a:off x="8435259" y="3077812"/>
              <a:ext cx="1791433" cy="5722047"/>
            </a:xfrm>
            <a:prstGeom prst="rect">
              <a:avLst/>
            </a:prstGeom>
            <a:noFill/>
            <a:ln>
              <a:noFill/>
            </a:ln>
          </p:spPr>
        </p:pic>
      </p:grpSp>
      <p:cxnSp>
        <p:nvCxnSpPr>
          <p:cNvPr id="147" name="Google Shape;147;p50"/>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48" name="Google Shape;148;p50"/>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50"/>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50"/>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50"/>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50"/>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50"/>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50"/>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3"/>
              </a:buClr>
              <a:buSzPts val="2400"/>
              <a:buChar char="•"/>
              <a:defRPr sz="2400">
                <a:solidFill>
                  <a:schemeClr val="dk1"/>
                </a:solidFill>
              </a:defRPr>
            </a:lvl1pPr>
            <a:lvl2pPr marL="914400" lvl="1" indent="-381000" algn="l">
              <a:lnSpc>
                <a:spcPct val="90000"/>
              </a:lnSpc>
              <a:spcBef>
                <a:spcPts val="500"/>
              </a:spcBef>
              <a:spcAft>
                <a:spcPts val="0"/>
              </a:spcAft>
              <a:buClr>
                <a:schemeClr val="accent3"/>
              </a:buClr>
              <a:buSzPts val="2400"/>
              <a:buChar char="•"/>
              <a:defRPr sz="2400">
                <a:solidFill>
                  <a:schemeClr val="dk1"/>
                </a:solidFill>
              </a:defRPr>
            </a:lvl2pPr>
            <a:lvl3pPr marL="1371600" lvl="2" indent="-381000" algn="l">
              <a:lnSpc>
                <a:spcPct val="90000"/>
              </a:lnSpc>
              <a:spcBef>
                <a:spcPts val="500"/>
              </a:spcBef>
              <a:spcAft>
                <a:spcPts val="0"/>
              </a:spcAft>
              <a:buClr>
                <a:schemeClr val="accent3"/>
              </a:buClr>
              <a:buSzPts val="2400"/>
              <a:buChar char="•"/>
              <a:defRPr sz="2400">
                <a:solidFill>
                  <a:schemeClr val="dk1"/>
                </a:solidFill>
              </a:defRPr>
            </a:lvl3pPr>
            <a:lvl4pPr marL="1828800" lvl="3" indent="-381000" algn="l">
              <a:lnSpc>
                <a:spcPct val="90000"/>
              </a:lnSpc>
              <a:spcBef>
                <a:spcPts val="500"/>
              </a:spcBef>
              <a:spcAft>
                <a:spcPts val="0"/>
              </a:spcAft>
              <a:buClr>
                <a:schemeClr val="accent3"/>
              </a:buClr>
              <a:buSzPts val="2400"/>
              <a:buChar char="•"/>
              <a:defRPr sz="2400">
                <a:solidFill>
                  <a:schemeClr val="dk1"/>
                </a:solidFill>
              </a:defRPr>
            </a:lvl4pPr>
            <a:lvl5pPr marL="2286000" lvl="4" indent="-381000" algn="l">
              <a:lnSpc>
                <a:spcPct val="90000"/>
              </a:lnSpc>
              <a:spcBef>
                <a:spcPts val="500"/>
              </a:spcBef>
              <a:spcAft>
                <a:spcPts val="0"/>
              </a:spcAft>
              <a:buClr>
                <a:schemeClr val="accent3"/>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mp; Two Column - Purple">
  <p:cSld name="Title &amp; Two Column - Purple">
    <p:spTree>
      <p:nvGrpSpPr>
        <p:cNvPr id="1" name="Shape 155"/>
        <p:cNvGrpSpPr/>
        <p:nvPr/>
      </p:nvGrpSpPr>
      <p:grpSpPr>
        <a:xfrm>
          <a:off x="0" y="0"/>
          <a:ext cx="0" cy="0"/>
          <a:chOff x="0" y="0"/>
          <a:chExt cx="0" cy="0"/>
        </a:xfrm>
      </p:grpSpPr>
      <p:sp>
        <p:nvSpPr>
          <p:cNvPr id="156" name="Google Shape;156;p51"/>
          <p:cNvSpPr/>
          <p:nvPr/>
        </p:nvSpPr>
        <p:spPr>
          <a:xfrm>
            <a:off x="0" y="0"/>
            <a:ext cx="12192000" cy="160934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grpSp>
        <p:nvGrpSpPr>
          <p:cNvPr id="157" name="Google Shape;157;p51"/>
          <p:cNvGrpSpPr/>
          <p:nvPr/>
        </p:nvGrpSpPr>
        <p:grpSpPr>
          <a:xfrm>
            <a:off x="-208789" y="0"/>
            <a:ext cx="12609576" cy="2174490"/>
            <a:chOff x="-1" y="5043119"/>
            <a:chExt cx="12192000" cy="1814883"/>
          </a:xfrm>
        </p:grpSpPr>
        <p:pic>
          <p:nvPicPr>
            <p:cNvPr id="158" name="Google Shape;158;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59" name="Google Shape;159;p51"/>
            <p:cNvPicPr preferRelativeResize="0"/>
            <p:nvPr/>
          </p:nvPicPr>
          <p:blipFill rotWithShape="1">
            <a:blip r:embed="rId2">
              <a:alphaModFix amt="20000"/>
            </a:blip>
            <a:srcRect l="54597" t="31445" r="16825" b="9027"/>
            <a:stretch/>
          </p:blipFill>
          <p:spPr>
            <a:xfrm rot="5400000">
              <a:off x="8435259" y="3077812"/>
              <a:ext cx="1791433" cy="5722047"/>
            </a:xfrm>
            <a:prstGeom prst="rect">
              <a:avLst/>
            </a:prstGeom>
            <a:noFill/>
            <a:ln>
              <a:noFill/>
            </a:ln>
          </p:spPr>
        </p:pic>
      </p:grpSp>
      <p:cxnSp>
        <p:nvCxnSpPr>
          <p:cNvPr id="160" name="Google Shape;160;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61" name="Google Shape;161;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400"/>
              <a:buNone/>
              <a:defRPr sz="2400" b="1">
                <a:solidFill>
                  <a:schemeClr val="accen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1"/>
              </a:buClr>
              <a:buSzPts val="2400"/>
              <a:buChar char="•"/>
              <a:defRPr sz="2400">
                <a:solidFill>
                  <a:schemeClr val="dk1"/>
                </a:solidFill>
              </a:defRPr>
            </a:lvl1pPr>
            <a:lvl2pPr marL="914400" lvl="1" indent="-381000" algn="l">
              <a:lnSpc>
                <a:spcPct val="90000"/>
              </a:lnSpc>
              <a:spcBef>
                <a:spcPts val="500"/>
              </a:spcBef>
              <a:spcAft>
                <a:spcPts val="0"/>
              </a:spcAft>
              <a:buClr>
                <a:schemeClr val="accent1"/>
              </a:buClr>
              <a:buSzPts val="2400"/>
              <a:buChar char="•"/>
              <a:defRPr sz="2400">
                <a:solidFill>
                  <a:schemeClr val="dk1"/>
                </a:solidFill>
              </a:defRPr>
            </a:lvl2pPr>
            <a:lvl3pPr marL="1371600" lvl="2" indent="-381000" algn="l">
              <a:lnSpc>
                <a:spcPct val="90000"/>
              </a:lnSpc>
              <a:spcBef>
                <a:spcPts val="500"/>
              </a:spcBef>
              <a:spcAft>
                <a:spcPts val="0"/>
              </a:spcAft>
              <a:buClr>
                <a:schemeClr val="accent1"/>
              </a:buClr>
              <a:buSzPts val="2400"/>
              <a:buChar char="•"/>
              <a:defRPr sz="2400">
                <a:solidFill>
                  <a:schemeClr val="dk1"/>
                </a:solidFill>
              </a:defRPr>
            </a:lvl3pPr>
            <a:lvl4pPr marL="1828800" lvl="3" indent="-381000" algn="l">
              <a:lnSpc>
                <a:spcPct val="90000"/>
              </a:lnSpc>
              <a:spcBef>
                <a:spcPts val="500"/>
              </a:spcBef>
              <a:spcAft>
                <a:spcPts val="0"/>
              </a:spcAft>
              <a:buClr>
                <a:schemeClr val="accent1"/>
              </a:buClr>
              <a:buSzPts val="2400"/>
              <a:buChar char="•"/>
              <a:defRPr sz="2400">
                <a:solidFill>
                  <a:schemeClr val="dk1"/>
                </a:solidFill>
              </a:defRPr>
            </a:lvl4pPr>
            <a:lvl5pPr marL="2286000" lvl="4" indent="-381000" algn="l">
              <a:lnSpc>
                <a:spcPct val="90000"/>
              </a:lnSpc>
              <a:spcBef>
                <a:spcPts val="500"/>
              </a:spcBef>
              <a:spcAft>
                <a:spcPts val="0"/>
              </a:spcAft>
              <a:buClr>
                <a:schemeClr val="accent1"/>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mp; Two Column - Teal">
  <p:cSld name="Title &amp; Two Column - Teal">
    <p:spTree>
      <p:nvGrpSpPr>
        <p:cNvPr id="1" name="Shape 168"/>
        <p:cNvGrpSpPr/>
        <p:nvPr/>
      </p:nvGrpSpPr>
      <p:grpSpPr>
        <a:xfrm>
          <a:off x="0" y="0"/>
          <a:ext cx="0" cy="0"/>
          <a:chOff x="0" y="0"/>
          <a:chExt cx="0" cy="0"/>
        </a:xfrm>
      </p:grpSpPr>
      <p:sp>
        <p:nvSpPr>
          <p:cNvPr id="169" name="Google Shape;169;p52"/>
          <p:cNvSpPr/>
          <p:nvPr/>
        </p:nvSpPr>
        <p:spPr>
          <a:xfrm>
            <a:off x="0" y="0"/>
            <a:ext cx="12192000" cy="160934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grpSp>
        <p:nvGrpSpPr>
          <p:cNvPr id="170" name="Google Shape;170;p52"/>
          <p:cNvGrpSpPr/>
          <p:nvPr/>
        </p:nvGrpSpPr>
        <p:grpSpPr>
          <a:xfrm>
            <a:off x="-208789" y="0"/>
            <a:ext cx="12609576" cy="2174490"/>
            <a:chOff x="-1" y="5043119"/>
            <a:chExt cx="12192000" cy="1814883"/>
          </a:xfrm>
        </p:grpSpPr>
        <p:pic>
          <p:nvPicPr>
            <p:cNvPr id="171" name="Google Shape;171;p52"/>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72" name="Google Shape;172;p52"/>
            <p:cNvPicPr preferRelativeResize="0"/>
            <p:nvPr/>
          </p:nvPicPr>
          <p:blipFill rotWithShape="1">
            <a:blip r:embed="rId2">
              <a:alphaModFix amt="20000"/>
            </a:blip>
            <a:srcRect l="54597" t="31445" r="16825" b="9027"/>
            <a:stretch/>
          </p:blipFill>
          <p:spPr>
            <a:xfrm rot="5400000">
              <a:off x="8435259" y="3077812"/>
              <a:ext cx="1791433" cy="5722047"/>
            </a:xfrm>
            <a:prstGeom prst="rect">
              <a:avLst/>
            </a:prstGeom>
            <a:noFill/>
            <a:ln>
              <a:noFill/>
            </a:ln>
          </p:spPr>
        </p:pic>
      </p:grpSp>
      <p:cxnSp>
        <p:nvCxnSpPr>
          <p:cNvPr id="173" name="Google Shape;173;p52"/>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74" name="Google Shape;174;p52"/>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52"/>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52"/>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52"/>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52"/>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52"/>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400"/>
              <a:buNone/>
              <a:defRPr sz="2400" b="1">
                <a:solidFill>
                  <a:schemeClr val="accent6"/>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52"/>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6"/>
              </a:buClr>
              <a:buSzPts val="2400"/>
              <a:buChar char="•"/>
              <a:defRPr sz="2400">
                <a:solidFill>
                  <a:schemeClr val="dk1"/>
                </a:solidFill>
              </a:defRPr>
            </a:lvl1pPr>
            <a:lvl2pPr marL="914400" lvl="1" indent="-381000" algn="l">
              <a:lnSpc>
                <a:spcPct val="90000"/>
              </a:lnSpc>
              <a:spcBef>
                <a:spcPts val="500"/>
              </a:spcBef>
              <a:spcAft>
                <a:spcPts val="0"/>
              </a:spcAft>
              <a:buClr>
                <a:schemeClr val="accent6"/>
              </a:buClr>
              <a:buSzPts val="2400"/>
              <a:buChar char="•"/>
              <a:defRPr sz="2400">
                <a:solidFill>
                  <a:schemeClr val="dk1"/>
                </a:solidFill>
              </a:defRPr>
            </a:lvl2pPr>
            <a:lvl3pPr marL="1371600" lvl="2" indent="-381000" algn="l">
              <a:lnSpc>
                <a:spcPct val="90000"/>
              </a:lnSpc>
              <a:spcBef>
                <a:spcPts val="500"/>
              </a:spcBef>
              <a:spcAft>
                <a:spcPts val="0"/>
              </a:spcAft>
              <a:buClr>
                <a:schemeClr val="accent6"/>
              </a:buClr>
              <a:buSzPts val="2400"/>
              <a:buChar char="•"/>
              <a:defRPr sz="2400">
                <a:solidFill>
                  <a:schemeClr val="dk1"/>
                </a:solidFill>
              </a:defRPr>
            </a:lvl3pPr>
            <a:lvl4pPr marL="1828800" lvl="3" indent="-381000" algn="l">
              <a:lnSpc>
                <a:spcPct val="90000"/>
              </a:lnSpc>
              <a:spcBef>
                <a:spcPts val="500"/>
              </a:spcBef>
              <a:spcAft>
                <a:spcPts val="0"/>
              </a:spcAft>
              <a:buClr>
                <a:schemeClr val="accent6"/>
              </a:buClr>
              <a:buSzPts val="2400"/>
              <a:buChar char="•"/>
              <a:defRPr sz="2400">
                <a:solidFill>
                  <a:schemeClr val="dk1"/>
                </a:solidFill>
              </a:defRPr>
            </a:lvl4pPr>
            <a:lvl5pPr marL="2286000" lvl="4" indent="-381000" algn="l">
              <a:lnSpc>
                <a:spcPct val="90000"/>
              </a:lnSpc>
              <a:spcBef>
                <a:spcPts val="500"/>
              </a:spcBef>
              <a:spcAft>
                <a:spcPts val="0"/>
              </a:spcAft>
              <a:buClr>
                <a:schemeClr val="accent6"/>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1"/>
        <p:cNvGrpSpPr/>
        <p:nvPr/>
      </p:nvGrpSpPr>
      <p:grpSpPr>
        <a:xfrm>
          <a:off x="0" y="0"/>
          <a:ext cx="0" cy="0"/>
          <a:chOff x="0" y="0"/>
          <a:chExt cx="0" cy="0"/>
        </a:xfrm>
      </p:grpSpPr>
      <p:sp>
        <p:nvSpPr>
          <p:cNvPr id="182" name="Google Shape;182;p53"/>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grpSp>
        <p:nvGrpSpPr>
          <p:cNvPr id="183" name="Google Shape;183;p53"/>
          <p:cNvGrpSpPr/>
          <p:nvPr/>
        </p:nvGrpSpPr>
        <p:grpSpPr>
          <a:xfrm>
            <a:off x="-208789" y="0"/>
            <a:ext cx="12609576" cy="2174490"/>
            <a:chOff x="-1" y="5043119"/>
            <a:chExt cx="12192000" cy="1814883"/>
          </a:xfrm>
        </p:grpSpPr>
        <p:pic>
          <p:nvPicPr>
            <p:cNvPr id="184" name="Google Shape;184;p53"/>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5" name="Google Shape;185;p53"/>
            <p:cNvPicPr preferRelativeResize="0"/>
            <p:nvPr/>
          </p:nvPicPr>
          <p:blipFill rotWithShape="1">
            <a:blip r:embed="rId2">
              <a:alphaModFix amt="20000"/>
            </a:blip>
            <a:srcRect l="54597" t="31445" r="16825" b="9027"/>
            <a:stretch/>
          </p:blipFill>
          <p:spPr>
            <a:xfrm rot="5400000">
              <a:off x="8435259" y="3077812"/>
              <a:ext cx="1791433" cy="5722047"/>
            </a:xfrm>
            <a:prstGeom prst="rect">
              <a:avLst/>
            </a:prstGeom>
            <a:noFill/>
            <a:ln>
              <a:noFill/>
            </a:ln>
          </p:spPr>
        </p:pic>
      </p:grpSp>
      <p:cxnSp>
        <p:nvCxnSpPr>
          <p:cNvPr id="186" name="Google Shape;186;p53"/>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7" name="Google Shape;187;p53"/>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53"/>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3"/>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3"/>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3"/>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3"/>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53"/>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4"/>
        <p:cNvGrpSpPr/>
        <p:nvPr/>
      </p:nvGrpSpPr>
      <p:grpSpPr>
        <a:xfrm>
          <a:off x="0" y="0"/>
          <a:ext cx="0" cy="0"/>
          <a:chOff x="0" y="0"/>
          <a:chExt cx="0" cy="0"/>
        </a:xfrm>
      </p:grpSpPr>
      <p:sp>
        <p:nvSpPr>
          <p:cNvPr id="195" name="Google Shape;195;p54"/>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96" name="Google Shape;196;p54"/>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97" name="Google Shape;197;p54"/>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98" name="Google Shape;198;p54"/>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99" name="Google Shape;199;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1"/>
        <p:cNvGrpSpPr/>
        <p:nvPr/>
      </p:nvGrpSpPr>
      <p:grpSpPr>
        <a:xfrm>
          <a:off x="0" y="0"/>
          <a:ext cx="0" cy="0"/>
          <a:chOff x="0" y="0"/>
          <a:chExt cx="0" cy="0"/>
        </a:xfrm>
      </p:grpSpPr>
      <p:sp>
        <p:nvSpPr>
          <p:cNvPr id="202" name="Google Shape;202;p55"/>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03" name="Google Shape;203;p55"/>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04" name="Google Shape;204;p55"/>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205" name="Google Shape;205;p55"/>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206" name="Google Shape;206;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8"/>
        <p:cNvGrpSpPr/>
        <p:nvPr/>
      </p:nvGrpSpPr>
      <p:grpSpPr>
        <a:xfrm>
          <a:off x="0" y="0"/>
          <a:ext cx="0" cy="0"/>
          <a:chOff x="0" y="0"/>
          <a:chExt cx="0" cy="0"/>
        </a:xfrm>
      </p:grpSpPr>
      <p:sp>
        <p:nvSpPr>
          <p:cNvPr id="209" name="Google Shape;209;p56"/>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10" name="Google Shape;210;p56"/>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11" name="Google Shape;211;p56"/>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212" name="Google Shape;212;p56"/>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213" name="Google Shape;213;p56"/>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56"/>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5"/>
        <p:cNvGrpSpPr/>
        <p:nvPr/>
      </p:nvGrpSpPr>
      <p:grpSpPr>
        <a:xfrm>
          <a:off x="0" y="0"/>
          <a:ext cx="0" cy="0"/>
          <a:chOff x="0" y="0"/>
          <a:chExt cx="0" cy="0"/>
        </a:xfrm>
      </p:grpSpPr>
      <p:sp>
        <p:nvSpPr>
          <p:cNvPr id="216" name="Google Shape;216;p57"/>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17" name="Google Shape;217;p57"/>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18" name="Google Shape;218;p57"/>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219" name="Google Shape;219;p57"/>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220" name="Google Shape;220;p57"/>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p57"/>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31"/>
        <p:cNvGrpSpPr/>
        <p:nvPr/>
      </p:nvGrpSpPr>
      <p:grpSpPr>
        <a:xfrm>
          <a:off x="0" y="0"/>
          <a:ext cx="0" cy="0"/>
          <a:chOff x="0" y="0"/>
          <a:chExt cx="0" cy="0"/>
        </a:xfrm>
      </p:grpSpPr>
      <p:sp>
        <p:nvSpPr>
          <p:cNvPr id="32" name="Google Shape;3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33" name="Google Shape;33;p31"/>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016794"/>
              </a:solidFill>
              <a:latin typeface="Calibri"/>
              <a:ea typeface="Calibri"/>
              <a:cs typeface="Calibri"/>
              <a:sym typeface="Calibri"/>
            </a:endParaRPr>
          </a:p>
        </p:txBody>
      </p:sp>
      <p:pic>
        <p:nvPicPr>
          <p:cNvPr id="34" name="Google Shape;34;p31"/>
          <p:cNvPicPr preferRelativeResize="0"/>
          <p:nvPr/>
        </p:nvPicPr>
        <p:blipFill rotWithShape="1">
          <a:blip r:embed="rId2">
            <a:alphaModFix amt="20000"/>
          </a:blip>
          <a:srcRect l="4826" t="9031" r="39371" b="9028"/>
          <a:stretch/>
        </p:blipFill>
        <p:spPr>
          <a:xfrm>
            <a:off x="0" y="0"/>
            <a:ext cx="3572540" cy="6858000"/>
          </a:xfrm>
          <a:prstGeom prst="rect">
            <a:avLst/>
          </a:prstGeom>
          <a:noFill/>
          <a:ln>
            <a:noFill/>
          </a:ln>
        </p:spPr>
      </p:pic>
      <p:sp>
        <p:nvSpPr>
          <p:cNvPr id="35" name="Google Shape;35;p31"/>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1"/>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1"/>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38"/>
        <p:cNvGrpSpPr/>
        <p:nvPr/>
      </p:nvGrpSpPr>
      <p:grpSpPr>
        <a:xfrm>
          <a:off x="0" y="0"/>
          <a:ext cx="0" cy="0"/>
          <a:chOff x="0" y="0"/>
          <a:chExt cx="0" cy="0"/>
        </a:xfrm>
      </p:grpSpPr>
      <p:sp>
        <p:nvSpPr>
          <p:cNvPr id="39" name="Google Shape;39;p3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0" name="Google Shape;40;p3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41" name="Google Shape;41;p3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42" name="Google Shape;42;p3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44"/>
        <p:cNvGrpSpPr/>
        <p:nvPr/>
      </p:nvGrpSpPr>
      <p:grpSpPr>
        <a:xfrm>
          <a:off x="0" y="0"/>
          <a:ext cx="0" cy="0"/>
          <a:chOff x="0" y="0"/>
          <a:chExt cx="0" cy="0"/>
        </a:xfrm>
      </p:grpSpPr>
      <p:sp>
        <p:nvSpPr>
          <p:cNvPr id="45" name="Google Shape;45;p3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6" name="Google Shape;46;p3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47" name="Google Shape;47;p3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48" name="Google Shape;48;p3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50"/>
        <p:cNvGrpSpPr/>
        <p:nvPr/>
      </p:nvGrpSpPr>
      <p:grpSpPr>
        <a:xfrm>
          <a:off x="0" y="0"/>
          <a:ext cx="0" cy="0"/>
          <a:chOff x="0" y="0"/>
          <a:chExt cx="0" cy="0"/>
        </a:xfrm>
      </p:grpSpPr>
      <p:sp>
        <p:nvSpPr>
          <p:cNvPr id="51" name="Google Shape;51;p3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2" name="Google Shape;52;p3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53" name="Google Shape;53;p3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54" name="Google Shape;54;p3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3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56"/>
        <p:cNvGrpSpPr/>
        <p:nvPr/>
      </p:nvGrpSpPr>
      <p:grpSpPr>
        <a:xfrm>
          <a:off x="0" y="0"/>
          <a:ext cx="0" cy="0"/>
          <a:chOff x="0" y="0"/>
          <a:chExt cx="0" cy="0"/>
        </a:xfrm>
      </p:grpSpPr>
      <p:sp>
        <p:nvSpPr>
          <p:cNvPr id="57" name="Google Shape;57;p3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8" name="Google Shape;58;p3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59" name="Google Shape;59;p3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60" name="Google Shape;60;p3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3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with Dots - Blue">
  <p:cSld name="Title &amp; Text with Dots - Blue">
    <p:spTree>
      <p:nvGrpSpPr>
        <p:cNvPr id="1" name="Shape 62"/>
        <p:cNvGrpSpPr/>
        <p:nvPr/>
      </p:nvGrpSpPr>
      <p:grpSpPr>
        <a:xfrm>
          <a:off x="0" y="0"/>
          <a:ext cx="0" cy="0"/>
          <a:chOff x="0" y="0"/>
          <a:chExt cx="0" cy="0"/>
        </a:xfrm>
      </p:grpSpPr>
      <p:grpSp>
        <p:nvGrpSpPr>
          <p:cNvPr id="63" name="Google Shape;63;p36"/>
          <p:cNvGrpSpPr/>
          <p:nvPr/>
        </p:nvGrpSpPr>
        <p:grpSpPr>
          <a:xfrm>
            <a:off x="0" y="5303520"/>
            <a:ext cx="12191999" cy="1639827"/>
            <a:chOff x="0" y="5303520"/>
            <a:chExt cx="12191999" cy="1639827"/>
          </a:xfrm>
        </p:grpSpPr>
        <p:pic>
          <p:nvPicPr>
            <p:cNvPr id="64" name="Google Shape;64;p36"/>
            <p:cNvPicPr preferRelativeResize="0"/>
            <p:nvPr/>
          </p:nvPicPr>
          <p:blipFill rotWithShape="1">
            <a:blip r:embed="rId2">
              <a:alphaModFix amt="20000"/>
            </a:blip>
            <a:srcRect l="59835" t="10673" r="12103" b="6770"/>
            <a:stretch/>
          </p:blipFill>
          <p:spPr>
            <a:xfrm rot="5400000">
              <a:off x="2302155" y="3001365"/>
              <a:ext cx="1639827" cy="6244138"/>
            </a:xfrm>
            <a:prstGeom prst="rect">
              <a:avLst/>
            </a:prstGeom>
            <a:noFill/>
            <a:ln>
              <a:noFill/>
            </a:ln>
          </p:spPr>
        </p:pic>
        <p:pic>
          <p:nvPicPr>
            <p:cNvPr id="65" name="Google Shape;65;p36"/>
            <p:cNvPicPr preferRelativeResize="0"/>
            <p:nvPr/>
          </p:nvPicPr>
          <p:blipFill rotWithShape="1">
            <a:blip r:embed="rId2">
              <a:alphaModFix amt="20000"/>
            </a:blip>
            <a:srcRect l="60063" t="10673" r="11951" b="6770"/>
            <a:stretch/>
          </p:blipFill>
          <p:spPr>
            <a:xfrm rot="5400000">
              <a:off x="8439135" y="3108523"/>
              <a:ext cx="1557867" cy="5947862"/>
            </a:xfrm>
            <a:prstGeom prst="rect">
              <a:avLst/>
            </a:prstGeom>
            <a:noFill/>
            <a:ln>
              <a:noFill/>
            </a:ln>
          </p:spPr>
        </p:pic>
      </p:grpSp>
      <p:sp>
        <p:nvSpPr>
          <p:cNvPr id="66" name="Google Shape;66;p3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6"/>
          <p:cNvSpPr txBox="1">
            <a:spLocks noGrp="1"/>
          </p:cNvSpPr>
          <p:nvPr>
            <p:ph type="body" idx="1"/>
          </p:nvPr>
        </p:nvSpPr>
        <p:spPr>
          <a:xfrm>
            <a:off x="656023" y="1690688"/>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36"/>
          <p:cNvSpPr txBox="1">
            <a:spLocks noGrp="1"/>
          </p:cNvSpPr>
          <p:nvPr>
            <p:ph type="body" idx="2"/>
          </p:nvPr>
        </p:nvSpPr>
        <p:spPr>
          <a:xfrm>
            <a:off x="656022" y="2333626"/>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69"/>
        <p:cNvGrpSpPr/>
        <p:nvPr/>
      </p:nvGrpSpPr>
      <p:grpSpPr>
        <a:xfrm>
          <a:off x="0" y="0"/>
          <a:ext cx="0" cy="0"/>
          <a:chOff x="0" y="0"/>
          <a:chExt cx="0" cy="0"/>
        </a:xfrm>
      </p:grpSpPr>
      <p:grpSp>
        <p:nvGrpSpPr>
          <p:cNvPr id="70" name="Google Shape;70;p37"/>
          <p:cNvGrpSpPr/>
          <p:nvPr/>
        </p:nvGrpSpPr>
        <p:grpSpPr>
          <a:xfrm>
            <a:off x="0" y="5303520"/>
            <a:ext cx="12191999" cy="1639827"/>
            <a:chOff x="0" y="5303520"/>
            <a:chExt cx="12191999" cy="1639827"/>
          </a:xfrm>
        </p:grpSpPr>
        <p:pic>
          <p:nvPicPr>
            <p:cNvPr id="71" name="Google Shape;71;p37"/>
            <p:cNvPicPr preferRelativeResize="0"/>
            <p:nvPr/>
          </p:nvPicPr>
          <p:blipFill rotWithShape="1">
            <a:blip r:embed="rId2">
              <a:alphaModFix amt="20000"/>
            </a:blip>
            <a:srcRect l="59835" t="10673" r="12103" b="6770"/>
            <a:stretch/>
          </p:blipFill>
          <p:spPr>
            <a:xfrm rot="5400000">
              <a:off x="2302155" y="3001365"/>
              <a:ext cx="1639827" cy="6244138"/>
            </a:xfrm>
            <a:prstGeom prst="rect">
              <a:avLst/>
            </a:prstGeom>
            <a:noFill/>
            <a:ln>
              <a:noFill/>
            </a:ln>
          </p:spPr>
        </p:pic>
        <p:pic>
          <p:nvPicPr>
            <p:cNvPr id="72" name="Google Shape;72;p37"/>
            <p:cNvPicPr preferRelativeResize="0"/>
            <p:nvPr/>
          </p:nvPicPr>
          <p:blipFill rotWithShape="1">
            <a:blip r:embed="rId2">
              <a:alphaModFix amt="20000"/>
            </a:blip>
            <a:srcRect l="60063" t="10673" r="11951" b="6770"/>
            <a:stretch/>
          </p:blipFill>
          <p:spPr>
            <a:xfrm rot="5400000">
              <a:off x="8439135" y="3108523"/>
              <a:ext cx="1557867" cy="5947862"/>
            </a:xfrm>
            <a:prstGeom prst="rect">
              <a:avLst/>
            </a:prstGeom>
            <a:noFill/>
            <a:ln>
              <a:noFill/>
            </a:ln>
          </p:spPr>
        </p:pic>
      </p:grpSp>
      <p:sp>
        <p:nvSpPr>
          <p:cNvPr id="73" name="Google Shape;73;p3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7"/>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7"/>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d21638d85a_0_0"/>
          <p:cNvSpPr/>
          <p:nvPr/>
        </p:nvSpPr>
        <p:spPr>
          <a:xfrm>
            <a:off x="4512366" y="3588025"/>
            <a:ext cx="7679700" cy="2911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27" name="Google Shape;227;gd21638d85a_0_0"/>
          <p:cNvPicPr preferRelativeResize="0"/>
          <p:nvPr/>
        </p:nvPicPr>
        <p:blipFill rotWithShape="1">
          <a:blip r:embed="rId3">
            <a:alphaModFix/>
          </a:blip>
          <a:srcRect/>
          <a:stretch/>
        </p:blipFill>
        <p:spPr>
          <a:xfrm>
            <a:off x="7676350" y="5194625"/>
            <a:ext cx="4465448" cy="1273500"/>
          </a:xfrm>
          <a:prstGeom prst="rect">
            <a:avLst/>
          </a:prstGeom>
          <a:noFill/>
          <a:ln>
            <a:noFill/>
          </a:ln>
        </p:spPr>
      </p:pic>
      <p:pic>
        <p:nvPicPr>
          <p:cNvPr id="228" name="Google Shape;228;gd21638d85a_0_0"/>
          <p:cNvPicPr preferRelativeResize="0"/>
          <p:nvPr/>
        </p:nvPicPr>
        <p:blipFill>
          <a:blip r:embed="rId4">
            <a:alphaModFix/>
          </a:blip>
          <a:stretch>
            <a:fillRect/>
          </a:stretch>
        </p:blipFill>
        <p:spPr>
          <a:xfrm>
            <a:off x="4013650" y="5104600"/>
            <a:ext cx="3743400" cy="1453550"/>
          </a:xfrm>
          <a:prstGeom prst="rect">
            <a:avLst/>
          </a:prstGeom>
          <a:noFill/>
          <a:ln>
            <a:noFill/>
          </a:ln>
        </p:spPr>
      </p:pic>
      <p:sp>
        <p:nvSpPr>
          <p:cNvPr id="229" name="Google Shape;229;gd21638d85a_0_0"/>
          <p:cNvSpPr txBox="1"/>
          <p:nvPr/>
        </p:nvSpPr>
        <p:spPr>
          <a:xfrm>
            <a:off x="5090316" y="1605977"/>
            <a:ext cx="6523800" cy="2785348"/>
          </a:xfrm>
          <a:prstGeom prst="rect">
            <a:avLst/>
          </a:prstGeom>
          <a:noFill/>
          <a:ln>
            <a:noFill/>
          </a:ln>
        </p:spPr>
        <p:txBody>
          <a:bodyPr spcFirstLastPara="1" wrap="square" lIns="91425" tIns="91425" rIns="91425" bIns="91425" anchor="t" anchorCtr="0">
            <a:spAutoFit/>
          </a:bodyPr>
          <a:lstStyle/>
          <a:p>
            <a:pPr algn="ctr">
              <a:spcBef>
                <a:spcPts val="0"/>
              </a:spcBef>
              <a:spcAft>
                <a:spcPts val="0"/>
              </a:spcAft>
            </a:pPr>
            <a:r>
              <a:rPr lang="en-US" sz="5400" b="1" dirty="0">
                <a:solidFill>
                  <a:schemeClr val="bg2"/>
                </a:solidFill>
                <a:latin typeface="Helvetica Neue"/>
                <a:ea typeface="Helvetica Neue"/>
                <a:cs typeface="Helvetica Neue"/>
              </a:rPr>
              <a:t>Case Management via Phone</a:t>
            </a:r>
            <a:endParaRPr lang="es" sz="5400" b="1" dirty="0">
              <a:solidFill>
                <a:schemeClr val="bg2"/>
              </a:solidFill>
              <a:latin typeface="Helvetica Neue"/>
              <a:ea typeface="Helvetica Neue"/>
              <a:cs typeface="Helvetica Neue"/>
            </a:endParaRPr>
          </a:p>
          <a:p>
            <a:pPr marL="0" lvl="0" indent="0" algn="l" rtl="0">
              <a:spcBef>
                <a:spcPts val="0"/>
              </a:spcBef>
              <a:spcAft>
                <a:spcPts val="0"/>
              </a:spcAft>
              <a:buNone/>
            </a:pPr>
            <a:endParaRPr sz="6100" dirty="0">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8"/>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5"/>
              </a:buClr>
              <a:buSzPts val="3600"/>
              <a:buFont typeface="Helvetica Neue"/>
              <a:buNone/>
            </a:pPr>
            <a:r>
              <a:rPr lang="en-GB" dirty="0"/>
              <a:t>Exploring Case Management Steps via Phone</a:t>
            </a:r>
            <a:endParaRPr dirty="0"/>
          </a:p>
        </p:txBody>
      </p:sp>
      <p:sp>
        <p:nvSpPr>
          <p:cNvPr id="306" name="Google Shape;306;p58"/>
          <p:cNvSpPr txBox="1">
            <a:spLocks noGrp="1"/>
          </p:cNvSpPr>
          <p:nvPr>
            <p:ph type="body" idx="1"/>
          </p:nvPr>
        </p:nvSpPr>
        <p:spPr>
          <a:xfrm>
            <a:off x="656020" y="1866900"/>
            <a:ext cx="10820015" cy="571500"/>
          </a:xfrm>
          <a:prstGeom prst="rect">
            <a:avLst/>
          </a:prstGeom>
          <a:noFill/>
          <a:ln>
            <a:noFill/>
          </a:ln>
        </p:spPr>
        <p:txBody>
          <a:bodyPr spcFirstLastPara="1" wrap="square" lIns="91425" tIns="45700" rIns="91425" bIns="45700" anchor="t" anchorCtr="0">
            <a:normAutofit lnSpcReduction="10000"/>
          </a:bodyPr>
          <a:lstStyle/>
          <a:p>
            <a:pPr marL="457200" lvl="0" indent="-228600" algn="l" rtl="0">
              <a:lnSpc>
                <a:spcPct val="90000"/>
              </a:lnSpc>
              <a:spcBef>
                <a:spcPts val="1000"/>
              </a:spcBef>
              <a:spcAft>
                <a:spcPts val="0"/>
              </a:spcAft>
              <a:buClr>
                <a:schemeClr val="accent6"/>
              </a:buClr>
              <a:buSzPts val="2800"/>
              <a:buNone/>
            </a:pPr>
            <a:r>
              <a:rPr lang="en-GB" dirty="0"/>
              <a:t>Activity</a:t>
            </a:r>
            <a:endParaRPr dirty="0"/>
          </a:p>
        </p:txBody>
      </p:sp>
      <p:sp>
        <p:nvSpPr>
          <p:cNvPr id="307" name="Google Shape;307;p58"/>
          <p:cNvSpPr txBox="1">
            <a:spLocks noGrp="1"/>
          </p:cNvSpPr>
          <p:nvPr>
            <p:ph type="body" idx="2"/>
          </p:nvPr>
        </p:nvSpPr>
        <p:spPr>
          <a:xfrm>
            <a:off x="656021" y="2614612"/>
            <a:ext cx="10820015" cy="4049659"/>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Clr>
                <a:schemeClr val="accent6"/>
              </a:buClr>
              <a:buSzPts val="2800"/>
              <a:buChar char="•"/>
            </a:pPr>
            <a:r>
              <a:rPr lang="en-GB" sz="2000" dirty="0">
                <a:solidFill>
                  <a:srgbClr val="000000"/>
                </a:solidFill>
                <a:latin typeface="+mj-lt"/>
              </a:rPr>
              <a:t>Each table corresponds to a case management step</a:t>
            </a:r>
            <a:endParaRPr sz="2000" dirty="0">
              <a:solidFill>
                <a:srgbClr val="000000"/>
              </a:solidFill>
              <a:latin typeface="+mj-lt"/>
            </a:endParaRPr>
          </a:p>
          <a:p>
            <a:pPr marL="457200" lvl="0" indent="-406400" algn="l" rtl="0">
              <a:lnSpc>
                <a:spcPct val="90000"/>
              </a:lnSpc>
              <a:spcBef>
                <a:spcPts val="1000"/>
              </a:spcBef>
              <a:spcAft>
                <a:spcPts val="0"/>
              </a:spcAft>
              <a:buClr>
                <a:schemeClr val="accent6"/>
              </a:buClr>
              <a:buSzPts val="2800"/>
              <a:buChar char="•"/>
            </a:pPr>
            <a:r>
              <a:rPr lang="en-GB" sz="2000" dirty="0">
                <a:solidFill>
                  <a:srgbClr val="000000"/>
                </a:solidFill>
                <a:latin typeface="+mj-lt"/>
              </a:rPr>
              <a:t>In 6 groups, each focusing on one of the case management steps, discuss and annotate key considerations for completing the step via phone – 20 min</a:t>
            </a:r>
            <a:endParaRPr sz="2000" dirty="0">
              <a:solidFill>
                <a:srgbClr val="000000"/>
              </a:solidFill>
              <a:latin typeface="+mj-lt"/>
            </a:endParaRPr>
          </a:p>
          <a:p>
            <a:pPr marL="457200" lvl="0" indent="-406400" algn="l" rtl="0">
              <a:lnSpc>
                <a:spcPct val="90000"/>
              </a:lnSpc>
              <a:spcBef>
                <a:spcPts val="1000"/>
              </a:spcBef>
              <a:spcAft>
                <a:spcPts val="0"/>
              </a:spcAft>
              <a:buClr>
                <a:schemeClr val="accent6"/>
              </a:buClr>
              <a:buSzPts val="2800"/>
              <a:buChar char="•"/>
            </a:pPr>
            <a:r>
              <a:rPr lang="en-GB" sz="2000" dirty="0">
                <a:solidFill>
                  <a:srgbClr val="000000"/>
                </a:solidFill>
                <a:latin typeface="+mj-lt"/>
              </a:rPr>
              <a:t>Rotate to next step, read the considerations listed by the previous group dealing with that step, and add considerations of your own – 15 min</a:t>
            </a:r>
            <a:endParaRPr sz="2000" dirty="0">
              <a:solidFill>
                <a:srgbClr val="000000"/>
              </a:solidFill>
              <a:latin typeface="+mj-lt"/>
            </a:endParaRPr>
          </a:p>
          <a:p>
            <a:pPr marL="457200" lvl="0" indent="-406400" algn="l" rtl="0">
              <a:lnSpc>
                <a:spcPct val="110000"/>
              </a:lnSpc>
              <a:spcBef>
                <a:spcPts val="1000"/>
              </a:spcBef>
              <a:spcAft>
                <a:spcPts val="0"/>
              </a:spcAft>
              <a:buClr>
                <a:schemeClr val="accent6"/>
              </a:buClr>
              <a:buSzPts val="2800"/>
              <a:buChar char="•"/>
            </a:pPr>
            <a:r>
              <a:rPr lang="en-GB" sz="2000" dirty="0">
                <a:solidFill>
                  <a:srgbClr val="000000"/>
                </a:solidFill>
                <a:latin typeface="+mj-lt"/>
              </a:rPr>
              <a:t>All the groups should complete the cycle of the 6 case management steps</a:t>
            </a:r>
          </a:p>
        </p:txBody>
      </p:sp>
      <p:pic>
        <p:nvPicPr>
          <p:cNvPr id="6" name="Google Shape;323;p11">
            <a:extLst>
              <a:ext uri="{FF2B5EF4-FFF2-40B4-BE49-F238E27FC236}">
                <a16:creationId xmlns:a16="http://schemas.microsoft.com/office/drawing/2014/main" id="{39C0E446-815E-43C3-86D6-FF996B8349DE}"/>
              </a:ext>
            </a:extLst>
          </p:cNvPr>
          <p:cNvPicPr preferRelativeResize="0"/>
          <p:nvPr/>
        </p:nvPicPr>
        <p:blipFill rotWithShape="1">
          <a:blip r:embed="rId3">
            <a:alphaModFix/>
          </a:blip>
          <a:srcRect/>
          <a:stretch/>
        </p:blipFill>
        <p:spPr>
          <a:xfrm>
            <a:off x="8357933" y="4639441"/>
            <a:ext cx="3383573" cy="338967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0"/>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600"/>
              <a:buFont typeface="Helvetica Neue"/>
              <a:buNone/>
            </a:pPr>
            <a:r>
              <a:rPr lang="en-GB" dirty="0"/>
              <a:t>Conducting Assessment Via Phone</a:t>
            </a:r>
            <a:endParaRPr dirty="0"/>
          </a:p>
        </p:txBody>
      </p:sp>
      <p:sp>
        <p:nvSpPr>
          <p:cNvPr id="314" name="Google Shape;314;p10"/>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p>
            <a:pPr marL="342900" lvl="0" indent="-342900" algn="l" rtl="0">
              <a:lnSpc>
                <a:spcPct val="115000"/>
              </a:lnSpc>
              <a:spcBef>
                <a:spcPts val="0"/>
              </a:spcBef>
              <a:spcAft>
                <a:spcPts val="0"/>
              </a:spcAft>
              <a:buSzPts val="2000"/>
              <a:buFont typeface="Arial"/>
              <a:buChar char="●"/>
            </a:pPr>
            <a:r>
              <a:rPr lang="en-GB" sz="2000" u="none" strike="noStrike" dirty="0">
                <a:solidFill>
                  <a:srgbClr val="000000"/>
                </a:solidFill>
                <a:latin typeface="+mj-lt"/>
                <a:ea typeface="Arial"/>
                <a:cs typeface="Arial"/>
                <a:sym typeface="Arial"/>
              </a:rPr>
              <a:t>List examples of key questions that can be asked of a child or a trusted adult (usually the caregiver) to investigate the situation</a:t>
            </a:r>
            <a:endParaRPr dirty="0">
              <a:solidFill>
                <a:srgbClr val="000000"/>
              </a:solidFill>
              <a:latin typeface="+mj-lt"/>
            </a:endParaRPr>
          </a:p>
          <a:p>
            <a:pPr marL="342900" lvl="0" indent="-342900" algn="l" rtl="0">
              <a:lnSpc>
                <a:spcPct val="115000"/>
              </a:lnSpc>
              <a:spcBef>
                <a:spcPts val="1000"/>
              </a:spcBef>
              <a:spcAft>
                <a:spcPts val="0"/>
              </a:spcAft>
              <a:buSzPts val="2000"/>
              <a:buFont typeface="Arial"/>
              <a:buChar char="●"/>
            </a:pPr>
            <a:r>
              <a:rPr lang="en-GB" sz="2000" u="none" strike="noStrike" dirty="0">
                <a:solidFill>
                  <a:srgbClr val="000000"/>
                </a:solidFill>
                <a:latin typeface="+mj-lt"/>
                <a:ea typeface="Arial"/>
                <a:cs typeface="Arial"/>
                <a:sym typeface="Arial"/>
              </a:rPr>
              <a:t>List ways in which the information can be triangulated</a:t>
            </a:r>
            <a:endParaRPr dirty="0">
              <a:solidFill>
                <a:srgbClr val="000000"/>
              </a:solidFill>
              <a:latin typeface="+mj-lt"/>
            </a:endParaRPr>
          </a:p>
          <a:p>
            <a:pPr marL="342900" lvl="0" indent="-342900" algn="l" rtl="0">
              <a:lnSpc>
                <a:spcPct val="115000"/>
              </a:lnSpc>
              <a:spcBef>
                <a:spcPts val="1000"/>
              </a:spcBef>
              <a:spcAft>
                <a:spcPts val="0"/>
              </a:spcAft>
              <a:buSzPts val="2000"/>
              <a:buFont typeface="Arial"/>
              <a:buChar char="●"/>
            </a:pPr>
            <a:r>
              <a:rPr lang="en-GB" sz="2000" u="none" strike="noStrike" dirty="0">
                <a:solidFill>
                  <a:srgbClr val="000000"/>
                </a:solidFill>
                <a:latin typeface="+mj-lt"/>
                <a:ea typeface="Arial"/>
                <a:cs typeface="Arial"/>
                <a:sym typeface="Arial"/>
              </a:rPr>
              <a:t>Explain the immediate actions to be taken when the safety of a child or caregiver is at stake</a:t>
            </a:r>
            <a:endParaRPr dirty="0">
              <a:solidFill>
                <a:srgbClr val="000000"/>
              </a:solidFill>
              <a:latin typeface="+mj-lt"/>
            </a:endParaRPr>
          </a:p>
          <a:p>
            <a:pPr marL="228600" lvl="0" indent="-50800" algn="l" rtl="0">
              <a:lnSpc>
                <a:spcPct val="90000"/>
              </a:lnSpc>
              <a:spcBef>
                <a:spcPts val="1000"/>
              </a:spcBef>
              <a:spcAft>
                <a:spcPts val="0"/>
              </a:spcAft>
              <a:buClr>
                <a:schemeClr val="accent1"/>
              </a:buClr>
              <a:buSzPts val="2800"/>
              <a:buNone/>
            </a:pPr>
            <a:endParaRPr dirty="0">
              <a:highlight>
                <a:srgbClr val="FFFF00"/>
              </a:highlight>
            </a:endParaRPr>
          </a:p>
        </p:txBody>
      </p:sp>
      <p:sp>
        <p:nvSpPr>
          <p:cNvPr id="315" name="Google Shape;315;p10"/>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1345C"/>
              </a:buClr>
              <a:buSzPts val="2800"/>
              <a:buNone/>
            </a:pPr>
            <a:r>
              <a:rPr lang="en-GB" dirty="0">
                <a:solidFill>
                  <a:srgbClr val="71345C"/>
                </a:solidFill>
              </a:rPr>
              <a:t>Session Objectives</a:t>
            </a:r>
            <a:endParaRPr dirty="0"/>
          </a:p>
        </p:txBody>
      </p:sp>
      <p:pic>
        <p:nvPicPr>
          <p:cNvPr id="316" name="Google Shape;316;p10" descr="objective Icon 2206233"/>
          <p:cNvPicPr preferRelativeResize="0"/>
          <p:nvPr/>
        </p:nvPicPr>
        <p:blipFill rotWithShape="1">
          <a:blip r:embed="rId3">
            <a:alphaModFix/>
          </a:blip>
          <a:srcRect/>
          <a:stretch/>
        </p:blipFill>
        <p:spPr>
          <a:xfrm>
            <a:off x="8928682" y="4438649"/>
            <a:ext cx="1905000" cy="1905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1"/>
          <p:cNvSpPr txBox="1">
            <a:spLocks noGrp="1"/>
          </p:cNvSpPr>
          <p:nvPr>
            <p:ph type="title"/>
          </p:nvPr>
        </p:nvSpPr>
        <p:spPr>
          <a:xfrm>
            <a:off x="656023" y="365126"/>
            <a:ext cx="10515600" cy="10641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5"/>
              </a:buClr>
              <a:buSzPts val="3600"/>
              <a:buFont typeface="Helvetica Neue"/>
              <a:buNone/>
            </a:pPr>
            <a:r>
              <a:rPr lang="en-GB" dirty="0"/>
              <a:t>Assessment Scenario</a:t>
            </a:r>
            <a:endParaRPr dirty="0"/>
          </a:p>
        </p:txBody>
      </p:sp>
      <p:sp>
        <p:nvSpPr>
          <p:cNvPr id="322" name="Google Shape;322;p11"/>
          <p:cNvSpPr txBox="1">
            <a:spLocks noGrp="1"/>
          </p:cNvSpPr>
          <p:nvPr>
            <p:ph type="body" idx="2"/>
          </p:nvPr>
        </p:nvSpPr>
        <p:spPr>
          <a:xfrm>
            <a:off x="656021" y="1744601"/>
            <a:ext cx="10820015" cy="4638444"/>
          </a:xfrm>
          <a:prstGeom prst="rect">
            <a:avLst/>
          </a:prstGeom>
          <a:noFill/>
          <a:ln>
            <a:noFill/>
          </a:ln>
        </p:spPr>
        <p:txBody>
          <a:bodyPr spcFirstLastPara="1" wrap="square" lIns="91425" tIns="45700" rIns="91425" bIns="45700" anchor="t" anchorCtr="0">
            <a:normAutofit/>
          </a:bodyPr>
          <a:lstStyle/>
          <a:p>
            <a:pPr marL="0" lvl="0" indent="0" algn="just" rtl="0">
              <a:lnSpc>
                <a:spcPct val="115000"/>
              </a:lnSpc>
              <a:spcBef>
                <a:spcPts val="0"/>
              </a:spcBef>
              <a:spcAft>
                <a:spcPts val="0"/>
              </a:spcAft>
              <a:buSzPts val="1000"/>
              <a:buNone/>
            </a:pPr>
            <a:r>
              <a:rPr lang="en-GB" sz="1800" dirty="0">
                <a:solidFill>
                  <a:srgbClr val="000000"/>
                </a:solidFill>
                <a:latin typeface="Arial"/>
                <a:ea typeface="Arial"/>
                <a:cs typeface="Arial"/>
                <a:sym typeface="Arial"/>
              </a:rPr>
              <a:t>Ines is 14 years old. She has been living with her mother and 3 younger siblings in an informal tented settlement in Lebanon since her father died while fighting in Syria 6 years ago. Ines normally attends a school supported by a local NGO, while also participating in a project to generate a small income with other girls in the camp. She was referred to caseworkers when her mother was hospitalized with COVID-19. Ines no longer attends school or engages in the income-generating activities. It’s unclear how she is supporting herself and her siblings financially. The siblings are still attending school regularly. </a:t>
            </a:r>
            <a:endParaRPr dirty="0">
              <a:solidFill>
                <a:srgbClr val="000000"/>
              </a:solidFill>
            </a:endParaRPr>
          </a:p>
          <a:p>
            <a:pPr marL="0" lvl="0" indent="0" algn="just" rtl="0">
              <a:lnSpc>
                <a:spcPct val="115000"/>
              </a:lnSpc>
              <a:spcBef>
                <a:spcPts val="1000"/>
              </a:spcBef>
              <a:spcAft>
                <a:spcPts val="0"/>
              </a:spcAft>
              <a:buSzPts val="1000"/>
              <a:buNone/>
            </a:pPr>
            <a:endParaRPr sz="1800" dirty="0">
              <a:solidFill>
                <a:srgbClr val="000000"/>
              </a:solidFill>
              <a:latin typeface="Arial"/>
              <a:ea typeface="Arial"/>
              <a:cs typeface="Arial"/>
              <a:sym typeface="Arial"/>
            </a:endParaRPr>
          </a:p>
          <a:p>
            <a:pPr marL="0" lvl="0" indent="0" algn="just" rtl="0">
              <a:lnSpc>
                <a:spcPct val="115000"/>
              </a:lnSpc>
              <a:spcBef>
                <a:spcPts val="1000"/>
              </a:spcBef>
              <a:spcAft>
                <a:spcPts val="0"/>
              </a:spcAft>
              <a:buSzPts val="1000"/>
              <a:buNone/>
            </a:pPr>
            <a:r>
              <a:rPr lang="en-GB" sz="1800" dirty="0">
                <a:solidFill>
                  <a:srgbClr val="000000"/>
                </a:solidFill>
                <a:latin typeface="Arial"/>
                <a:ea typeface="Arial"/>
                <a:cs typeface="Arial"/>
                <a:sym typeface="Arial"/>
              </a:rPr>
              <a:t>In your groups discuss:</a:t>
            </a:r>
            <a:endParaRPr dirty="0">
              <a:solidFill>
                <a:srgbClr val="000000"/>
              </a:solidFill>
            </a:endParaRPr>
          </a:p>
          <a:p>
            <a:pPr marL="228600" lvl="0" indent="-228600" algn="just" rtl="0">
              <a:lnSpc>
                <a:spcPct val="115000"/>
              </a:lnSpc>
              <a:spcBef>
                <a:spcPts val="1000"/>
              </a:spcBef>
              <a:spcAft>
                <a:spcPts val="0"/>
              </a:spcAft>
              <a:buSzPts val="1000"/>
              <a:buFont typeface="Noto Sans Symbols"/>
              <a:buChar char="❖"/>
            </a:pPr>
            <a:r>
              <a:rPr lang="en-GB" sz="1800" dirty="0">
                <a:solidFill>
                  <a:srgbClr val="000000"/>
                </a:solidFill>
                <a:latin typeface="Arial"/>
                <a:ea typeface="Arial"/>
                <a:cs typeface="Arial"/>
                <a:sym typeface="Arial"/>
              </a:rPr>
              <a:t>Questions you would ask the child</a:t>
            </a:r>
            <a:endParaRPr dirty="0">
              <a:solidFill>
                <a:srgbClr val="000000"/>
              </a:solidFill>
            </a:endParaRPr>
          </a:p>
          <a:p>
            <a:pPr marL="228600" lvl="0" indent="-228600" algn="just" rtl="0">
              <a:lnSpc>
                <a:spcPct val="115000"/>
              </a:lnSpc>
              <a:spcBef>
                <a:spcPts val="1000"/>
              </a:spcBef>
              <a:spcAft>
                <a:spcPts val="0"/>
              </a:spcAft>
              <a:buSzPts val="1000"/>
              <a:buFont typeface="Noto Sans Symbols"/>
              <a:buChar char="❖"/>
            </a:pPr>
            <a:r>
              <a:rPr lang="en-GB" sz="1800" dirty="0">
                <a:solidFill>
                  <a:srgbClr val="000000"/>
                </a:solidFill>
                <a:latin typeface="Arial"/>
                <a:ea typeface="Arial"/>
                <a:cs typeface="Arial"/>
                <a:sym typeface="Arial"/>
              </a:rPr>
              <a:t>Questions you would ask other caregivers and other trusted adults in the child’s life</a:t>
            </a:r>
            <a:endParaRPr dirty="0">
              <a:solidFill>
                <a:srgbClr val="000000"/>
              </a:solidFill>
            </a:endParaRPr>
          </a:p>
          <a:p>
            <a:pPr marL="228600" lvl="0" indent="-228600" algn="just" rtl="0">
              <a:lnSpc>
                <a:spcPct val="115000"/>
              </a:lnSpc>
              <a:spcBef>
                <a:spcPts val="1000"/>
              </a:spcBef>
              <a:spcAft>
                <a:spcPts val="0"/>
              </a:spcAft>
              <a:buSzPts val="1000"/>
              <a:buFont typeface="Noto Sans Symbols"/>
              <a:buChar char="❖"/>
            </a:pPr>
            <a:r>
              <a:rPr lang="en-GB" sz="1800" dirty="0">
                <a:solidFill>
                  <a:srgbClr val="000000"/>
                </a:solidFill>
                <a:latin typeface="Arial"/>
                <a:ea typeface="Arial"/>
                <a:cs typeface="Arial"/>
                <a:sym typeface="Arial"/>
              </a:rPr>
              <a:t>Other actions you would take to complement and triangulate information</a:t>
            </a:r>
            <a:endParaRPr sz="1800" dirty="0">
              <a:solidFill>
                <a:srgbClr val="000000"/>
              </a:solidFill>
              <a:latin typeface="Arial"/>
              <a:ea typeface="Arial"/>
              <a:cs typeface="Arial"/>
              <a:sym typeface="Arial"/>
            </a:endParaRPr>
          </a:p>
          <a:p>
            <a:pPr marL="0" lvl="0" indent="0" algn="just" rtl="0">
              <a:lnSpc>
                <a:spcPct val="115000"/>
              </a:lnSpc>
              <a:spcBef>
                <a:spcPts val="1000"/>
              </a:spcBef>
              <a:spcAft>
                <a:spcPts val="0"/>
              </a:spcAft>
              <a:buSzPts val="1000"/>
              <a:buNone/>
            </a:pPr>
            <a:endParaRPr dirty="0"/>
          </a:p>
        </p:txBody>
      </p:sp>
      <p:pic>
        <p:nvPicPr>
          <p:cNvPr id="323" name="Google Shape;323;p11"/>
          <p:cNvPicPr preferRelativeResize="0"/>
          <p:nvPr/>
        </p:nvPicPr>
        <p:blipFill rotWithShape="1">
          <a:blip r:embed="rId3">
            <a:alphaModFix/>
          </a:blip>
          <a:srcRect/>
          <a:stretch/>
        </p:blipFill>
        <p:spPr>
          <a:xfrm>
            <a:off x="8808427" y="3308670"/>
            <a:ext cx="3383573" cy="338967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2"/>
          <p:cNvSpPr txBox="1">
            <a:spLocks noGrp="1"/>
          </p:cNvSpPr>
          <p:nvPr>
            <p:ph type="title"/>
          </p:nvPr>
        </p:nvSpPr>
        <p:spPr>
          <a:xfrm>
            <a:off x="656023" y="14318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en-GB" dirty="0"/>
              <a:t>Before the Call</a:t>
            </a:r>
            <a:endParaRPr dirty="0"/>
          </a:p>
        </p:txBody>
      </p:sp>
      <p:sp>
        <p:nvSpPr>
          <p:cNvPr id="329" name="Google Shape;329;p12"/>
          <p:cNvSpPr txBox="1">
            <a:spLocks noGrp="1"/>
          </p:cNvSpPr>
          <p:nvPr>
            <p:ph type="body" idx="2"/>
          </p:nvPr>
        </p:nvSpPr>
        <p:spPr>
          <a:xfrm>
            <a:off x="351608" y="2610034"/>
            <a:ext cx="10940788" cy="314269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2"/>
              </a:buClr>
              <a:buSzPts val="1800"/>
              <a:buChar char="•"/>
            </a:pPr>
            <a:r>
              <a:rPr lang="en-GB" sz="2000" u="none" strike="noStrike" dirty="0">
                <a:solidFill>
                  <a:srgbClr val="000000"/>
                </a:solidFill>
                <a:latin typeface="Arial"/>
                <a:ea typeface="Arial"/>
                <a:cs typeface="Arial"/>
                <a:sym typeface="Arial"/>
              </a:rPr>
              <a:t>Describe the preparation required for a case-management phone call and the ideal setting for a comfortable and productive conversation</a:t>
            </a:r>
            <a:endParaRPr sz="2000" u="none" strike="noStrike" dirty="0">
              <a:latin typeface="Arial"/>
              <a:ea typeface="Arial"/>
              <a:cs typeface="Arial"/>
              <a:sym typeface="Arial"/>
            </a:endParaRPr>
          </a:p>
          <a:p>
            <a:pPr marL="228600" lvl="0" indent="-50800" algn="l" rtl="0">
              <a:lnSpc>
                <a:spcPct val="90000"/>
              </a:lnSpc>
              <a:spcBef>
                <a:spcPts val="1000"/>
              </a:spcBef>
              <a:spcAft>
                <a:spcPts val="0"/>
              </a:spcAft>
              <a:buClr>
                <a:schemeClr val="accent2"/>
              </a:buClr>
              <a:buSzPts val="2800"/>
              <a:buNone/>
            </a:pPr>
            <a:endParaRPr dirty="0"/>
          </a:p>
        </p:txBody>
      </p:sp>
      <p:sp>
        <p:nvSpPr>
          <p:cNvPr id="330" name="Google Shape;330;p12"/>
          <p:cNvSpPr txBox="1">
            <a:spLocks noGrp="1"/>
          </p:cNvSpPr>
          <p:nvPr>
            <p:ph type="body" idx="1"/>
          </p:nvPr>
        </p:nvSpPr>
        <p:spPr>
          <a:xfrm>
            <a:off x="656022" y="1891776"/>
            <a:ext cx="10820015" cy="5000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1345C"/>
              </a:buClr>
              <a:buSzPts val="2800"/>
              <a:buNone/>
            </a:pPr>
            <a:r>
              <a:rPr lang="en-GB" dirty="0">
                <a:solidFill>
                  <a:srgbClr val="71345C"/>
                </a:solidFill>
              </a:rPr>
              <a:t>Session Objectives</a:t>
            </a:r>
            <a:endParaRPr dirty="0"/>
          </a:p>
        </p:txBody>
      </p:sp>
      <p:pic>
        <p:nvPicPr>
          <p:cNvPr id="331" name="Google Shape;331;p12" descr="objective Icon 2206233"/>
          <p:cNvPicPr preferRelativeResize="0"/>
          <p:nvPr/>
        </p:nvPicPr>
        <p:blipFill rotWithShape="1">
          <a:blip r:embed="rId3">
            <a:alphaModFix/>
          </a:blip>
          <a:srcRect/>
          <a:stretch/>
        </p:blipFill>
        <p:spPr>
          <a:xfrm>
            <a:off x="8277317" y="3847729"/>
            <a:ext cx="1905000" cy="1905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9"/>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5"/>
              </a:buClr>
              <a:buSzPts val="3600"/>
              <a:buFont typeface="Helvetica Neue"/>
              <a:buNone/>
            </a:pPr>
            <a:r>
              <a:rPr lang="en-GB" dirty="0"/>
              <a:t>Getting Ready for a Call!</a:t>
            </a:r>
            <a:endParaRPr dirty="0"/>
          </a:p>
        </p:txBody>
      </p:sp>
      <p:sp>
        <p:nvSpPr>
          <p:cNvPr id="337" name="Google Shape;337;p59"/>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lnSpcReduction="10000"/>
          </a:bodyPr>
          <a:lstStyle/>
          <a:p>
            <a:pPr marL="457200" lvl="0" indent="-228600" algn="l" rtl="0">
              <a:lnSpc>
                <a:spcPct val="90000"/>
              </a:lnSpc>
              <a:spcBef>
                <a:spcPts val="1000"/>
              </a:spcBef>
              <a:spcAft>
                <a:spcPts val="0"/>
              </a:spcAft>
              <a:buClr>
                <a:schemeClr val="accent6"/>
              </a:buClr>
              <a:buSzPts val="2800"/>
              <a:buNone/>
            </a:pPr>
            <a:r>
              <a:rPr lang="en-GB" dirty="0"/>
              <a:t>Activity</a:t>
            </a:r>
            <a:endParaRPr dirty="0"/>
          </a:p>
        </p:txBody>
      </p:sp>
      <p:sp>
        <p:nvSpPr>
          <p:cNvPr id="338" name="Google Shape;338;p59"/>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Clr>
                <a:schemeClr val="accent6"/>
              </a:buClr>
              <a:buSzPts val="2800"/>
              <a:buChar char="•"/>
            </a:pPr>
            <a:r>
              <a:rPr lang="en-GB" sz="2000" dirty="0">
                <a:latin typeface="Arial"/>
                <a:ea typeface="Arial"/>
                <a:cs typeface="Arial"/>
                <a:sym typeface="Arial"/>
              </a:rPr>
              <a:t>Use </a:t>
            </a:r>
            <a:r>
              <a:rPr lang="en-GB" sz="2000" dirty="0">
                <a:solidFill>
                  <a:srgbClr val="000000"/>
                </a:solidFill>
                <a:latin typeface="Arial"/>
                <a:ea typeface="Arial"/>
                <a:cs typeface="Arial"/>
                <a:sym typeface="Arial"/>
              </a:rPr>
              <a:t>your imagination to represent -- through a drawing or model -- the ideal setting,  preparation, and material required for a case management call</a:t>
            </a:r>
            <a:endParaRPr dirty="0"/>
          </a:p>
          <a:p>
            <a:pPr marL="457200" lvl="0" indent="-406400" algn="l" rtl="0">
              <a:lnSpc>
                <a:spcPct val="90000"/>
              </a:lnSpc>
              <a:spcBef>
                <a:spcPts val="1000"/>
              </a:spcBef>
              <a:spcAft>
                <a:spcPts val="0"/>
              </a:spcAft>
              <a:buClr>
                <a:schemeClr val="accent6"/>
              </a:buClr>
              <a:buSzPts val="2800"/>
              <a:buChar char="•"/>
            </a:pPr>
            <a:r>
              <a:rPr lang="en-GB" sz="2000" dirty="0">
                <a:solidFill>
                  <a:srgbClr val="000000"/>
                </a:solidFill>
                <a:latin typeface="Arial"/>
                <a:ea typeface="Arial"/>
                <a:cs typeface="Arial"/>
                <a:sym typeface="Arial"/>
              </a:rPr>
              <a:t>You will have 15 minutes to complete this task</a:t>
            </a:r>
            <a:endParaRPr sz="2000" dirty="0">
              <a:latin typeface="Arial"/>
              <a:ea typeface="Arial"/>
              <a:cs typeface="Arial"/>
              <a:sym typeface="Arial"/>
            </a:endParaRPr>
          </a:p>
        </p:txBody>
      </p:sp>
      <p:pic>
        <p:nvPicPr>
          <p:cNvPr id="6" name="Google Shape;323;p11">
            <a:extLst>
              <a:ext uri="{FF2B5EF4-FFF2-40B4-BE49-F238E27FC236}">
                <a16:creationId xmlns:a16="http://schemas.microsoft.com/office/drawing/2014/main" id="{2F4E9E91-6A8A-4CAA-9D64-763AF02725D8}"/>
              </a:ext>
            </a:extLst>
          </p:cNvPr>
          <p:cNvPicPr preferRelativeResize="0"/>
          <p:nvPr/>
        </p:nvPicPr>
        <p:blipFill rotWithShape="1">
          <a:blip r:embed="rId3">
            <a:alphaModFix/>
          </a:blip>
          <a:srcRect/>
          <a:stretch/>
        </p:blipFill>
        <p:spPr>
          <a:xfrm>
            <a:off x="7788050" y="3429000"/>
            <a:ext cx="3383573" cy="338967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600"/>
              <a:buFont typeface="Helvetica Neue"/>
              <a:buNone/>
            </a:pPr>
            <a:r>
              <a:rPr lang="en-GB" dirty="0"/>
              <a:t>Getting ready for the call</a:t>
            </a:r>
            <a:endParaRPr dirty="0"/>
          </a:p>
        </p:txBody>
      </p:sp>
      <p:sp>
        <p:nvSpPr>
          <p:cNvPr id="345" name="Google Shape;345;p13"/>
          <p:cNvSpPr txBox="1">
            <a:spLocks noGrp="1"/>
          </p:cNvSpPr>
          <p:nvPr>
            <p:ph type="body" idx="2"/>
          </p:nvPr>
        </p:nvSpPr>
        <p:spPr>
          <a:xfrm>
            <a:off x="584999" y="1802168"/>
            <a:ext cx="10820015" cy="4399439"/>
          </a:xfrm>
          <a:prstGeom prst="rect">
            <a:avLst/>
          </a:prstGeom>
          <a:noFill/>
          <a:ln>
            <a:noFill/>
          </a:ln>
        </p:spPr>
        <p:txBody>
          <a:bodyPr spcFirstLastPara="1" wrap="square" lIns="91425" tIns="45700" rIns="91425" bIns="45700" anchor="t" anchorCtr="0">
            <a:noAutofit/>
          </a:bodyPr>
          <a:lstStyle/>
          <a:p>
            <a:pPr marL="342900" lvl="0" indent="-342900" algn="just" rtl="0">
              <a:lnSpc>
                <a:spcPct val="115000"/>
              </a:lnSpc>
              <a:spcBef>
                <a:spcPts val="0"/>
              </a:spcBef>
              <a:spcAft>
                <a:spcPts val="0"/>
              </a:spcAft>
              <a:buSzPts val="1000"/>
              <a:buFont typeface="Arial"/>
              <a:buChar char="●"/>
            </a:pPr>
            <a:r>
              <a:rPr lang="en-GB" sz="1800" dirty="0">
                <a:solidFill>
                  <a:srgbClr val="000000"/>
                </a:solidFill>
                <a:latin typeface="Arial"/>
                <a:ea typeface="Arial"/>
                <a:cs typeface="Arial"/>
                <a:sym typeface="Arial"/>
              </a:rPr>
              <a:t>Find a quiet and private location </a:t>
            </a:r>
            <a:endParaRPr dirty="0"/>
          </a:p>
          <a:p>
            <a:pPr marL="342900" lvl="0" indent="-342900" algn="just" rtl="0">
              <a:lnSpc>
                <a:spcPct val="115000"/>
              </a:lnSpc>
              <a:spcBef>
                <a:spcPts val="400"/>
              </a:spcBef>
              <a:spcAft>
                <a:spcPts val="0"/>
              </a:spcAft>
              <a:buSzPts val="1000"/>
              <a:buFont typeface="Arial"/>
              <a:buChar char="●"/>
            </a:pPr>
            <a:r>
              <a:rPr lang="en-GB" sz="1800" dirty="0">
                <a:solidFill>
                  <a:srgbClr val="000000"/>
                </a:solidFill>
                <a:latin typeface="Arial"/>
                <a:ea typeface="Arial"/>
                <a:cs typeface="Arial"/>
                <a:sym typeface="Arial"/>
              </a:rPr>
              <a:t>Check you have a strong and stable phone or internet connection</a:t>
            </a:r>
            <a:endParaRPr sz="1800" dirty="0">
              <a:latin typeface="Arial"/>
              <a:ea typeface="Arial"/>
              <a:cs typeface="Arial"/>
              <a:sym typeface="Arial"/>
            </a:endParaRPr>
          </a:p>
          <a:p>
            <a:pPr marL="342900" lvl="0" indent="-342900" algn="l" rtl="0">
              <a:lnSpc>
                <a:spcPct val="115000"/>
              </a:lnSpc>
              <a:spcBef>
                <a:spcPts val="1200"/>
              </a:spcBef>
              <a:spcAft>
                <a:spcPts val="0"/>
              </a:spcAft>
              <a:buSzPts val="1000"/>
              <a:buFont typeface="Arial"/>
              <a:buChar char="●"/>
            </a:pPr>
            <a:r>
              <a:rPr lang="en-GB" sz="1800" dirty="0">
                <a:solidFill>
                  <a:srgbClr val="000000"/>
                </a:solidFill>
                <a:latin typeface="Arial"/>
                <a:ea typeface="Arial"/>
                <a:cs typeface="Arial"/>
                <a:sym typeface="Arial"/>
              </a:rPr>
              <a:t>Have all of the materials/equipment needed to manage a case by phone </a:t>
            </a:r>
            <a:endParaRPr sz="1800" dirty="0">
              <a:latin typeface="Arial"/>
              <a:ea typeface="Arial"/>
              <a:cs typeface="Arial"/>
              <a:sym typeface="Arial"/>
            </a:endParaRPr>
          </a:p>
          <a:p>
            <a:pPr marL="342900" lvl="0" indent="-342900" algn="l" rtl="0">
              <a:lnSpc>
                <a:spcPct val="115000"/>
              </a:lnSpc>
              <a:spcBef>
                <a:spcPts val="1000"/>
              </a:spcBef>
              <a:spcAft>
                <a:spcPts val="0"/>
              </a:spcAft>
              <a:buSzPts val="1000"/>
              <a:buFont typeface="Arial"/>
              <a:buChar char="●"/>
            </a:pPr>
            <a:r>
              <a:rPr lang="en-GB" sz="1800" dirty="0">
                <a:solidFill>
                  <a:srgbClr val="000000"/>
                </a:solidFill>
                <a:latin typeface="Arial"/>
                <a:ea typeface="Arial"/>
                <a:cs typeface="Arial"/>
                <a:sym typeface="Arial"/>
              </a:rPr>
              <a:t>Prepare a list of questions you would like to ask, but don’t turn the call into an interrogation</a:t>
            </a:r>
            <a:endParaRPr dirty="0"/>
          </a:p>
          <a:p>
            <a:pPr marL="342900" lvl="0" indent="-342900" algn="l" rtl="0">
              <a:lnSpc>
                <a:spcPct val="115000"/>
              </a:lnSpc>
              <a:spcBef>
                <a:spcPts val="1000"/>
              </a:spcBef>
              <a:spcAft>
                <a:spcPts val="0"/>
              </a:spcAft>
              <a:buSzPts val="1000"/>
              <a:buFont typeface="Arial"/>
              <a:buChar char="●"/>
            </a:pPr>
            <a:r>
              <a:rPr lang="en-GB" sz="1800" dirty="0">
                <a:solidFill>
                  <a:srgbClr val="000000"/>
                </a:solidFill>
                <a:latin typeface="Arial"/>
                <a:ea typeface="Arial"/>
                <a:cs typeface="Arial"/>
                <a:sym typeface="Arial"/>
              </a:rPr>
              <a:t>Have important information available to access at the time of the call </a:t>
            </a:r>
            <a:endParaRPr lang="en-US" sz="1800" dirty="0">
              <a:latin typeface="Arial"/>
              <a:ea typeface="Arial"/>
              <a:cs typeface="Arial"/>
              <a:sym typeface="Arial"/>
            </a:endParaRPr>
          </a:p>
          <a:p>
            <a:pPr marL="342900" lvl="0" indent="-342900" algn="just" rtl="0">
              <a:lnSpc>
                <a:spcPct val="115000"/>
              </a:lnSpc>
              <a:spcBef>
                <a:spcPts val="200"/>
              </a:spcBef>
              <a:spcAft>
                <a:spcPts val="0"/>
              </a:spcAft>
              <a:buSzPts val="1000"/>
              <a:buFont typeface="Arial"/>
              <a:buChar char="●"/>
            </a:pPr>
            <a:r>
              <a:rPr lang="en-US" sz="1800" dirty="0">
                <a:solidFill>
                  <a:srgbClr val="000000"/>
                </a:solidFill>
                <a:latin typeface="Arial"/>
                <a:ea typeface="Arial"/>
                <a:cs typeface="Arial"/>
                <a:sym typeface="Arial"/>
              </a:rPr>
              <a:t>If an interpreter is required, contact them well enough in advance to ensure they are available and  familiar with all the confidentiality protocols  </a:t>
            </a:r>
            <a:endParaRPr lang="en-US" dirty="0"/>
          </a:p>
          <a:p>
            <a:pPr marL="342900" lvl="0" indent="-342900" algn="just" rtl="0">
              <a:lnSpc>
                <a:spcPct val="115000"/>
              </a:lnSpc>
              <a:spcBef>
                <a:spcPts val="400"/>
              </a:spcBef>
              <a:spcAft>
                <a:spcPts val="0"/>
              </a:spcAft>
              <a:buSzPts val="1000"/>
              <a:buFont typeface="Arial"/>
              <a:buChar char="●"/>
            </a:pPr>
            <a:r>
              <a:rPr lang="en-GB" sz="1800" dirty="0">
                <a:solidFill>
                  <a:srgbClr val="000000"/>
                </a:solidFill>
                <a:latin typeface="Arial"/>
                <a:ea typeface="Arial"/>
                <a:cs typeface="Arial"/>
                <a:sym typeface="Arial"/>
              </a:rPr>
              <a:t>The length and structure of traditional face-to-face sessions will need to be altered for phone delivery </a:t>
            </a:r>
            <a:endParaRPr dirty="0"/>
          </a:p>
          <a:p>
            <a:pPr marL="342900" lvl="0" indent="-342900" algn="just" rtl="0">
              <a:lnSpc>
                <a:spcPct val="115000"/>
              </a:lnSpc>
              <a:spcBef>
                <a:spcPts val="400"/>
              </a:spcBef>
              <a:spcAft>
                <a:spcPts val="0"/>
              </a:spcAft>
              <a:buSzPts val="1000"/>
              <a:buFont typeface="Arial"/>
              <a:buChar char="●"/>
            </a:pPr>
            <a:r>
              <a:rPr lang="en-GB" sz="1800" dirty="0">
                <a:solidFill>
                  <a:srgbClr val="000000"/>
                </a:solidFill>
                <a:latin typeface="Arial"/>
                <a:ea typeface="Arial"/>
                <a:cs typeface="Arial"/>
                <a:sym typeface="Arial"/>
              </a:rPr>
              <a:t>Before you call a child or family, quickly go over your notes from your last contact with them</a:t>
            </a:r>
            <a:endParaRPr dirty="0"/>
          </a:p>
          <a:p>
            <a:pPr marL="342900" lvl="0" indent="-342900" algn="just" rtl="0">
              <a:lnSpc>
                <a:spcPct val="115000"/>
              </a:lnSpc>
              <a:spcBef>
                <a:spcPts val="400"/>
              </a:spcBef>
              <a:spcAft>
                <a:spcPts val="0"/>
              </a:spcAft>
              <a:buSzPts val="1000"/>
              <a:buFont typeface="Arial"/>
              <a:buChar char="●"/>
            </a:pPr>
            <a:r>
              <a:rPr lang="en-GB" sz="1800" dirty="0">
                <a:solidFill>
                  <a:srgbClr val="000000"/>
                </a:solidFill>
                <a:latin typeface="Arial"/>
                <a:ea typeface="Arial"/>
                <a:cs typeface="Arial"/>
                <a:sym typeface="Arial"/>
              </a:rPr>
              <a:t>Be prepared to answer basic COVID-related questions</a:t>
            </a:r>
            <a:endParaRPr dirty="0"/>
          </a:p>
          <a:p>
            <a:pPr marL="342900" lvl="0" indent="-342900" algn="just" rtl="0">
              <a:lnSpc>
                <a:spcPct val="115000"/>
              </a:lnSpc>
              <a:spcBef>
                <a:spcPts val="400"/>
              </a:spcBef>
              <a:spcAft>
                <a:spcPts val="0"/>
              </a:spcAft>
              <a:buSzPts val="1000"/>
              <a:buFont typeface="Arial"/>
              <a:buChar char="●"/>
            </a:pPr>
            <a:r>
              <a:rPr lang="en-GB" sz="1800" dirty="0">
                <a:solidFill>
                  <a:srgbClr val="000000"/>
                </a:solidFill>
                <a:latin typeface="Arial"/>
                <a:ea typeface="Arial"/>
                <a:cs typeface="Arial"/>
                <a:sym typeface="Arial"/>
              </a:rPr>
              <a:t>Know how to contact your supervisor for support and assistance, particularly with urgent risk issues. </a:t>
            </a:r>
            <a:endParaRPr sz="1800" dirty="0">
              <a:latin typeface="Arial"/>
              <a:ea typeface="Arial"/>
              <a:cs typeface="Arial"/>
              <a:sym typeface="Arial"/>
            </a:endParaRPr>
          </a:p>
        </p:txBody>
      </p:sp>
      <p:pic>
        <p:nvPicPr>
          <p:cNvPr id="346" name="Google Shape;346;p13" descr="reservation Icon 2548913"/>
          <p:cNvPicPr preferRelativeResize="0"/>
          <p:nvPr/>
        </p:nvPicPr>
        <p:blipFill rotWithShape="1">
          <a:blip r:embed="rId3">
            <a:alphaModFix/>
          </a:blip>
          <a:srcRect/>
          <a:stretch/>
        </p:blipFill>
        <p:spPr>
          <a:xfrm>
            <a:off x="10297172" y="0"/>
            <a:ext cx="1748901" cy="155428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600"/>
              <a:buFont typeface="Helvetica Neue"/>
              <a:buNone/>
            </a:pPr>
            <a:r>
              <a:rPr lang="en-GB" dirty="0"/>
              <a:t>The Case Management Call </a:t>
            </a:r>
            <a:endParaRPr dirty="0"/>
          </a:p>
        </p:txBody>
      </p:sp>
      <p:sp>
        <p:nvSpPr>
          <p:cNvPr id="352" name="Google Shape;352;p14"/>
          <p:cNvSpPr txBox="1">
            <a:spLocks noGrp="1"/>
          </p:cNvSpPr>
          <p:nvPr>
            <p:ph type="body" idx="1"/>
          </p:nvPr>
        </p:nvSpPr>
        <p:spPr>
          <a:xfrm>
            <a:off x="656023" y="1690688"/>
            <a:ext cx="10820015" cy="5000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3"/>
              </a:buClr>
              <a:buSzPts val="2800"/>
              <a:buNone/>
            </a:pPr>
            <a:r>
              <a:rPr lang="en-GB" dirty="0"/>
              <a:t>Objectives</a:t>
            </a:r>
            <a:endParaRPr dirty="0"/>
          </a:p>
        </p:txBody>
      </p:sp>
      <p:sp>
        <p:nvSpPr>
          <p:cNvPr id="353" name="Google Shape;353;p14"/>
          <p:cNvSpPr txBox="1">
            <a:spLocks noGrp="1"/>
          </p:cNvSpPr>
          <p:nvPr>
            <p:ph type="body" idx="2"/>
          </p:nvPr>
        </p:nvSpPr>
        <p:spPr>
          <a:xfrm>
            <a:off x="656022" y="2333626"/>
            <a:ext cx="10820015" cy="37719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3"/>
              </a:buClr>
              <a:buSzPts val="2000"/>
              <a:buChar char="•"/>
            </a:pPr>
            <a:r>
              <a:rPr lang="en-GB" sz="2000" u="none" strike="noStrike" dirty="0">
                <a:solidFill>
                  <a:srgbClr val="000000"/>
                </a:solidFill>
                <a:latin typeface="Arial"/>
                <a:ea typeface="Arial"/>
                <a:cs typeface="Arial"/>
                <a:sym typeface="Arial"/>
              </a:rPr>
              <a:t>Describe the key aspects of handling a case management call -- from the beginning till the end.</a:t>
            </a:r>
            <a:endParaRPr sz="2000" u="none" strike="noStrike" dirty="0">
              <a:latin typeface="Arial"/>
              <a:ea typeface="Arial"/>
              <a:cs typeface="Arial"/>
              <a:sym typeface="Arial"/>
            </a:endParaRPr>
          </a:p>
          <a:p>
            <a:pPr marL="0" lvl="0" indent="0" algn="l" rtl="0">
              <a:lnSpc>
                <a:spcPct val="90000"/>
              </a:lnSpc>
              <a:spcBef>
                <a:spcPts val="1000"/>
              </a:spcBef>
              <a:spcAft>
                <a:spcPts val="0"/>
              </a:spcAft>
              <a:buSzPts val="2800"/>
              <a:buNone/>
            </a:pPr>
            <a:endParaRPr dirty="0"/>
          </a:p>
        </p:txBody>
      </p:sp>
      <p:pic>
        <p:nvPicPr>
          <p:cNvPr id="354" name="Google Shape;354;p14"/>
          <p:cNvPicPr preferRelativeResize="0"/>
          <p:nvPr/>
        </p:nvPicPr>
        <p:blipFill rotWithShape="1">
          <a:blip r:embed="rId3">
            <a:alphaModFix/>
          </a:blip>
          <a:srcRect/>
          <a:stretch/>
        </p:blipFill>
        <p:spPr>
          <a:xfrm>
            <a:off x="9269506" y="3265469"/>
            <a:ext cx="1902117" cy="190821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600"/>
              <a:buFont typeface="Helvetica Neue"/>
              <a:buNone/>
            </a:pPr>
            <a:r>
              <a:rPr lang="en-GB" dirty="0"/>
              <a:t>The Case Management Call</a:t>
            </a:r>
            <a:endParaRPr dirty="0"/>
          </a:p>
        </p:txBody>
      </p:sp>
      <p:sp>
        <p:nvSpPr>
          <p:cNvPr id="360" name="Google Shape;360;p15"/>
          <p:cNvSpPr txBox="1">
            <a:spLocks noGrp="1"/>
          </p:cNvSpPr>
          <p:nvPr>
            <p:ph type="body" idx="1"/>
          </p:nvPr>
        </p:nvSpPr>
        <p:spPr>
          <a:xfrm>
            <a:off x="656022" y="1690688"/>
            <a:ext cx="10820015" cy="7858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2800"/>
              <a:buNone/>
            </a:pPr>
            <a:r>
              <a:rPr lang="en-GB" dirty="0"/>
              <a:t>Let’s watch the video together!</a:t>
            </a:r>
            <a:endParaRPr dirty="0"/>
          </a:p>
        </p:txBody>
      </p:sp>
      <p:sp>
        <p:nvSpPr>
          <p:cNvPr id="361" name="Google Shape;361;p15"/>
          <p:cNvSpPr txBox="1">
            <a:spLocks noGrp="1"/>
          </p:cNvSpPr>
          <p:nvPr>
            <p:ph type="body" idx="2"/>
          </p:nvPr>
        </p:nvSpPr>
        <p:spPr>
          <a:xfrm>
            <a:off x="656021" y="2747657"/>
            <a:ext cx="10820015" cy="24869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r>
              <a:rPr lang="en-GB" sz="2000" dirty="0">
                <a:solidFill>
                  <a:srgbClr val="000000"/>
                </a:solidFill>
                <a:latin typeface="+mj-lt"/>
              </a:rPr>
              <a:t>Group 1: Start of the Call</a:t>
            </a:r>
            <a:endParaRPr sz="2000" dirty="0">
              <a:solidFill>
                <a:srgbClr val="000000"/>
              </a:solidFill>
              <a:latin typeface="+mj-lt"/>
            </a:endParaRPr>
          </a:p>
          <a:p>
            <a:pPr marL="0" lvl="0" indent="0" algn="l" rtl="0">
              <a:lnSpc>
                <a:spcPct val="90000"/>
              </a:lnSpc>
              <a:spcBef>
                <a:spcPts val="1000"/>
              </a:spcBef>
              <a:spcAft>
                <a:spcPts val="0"/>
              </a:spcAft>
              <a:buSzPts val="2800"/>
              <a:buNone/>
            </a:pPr>
            <a:r>
              <a:rPr lang="en-GB" sz="2000" dirty="0">
                <a:solidFill>
                  <a:srgbClr val="000000"/>
                </a:solidFill>
                <a:latin typeface="+mj-lt"/>
              </a:rPr>
              <a:t>Group 2: Duration of the Call</a:t>
            </a:r>
            <a:endParaRPr sz="2000" dirty="0">
              <a:solidFill>
                <a:srgbClr val="000000"/>
              </a:solidFill>
              <a:latin typeface="+mj-lt"/>
            </a:endParaRPr>
          </a:p>
          <a:p>
            <a:pPr marL="0" lvl="0" indent="0" algn="l" rtl="0">
              <a:lnSpc>
                <a:spcPct val="90000"/>
              </a:lnSpc>
              <a:spcBef>
                <a:spcPts val="1000"/>
              </a:spcBef>
              <a:spcAft>
                <a:spcPts val="0"/>
              </a:spcAft>
              <a:buSzPts val="2800"/>
              <a:buNone/>
            </a:pPr>
            <a:r>
              <a:rPr lang="en-GB" sz="2000" dirty="0">
                <a:solidFill>
                  <a:srgbClr val="000000"/>
                </a:solidFill>
                <a:latin typeface="+mj-lt"/>
              </a:rPr>
              <a:t>Group 3: End of the call</a:t>
            </a:r>
            <a:endParaRPr sz="2000" dirty="0">
              <a:solidFill>
                <a:srgbClr val="000000"/>
              </a:solidFill>
              <a:latin typeface="+mj-lt"/>
            </a:endParaRPr>
          </a:p>
        </p:txBody>
      </p:sp>
      <p:pic>
        <p:nvPicPr>
          <p:cNvPr id="362" name="Google Shape;362;p15"/>
          <p:cNvPicPr preferRelativeResize="0"/>
          <p:nvPr/>
        </p:nvPicPr>
        <p:blipFill rotWithShape="1">
          <a:blip r:embed="rId3">
            <a:alphaModFix/>
          </a:blip>
          <a:srcRect/>
          <a:stretch/>
        </p:blipFill>
        <p:spPr>
          <a:xfrm>
            <a:off x="9520170" y="66113"/>
            <a:ext cx="1803660" cy="1545994"/>
          </a:xfrm>
          <a:prstGeom prst="rect">
            <a:avLst/>
          </a:prstGeom>
          <a:noFill/>
          <a:ln>
            <a:noFill/>
          </a:ln>
        </p:spPr>
      </p:pic>
      <p:pic>
        <p:nvPicPr>
          <p:cNvPr id="363" name="Google Shape;363;p15"/>
          <p:cNvPicPr preferRelativeResize="0"/>
          <p:nvPr/>
        </p:nvPicPr>
        <p:blipFill rotWithShape="1">
          <a:blip r:embed="rId4">
            <a:alphaModFix/>
          </a:blip>
          <a:srcRect/>
          <a:stretch/>
        </p:blipFill>
        <p:spPr>
          <a:xfrm>
            <a:off x="7826791" y="1769269"/>
            <a:ext cx="3386757" cy="338675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1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5"/>
              </a:buClr>
              <a:buSzPts val="3600"/>
              <a:buFont typeface="Helvetica Neue"/>
              <a:buNone/>
            </a:pPr>
            <a:r>
              <a:rPr lang="en-GB" dirty="0"/>
              <a:t>Day 1 Wrap-Up</a:t>
            </a:r>
            <a:endParaRPr dirty="0"/>
          </a:p>
        </p:txBody>
      </p:sp>
      <p:sp>
        <p:nvSpPr>
          <p:cNvPr id="369" name="Google Shape;369;p16"/>
          <p:cNvSpPr txBox="1">
            <a:spLocks noGrp="1"/>
          </p:cNvSpPr>
          <p:nvPr>
            <p:ph type="body" idx="2"/>
          </p:nvPr>
        </p:nvSpPr>
        <p:spPr>
          <a:xfrm>
            <a:off x="576122" y="1756575"/>
            <a:ext cx="10820015" cy="372903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6"/>
              </a:buClr>
              <a:buSzPts val="2800"/>
              <a:buChar char="•"/>
            </a:pPr>
            <a:r>
              <a:rPr lang="en-GB" sz="2000" dirty="0">
                <a:solidFill>
                  <a:srgbClr val="000000"/>
                </a:solidFill>
                <a:latin typeface="+mj-lt"/>
              </a:rPr>
              <a:t>Learnings from today</a:t>
            </a:r>
            <a:endParaRPr sz="2000" dirty="0">
              <a:solidFill>
                <a:srgbClr val="000000"/>
              </a:solidFill>
              <a:latin typeface="+mj-lt"/>
            </a:endParaRPr>
          </a:p>
          <a:p>
            <a:pPr marL="228600" lvl="0" indent="-50800" algn="l" rtl="0">
              <a:lnSpc>
                <a:spcPct val="90000"/>
              </a:lnSpc>
              <a:spcBef>
                <a:spcPts val="1000"/>
              </a:spcBef>
              <a:spcAft>
                <a:spcPts val="0"/>
              </a:spcAft>
              <a:buClr>
                <a:schemeClr val="accent6"/>
              </a:buClr>
              <a:buSzPts val="2800"/>
              <a:buNone/>
            </a:pPr>
            <a:endParaRPr sz="2000" dirty="0">
              <a:solidFill>
                <a:srgbClr val="000000"/>
              </a:solidFill>
              <a:latin typeface="+mj-lt"/>
            </a:endParaRPr>
          </a:p>
          <a:p>
            <a:pPr marL="228600" lvl="0" indent="-228600" algn="l" rtl="0">
              <a:lnSpc>
                <a:spcPct val="90000"/>
              </a:lnSpc>
              <a:spcBef>
                <a:spcPts val="1000"/>
              </a:spcBef>
              <a:spcAft>
                <a:spcPts val="0"/>
              </a:spcAft>
              <a:buClr>
                <a:schemeClr val="accent6"/>
              </a:buClr>
              <a:buSzPts val="2800"/>
              <a:buChar char="•"/>
            </a:pPr>
            <a:r>
              <a:rPr lang="en-GB" sz="2000" dirty="0">
                <a:solidFill>
                  <a:srgbClr val="000000"/>
                </a:solidFill>
                <a:latin typeface="+mj-lt"/>
              </a:rPr>
              <a:t>Questions that were answered</a:t>
            </a:r>
            <a:endParaRPr sz="2000" dirty="0">
              <a:solidFill>
                <a:srgbClr val="000000"/>
              </a:solidFill>
              <a:latin typeface="+mj-lt"/>
            </a:endParaRPr>
          </a:p>
          <a:p>
            <a:pPr marL="228600" lvl="0" indent="-50800" algn="l" rtl="0">
              <a:lnSpc>
                <a:spcPct val="90000"/>
              </a:lnSpc>
              <a:spcBef>
                <a:spcPts val="1000"/>
              </a:spcBef>
              <a:spcAft>
                <a:spcPts val="0"/>
              </a:spcAft>
              <a:buClr>
                <a:schemeClr val="accent6"/>
              </a:buClr>
              <a:buSzPts val="2800"/>
              <a:buNone/>
            </a:pPr>
            <a:endParaRPr sz="2000" dirty="0">
              <a:solidFill>
                <a:srgbClr val="000000"/>
              </a:solidFill>
              <a:latin typeface="+mj-lt"/>
            </a:endParaRPr>
          </a:p>
          <a:p>
            <a:pPr marL="228600" lvl="0" indent="-228600" algn="l" rtl="0">
              <a:lnSpc>
                <a:spcPct val="90000"/>
              </a:lnSpc>
              <a:spcBef>
                <a:spcPts val="1000"/>
              </a:spcBef>
              <a:spcAft>
                <a:spcPts val="0"/>
              </a:spcAft>
              <a:buClr>
                <a:schemeClr val="accent6"/>
              </a:buClr>
              <a:buSzPts val="2800"/>
              <a:buChar char="•"/>
            </a:pPr>
            <a:r>
              <a:rPr lang="en-GB" sz="2000" dirty="0">
                <a:solidFill>
                  <a:srgbClr val="000000"/>
                </a:solidFill>
                <a:latin typeface="+mj-lt"/>
              </a:rPr>
              <a:t>Burning questions</a:t>
            </a:r>
            <a:endParaRPr sz="2000" dirty="0">
              <a:solidFill>
                <a:srgbClr val="000000"/>
              </a:solidFill>
              <a:latin typeface="+mj-lt"/>
            </a:endParaRPr>
          </a:p>
        </p:txBody>
      </p:sp>
      <p:pic>
        <p:nvPicPr>
          <p:cNvPr id="370" name="Google Shape;370;p16" descr="questions Icon 1675066"/>
          <p:cNvPicPr preferRelativeResize="0"/>
          <p:nvPr/>
        </p:nvPicPr>
        <p:blipFill rotWithShape="1">
          <a:blip r:embed="rId3">
            <a:alphaModFix/>
          </a:blip>
          <a:srcRect/>
          <a:stretch/>
        </p:blipFill>
        <p:spPr>
          <a:xfrm>
            <a:off x="8330583" y="1917207"/>
            <a:ext cx="1905000" cy="1905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17"/>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en-GB" dirty="0"/>
              <a:t>Day 1 Recap and Day 2 Plan</a:t>
            </a:r>
            <a:endParaRPr dirty="0"/>
          </a:p>
        </p:txBody>
      </p:sp>
      <p:sp>
        <p:nvSpPr>
          <p:cNvPr id="376" name="Google Shape;376;p17"/>
          <p:cNvSpPr txBox="1">
            <a:spLocks noGrp="1"/>
          </p:cNvSpPr>
          <p:nvPr>
            <p:ph type="body" idx="2"/>
          </p:nvPr>
        </p:nvSpPr>
        <p:spPr>
          <a:xfrm>
            <a:off x="656021" y="1376040"/>
            <a:ext cx="10820015" cy="524173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800"/>
              <a:buNone/>
            </a:pPr>
            <a:endParaRPr lang="en-GB" sz="2000" b="1" dirty="0"/>
          </a:p>
          <a:p>
            <a:pPr marL="0" lvl="0" indent="0" algn="l" rtl="0">
              <a:lnSpc>
                <a:spcPct val="90000"/>
              </a:lnSpc>
              <a:spcBef>
                <a:spcPts val="0"/>
              </a:spcBef>
              <a:spcAft>
                <a:spcPts val="0"/>
              </a:spcAft>
              <a:buSzPts val="2800"/>
              <a:buNone/>
            </a:pPr>
            <a:r>
              <a:rPr lang="en-GB" sz="2000" b="1" dirty="0">
                <a:latin typeface="+mj-lt"/>
              </a:rPr>
              <a:t>Day 1 Recap</a:t>
            </a:r>
            <a:endParaRPr sz="2000" dirty="0">
              <a:latin typeface="+mj-lt"/>
            </a:endParaRPr>
          </a:p>
          <a:p>
            <a:pPr marL="228600" lvl="0" indent="-228600" algn="l" rtl="0">
              <a:lnSpc>
                <a:spcPct val="90000"/>
              </a:lnSpc>
              <a:spcBef>
                <a:spcPts val="1000"/>
              </a:spcBef>
              <a:spcAft>
                <a:spcPts val="0"/>
              </a:spcAft>
              <a:buClr>
                <a:schemeClr val="accent2"/>
              </a:buClr>
              <a:buSzPts val="2800"/>
              <a:buChar char="•"/>
            </a:pPr>
            <a:r>
              <a:rPr lang="en-GB" sz="2000" dirty="0">
                <a:latin typeface="+mj-lt"/>
              </a:rPr>
              <a:t>When it’s appropriate to manage cases via phone</a:t>
            </a:r>
            <a:endParaRPr sz="2000" dirty="0">
              <a:latin typeface="+mj-lt"/>
            </a:endParaRPr>
          </a:p>
          <a:p>
            <a:pPr marL="228600" lvl="0" indent="-228600" algn="l" rtl="0">
              <a:lnSpc>
                <a:spcPct val="90000"/>
              </a:lnSpc>
              <a:spcBef>
                <a:spcPts val="1000"/>
              </a:spcBef>
              <a:spcAft>
                <a:spcPts val="0"/>
              </a:spcAft>
              <a:buClr>
                <a:schemeClr val="accent2"/>
              </a:buClr>
              <a:buSzPts val="2800"/>
              <a:buChar char="•"/>
            </a:pPr>
            <a:r>
              <a:rPr lang="en-GB" sz="2000" dirty="0">
                <a:latin typeface="+mj-lt"/>
              </a:rPr>
              <a:t>Case management steps via phone</a:t>
            </a:r>
            <a:endParaRPr sz="2000" dirty="0">
              <a:latin typeface="+mj-lt"/>
            </a:endParaRPr>
          </a:p>
          <a:p>
            <a:pPr marL="685800" lvl="1" indent="-228600" algn="l" rtl="0">
              <a:lnSpc>
                <a:spcPct val="90000"/>
              </a:lnSpc>
              <a:spcBef>
                <a:spcPts val="500"/>
              </a:spcBef>
              <a:spcAft>
                <a:spcPts val="0"/>
              </a:spcAft>
              <a:buSzPts val="2400"/>
              <a:buChar char="•"/>
            </a:pPr>
            <a:r>
              <a:rPr lang="en-GB" sz="2000" dirty="0">
                <a:latin typeface="+mj-lt"/>
              </a:rPr>
              <a:t>Assessment</a:t>
            </a:r>
            <a:endParaRPr sz="2000" dirty="0">
              <a:latin typeface="+mj-lt"/>
            </a:endParaRPr>
          </a:p>
          <a:p>
            <a:pPr marL="228600" lvl="0" indent="-228600" algn="l" rtl="0">
              <a:lnSpc>
                <a:spcPct val="90000"/>
              </a:lnSpc>
              <a:spcBef>
                <a:spcPts val="1000"/>
              </a:spcBef>
              <a:spcAft>
                <a:spcPts val="0"/>
              </a:spcAft>
              <a:buClr>
                <a:schemeClr val="accent2"/>
              </a:buClr>
              <a:buSzPts val="2800"/>
              <a:buChar char="•"/>
            </a:pPr>
            <a:r>
              <a:rPr lang="en-GB" sz="2000" dirty="0">
                <a:latin typeface="+mj-lt"/>
              </a:rPr>
              <a:t>What to do before and during a call</a:t>
            </a:r>
            <a:endParaRPr sz="2000" dirty="0">
              <a:latin typeface="+mj-lt"/>
            </a:endParaRPr>
          </a:p>
          <a:p>
            <a:pPr marL="0" lvl="0" indent="0" algn="l" rtl="0">
              <a:lnSpc>
                <a:spcPct val="90000"/>
              </a:lnSpc>
              <a:spcBef>
                <a:spcPts val="1000"/>
              </a:spcBef>
              <a:spcAft>
                <a:spcPts val="0"/>
              </a:spcAft>
              <a:buSzPts val="2800"/>
              <a:buNone/>
            </a:pPr>
            <a:endParaRPr sz="2000" dirty="0">
              <a:latin typeface="+mj-lt"/>
            </a:endParaRPr>
          </a:p>
          <a:p>
            <a:pPr marL="0" lvl="0" indent="0" algn="l" rtl="0">
              <a:lnSpc>
                <a:spcPct val="90000"/>
              </a:lnSpc>
              <a:spcBef>
                <a:spcPts val="1000"/>
              </a:spcBef>
              <a:spcAft>
                <a:spcPts val="0"/>
              </a:spcAft>
              <a:buSzPts val="2800"/>
              <a:buNone/>
            </a:pPr>
            <a:r>
              <a:rPr lang="en-GB" sz="2000" b="1" dirty="0">
                <a:solidFill>
                  <a:srgbClr val="FF0000"/>
                </a:solidFill>
                <a:latin typeface="+mj-lt"/>
              </a:rPr>
              <a:t>Today’s Focus</a:t>
            </a:r>
            <a:endParaRPr sz="2000" dirty="0">
              <a:latin typeface="+mj-lt"/>
            </a:endParaRPr>
          </a:p>
          <a:p>
            <a:pPr marL="228600" lvl="0" indent="-228600" algn="l" rtl="0">
              <a:lnSpc>
                <a:spcPct val="90000"/>
              </a:lnSpc>
              <a:spcBef>
                <a:spcPts val="1000"/>
              </a:spcBef>
              <a:spcAft>
                <a:spcPts val="0"/>
              </a:spcAft>
              <a:buClr>
                <a:schemeClr val="accent2"/>
              </a:buClr>
              <a:buSzPts val="2800"/>
              <a:buChar char="•"/>
            </a:pPr>
            <a:r>
              <a:rPr lang="en-GB" sz="2000" dirty="0">
                <a:latin typeface="+mj-lt"/>
              </a:rPr>
              <a:t>Handling difficult calls </a:t>
            </a:r>
          </a:p>
          <a:p>
            <a:pPr marL="228600" lvl="0" indent="-228600" algn="l" rtl="0">
              <a:lnSpc>
                <a:spcPct val="90000"/>
              </a:lnSpc>
              <a:spcBef>
                <a:spcPts val="1000"/>
              </a:spcBef>
              <a:spcAft>
                <a:spcPts val="0"/>
              </a:spcAft>
              <a:buClr>
                <a:schemeClr val="accent2"/>
              </a:buClr>
              <a:buSzPts val="2800"/>
              <a:buChar char="•"/>
            </a:pPr>
            <a:r>
              <a:rPr lang="en-GB" sz="2000" dirty="0">
                <a:latin typeface="+mj-lt"/>
              </a:rPr>
              <a:t>Practice time!</a:t>
            </a:r>
            <a:endParaRPr sz="2000" dirty="0">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26794"/>
              </a:buClr>
              <a:buSzPts val="3200"/>
              <a:buNone/>
            </a:pPr>
            <a:r>
              <a:rPr lang="en-GB" dirty="0"/>
              <a:t>Course Objectives</a:t>
            </a:r>
            <a:endParaRPr dirty="0"/>
          </a:p>
        </p:txBody>
      </p:sp>
      <p:sp>
        <p:nvSpPr>
          <p:cNvPr id="233" name="Google Shape;233;p2"/>
          <p:cNvSpPr txBox="1">
            <a:spLocks noGrp="1"/>
          </p:cNvSpPr>
          <p:nvPr>
            <p:ph type="body" idx="2"/>
          </p:nvPr>
        </p:nvSpPr>
        <p:spPr>
          <a:xfrm>
            <a:off x="3724021" y="1512341"/>
            <a:ext cx="7300912" cy="4799266"/>
          </a:xfrm>
          <a:prstGeom prst="rect">
            <a:avLst/>
          </a:prstGeom>
          <a:noFill/>
          <a:ln>
            <a:noFill/>
          </a:ln>
        </p:spPr>
        <p:txBody>
          <a:bodyPr spcFirstLastPara="1" wrap="square" lIns="91425" tIns="45700" rIns="91425" bIns="45700" anchor="t" anchorCtr="0">
            <a:normAutofit lnSpcReduction="10000"/>
          </a:bodyPr>
          <a:lstStyle/>
          <a:p>
            <a:pPr marL="342900" lvl="0" indent="-342900" algn="just" rtl="0">
              <a:lnSpc>
                <a:spcPct val="115000"/>
              </a:lnSpc>
              <a:spcBef>
                <a:spcPts val="0"/>
              </a:spcBef>
              <a:spcAft>
                <a:spcPts val="0"/>
              </a:spcAft>
              <a:buSzPts val="2000"/>
              <a:buFont typeface="Arial"/>
              <a:buChar char="●"/>
            </a:pPr>
            <a:r>
              <a:rPr lang="en-GB" sz="2000" u="none" strike="noStrike" dirty="0">
                <a:solidFill>
                  <a:srgbClr val="000000"/>
                </a:solidFill>
                <a:latin typeface="Arial"/>
                <a:ea typeface="Arial"/>
                <a:cs typeface="Arial"/>
                <a:sym typeface="Arial"/>
              </a:rPr>
              <a:t>Describe key challenges linked to delivering case management services via phone</a:t>
            </a:r>
            <a:endParaRPr sz="2000" u="none" strike="noStrike" dirty="0">
              <a:latin typeface="Arial"/>
              <a:ea typeface="Arial"/>
              <a:cs typeface="Arial"/>
              <a:sym typeface="Arial"/>
            </a:endParaRPr>
          </a:p>
          <a:p>
            <a:pPr marL="342900" lvl="0" indent="-342900" algn="just" rtl="0">
              <a:lnSpc>
                <a:spcPct val="115000"/>
              </a:lnSpc>
              <a:spcBef>
                <a:spcPts val="1000"/>
              </a:spcBef>
              <a:spcAft>
                <a:spcPts val="0"/>
              </a:spcAft>
              <a:buSzPts val="2000"/>
              <a:buFont typeface="Arial"/>
              <a:buChar char="●"/>
            </a:pPr>
            <a:r>
              <a:rPr lang="en-GB" sz="2000" u="none" strike="noStrike" dirty="0">
                <a:solidFill>
                  <a:srgbClr val="000000"/>
                </a:solidFill>
                <a:latin typeface="Arial"/>
                <a:ea typeface="Arial"/>
                <a:cs typeface="Arial"/>
                <a:sym typeface="Arial"/>
              </a:rPr>
              <a:t>Illustrate key considerations when adapting the steps of the case management process to phone work</a:t>
            </a:r>
            <a:endParaRPr sz="2000" u="none" strike="noStrike" dirty="0">
              <a:latin typeface="Arial"/>
              <a:ea typeface="Arial"/>
              <a:cs typeface="Arial"/>
              <a:sym typeface="Arial"/>
            </a:endParaRPr>
          </a:p>
          <a:p>
            <a:pPr marL="342900" lvl="0" indent="-342900" algn="just" rtl="0">
              <a:lnSpc>
                <a:spcPct val="115000"/>
              </a:lnSpc>
              <a:spcBef>
                <a:spcPts val="1000"/>
              </a:spcBef>
              <a:spcAft>
                <a:spcPts val="0"/>
              </a:spcAft>
              <a:buSzPts val="2000"/>
              <a:buFont typeface="Arial"/>
              <a:buChar char="●"/>
            </a:pPr>
            <a:r>
              <a:rPr lang="en-GB" sz="2000" u="none" strike="noStrike" dirty="0">
                <a:solidFill>
                  <a:srgbClr val="000000"/>
                </a:solidFill>
                <a:latin typeface="Arial"/>
                <a:ea typeface="Arial"/>
                <a:cs typeface="Arial"/>
                <a:sym typeface="Arial"/>
              </a:rPr>
              <a:t>List key considerations regarding what to do before, during, and after a case management call</a:t>
            </a:r>
            <a:endParaRPr sz="2000" u="none" strike="noStrike" dirty="0">
              <a:latin typeface="Arial"/>
              <a:ea typeface="Arial"/>
              <a:cs typeface="Arial"/>
              <a:sym typeface="Arial"/>
            </a:endParaRPr>
          </a:p>
          <a:p>
            <a:pPr marL="342900" lvl="0" indent="-342900" algn="just" rtl="0">
              <a:lnSpc>
                <a:spcPct val="115000"/>
              </a:lnSpc>
              <a:spcBef>
                <a:spcPts val="1000"/>
              </a:spcBef>
              <a:spcAft>
                <a:spcPts val="0"/>
              </a:spcAft>
              <a:buSzPts val="2000"/>
              <a:buFont typeface="Arial"/>
              <a:buChar char="●"/>
            </a:pPr>
            <a:r>
              <a:rPr lang="en-GB" sz="2000" u="none" strike="noStrike" dirty="0">
                <a:solidFill>
                  <a:srgbClr val="000000"/>
                </a:solidFill>
                <a:latin typeface="Arial"/>
                <a:ea typeface="Arial"/>
                <a:cs typeface="Arial"/>
                <a:sym typeface="Arial"/>
              </a:rPr>
              <a:t>Describe key considerations regarding how to handle serious distress over the phone</a:t>
            </a:r>
            <a:endParaRPr sz="2000" u="none" strike="noStrike" dirty="0">
              <a:latin typeface="Arial"/>
              <a:ea typeface="Arial"/>
              <a:cs typeface="Arial"/>
              <a:sym typeface="Arial"/>
            </a:endParaRPr>
          </a:p>
          <a:p>
            <a:pPr marL="342900" lvl="0" indent="-342900" algn="just" rtl="0">
              <a:lnSpc>
                <a:spcPct val="115000"/>
              </a:lnSpc>
              <a:spcBef>
                <a:spcPts val="1000"/>
              </a:spcBef>
              <a:spcAft>
                <a:spcPts val="0"/>
              </a:spcAft>
              <a:buSzPts val="2000"/>
              <a:buFont typeface="Arial"/>
              <a:buChar char="●"/>
            </a:pPr>
            <a:r>
              <a:rPr lang="en-GB" sz="2000" u="none" strike="noStrike" dirty="0">
                <a:solidFill>
                  <a:srgbClr val="000000"/>
                </a:solidFill>
                <a:latin typeface="Arial"/>
                <a:ea typeface="Arial"/>
                <a:cs typeface="Arial"/>
                <a:sym typeface="Arial"/>
              </a:rPr>
              <a:t>Demonstrate how to conduct case management sessions by phone in a safe manner     </a:t>
            </a:r>
            <a:endParaRPr sz="2000" u="none" strike="noStrike" dirty="0">
              <a:latin typeface="Arial"/>
              <a:ea typeface="Arial"/>
              <a:cs typeface="Arial"/>
              <a:sym typeface="Arial"/>
            </a:endParaRPr>
          </a:p>
          <a:p>
            <a:pPr marL="342900" lvl="0" indent="-342900" algn="just" rtl="0">
              <a:lnSpc>
                <a:spcPct val="115000"/>
              </a:lnSpc>
              <a:spcBef>
                <a:spcPts val="1000"/>
              </a:spcBef>
              <a:spcAft>
                <a:spcPts val="0"/>
              </a:spcAft>
              <a:buSzPts val="2000"/>
              <a:buFont typeface="Arial"/>
              <a:buChar char="●"/>
            </a:pPr>
            <a:r>
              <a:rPr lang="en-GB" sz="2000" u="none" strike="noStrike" dirty="0">
                <a:solidFill>
                  <a:srgbClr val="000000"/>
                </a:solidFill>
                <a:latin typeface="Arial"/>
                <a:ea typeface="Arial"/>
                <a:cs typeface="Arial"/>
                <a:sym typeface="Arial"/>
              </a:rPr>
              <a:t>Demonstrate how to respond to difficult situations during a case management call</a:t>
            </a:r>
            <a:endParaRPr sz="2000" u="none" strike="noStrike" dirty="0">
              <a:latin typeface="Arial"/>
              <a:ea typeface="Arial"/>
              <a:cs typeface="Arial"/>
              <a:sym typeface="Arial"/>
            </a:endParaRPr>
          </a:p>
          <a:p>
            <a:pPr marL="228600" lvl="0" indent="-50800" algn="l" rtl="0">
              <a:lnSpc>
                <a:spcPct val="90000"/>
              </a:lnSpc>
              <a:spcBef>
                <a:spcPts val="1000"/>
              </a:spcBef>
              <a:spcAft>
                <a:spcPts val="0"/>
              </a:spcAft>
              <a:buClr>
                <a:schemeClr val="accent3"/>
              </a:buClr>
              <a:buSzPts val="2800"/>
              <a:buNone/>
            </a:pPr>
            <a:endParaRPr dirty="0"/>
          </a:p>
        </p:txBody>
      </p:sp>
      <p:sp>
        <p:nvSpPr>
          <p:cNvPr id="234" name="Google Shape;234;p2"/>
          <p:cNvSpPr txBox="1">
            <a:spLocks noGrp="1"/>
          </p:cNvSpPr>
          <p:nvPr>
            <p:ph type="body" idx="3"/>
          </p:nvPr>
        </p:nvSpPr>
        <p:spPr>
          <a:xfrm>
            <a:off x="284417" y="528638"/>
            <a:ext cx="3142364"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dirty="0"/>
              <a:t>Case Management via Telephone </a:t>
            </a:r>
            <a:endParaRPr dirty="0"/>
          </a:p>
        </p:txBody>
      </p:sp>
      <p:pic>
        <p:nvPicPr>
          <p:cNvPr id="235" name="Google Shape;235;p2"/>
          <p:cNvPicPr preferRelativeResize="0"/>
          <p:nvPr/>
        </p:nvPicPr>
        <p:blipFill rotWithShape="1">
          <a:blip r:embed="rId3">
            <a:alphaModFix/>
          </a:blip>
          <a:srcRect/>
          <a:stretch/>
        </p:blipFill>
        <p:spPr>
          <a:xfrm>
            <a:off x="10750857" y="134104"/>
            <a:ext cx="1324299" cy="129921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18"/>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600"/>
              <a:buFont typeface="Helvetica Neue"/>
              <a:buNone/>
            </a:pPr>
            <a:r>
              <a:rPr lang="en-GB" dirty="0"/>
              <a:t>Managing Difficult Calls</a:t>
            </a:r>
            <a:endParaRPr dirty="0"/>
          </a:p>
        </p:txBody>
      </p:sp>
      <p:sp>
        <p:nvSpPr>
          <p:cNvPr id="382" name="Google Shape;382;p18"/>
          <p:cNvSpPr txBox="1">
            <a:spLocks noGrp="1"/>
          </p:cNvSpPr>
          <p:nvPr>
            <p:ph type="body" idx="1"/>
          </p:nvPr>
        </p:nvSpPr>
        <p:spPr>
          <a:xfrm>
            <a:off x="656023" y="1690688"/>
            <a:ext cx="10820015" cy="5000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3"/>
              </a:buClr>
              <a:buSzPts val="2800"/>
              <a:buNone/>
            </a:pPr>
            <a:r>
              <a:rPr lang="en-GB" dirty="0"/>
              <a:t>Objectives</a:t>
            </a:r>
            <a:endParaRPr dirty="0"/>
          </a:p>
        </p:txBody>
      </p:sp>
      <p:sp>
        <p:nvSpPr>
          <p:cNvPr id="383" name="Google Shape;383;p18"/>
          <p:cNvSpPr txBox="1">
            <a:spLocks noGrp="1"/>
          </p:cNvSpPr>
          <p:nvPr>
            <p:ph type="body" idx="2"/>
          </p:nvPr>
        </p:nvSpPr>
        <p:spPr>
          <a:xfrm>
            <a:off x="656022" y="2333626"/>
            <a:ext cx="10820015" cy="3771900"/>
          </a:xfrm>
          <a:prstGeom prst="rect">
            <a:avLst/>
          </a:prstGeom>
          <a:noFill/>
          <a:ln>
            <a:noFill/>
          </a:ln>
        </p:spPr>
        <p:txBody>
          <a:bodyPr spcFirstLastPara="1" wrap="square" lIns="91425" tIns="45700" rIns="91425" bIns="45700" anchor="t" anchorCtr="0">
            <a:normAutofit/>
          </a:bodyPr>
          <a:lstStyle/>
          <a:p>
            <a:pPr marL="342900" lvl="0" indent="-342900" algn="l" rtl="0">
              <a:lnSpc>
                <a:spcPct val="115000"/>
              </a:lnSpc>
              <a:spcBef>
                <a:spcPts val="0"/>
              </a:spcBef>
              <a:spcAft>
                <a:spcPts val="0"/>
              </a:spcAft>
              <a:buSzPts val="2000"/>
              <a:buFont typeface="Arial"/>
              <a:buChar char="●"/>
            </a:pPr>
            <a:r>
              <a:rPr lang="en-GB" sz="2000" u="none" strike="noStrike" dirty="0">
                <a:solidFill>
                  <a:srgbClr val="000000"/>
                </a:solidFill>
                <a:latin typeface="Arial"/>
                <a:ea typeface="Arial"/>
                <a:cs typeface="Arial"/>
                <a:sym typeface="Arial"/>
              </a:rPr>
              <a:t>List top tips on how to handle difficult case-management calls</a:t>
            </a:r>
            <a:endParaRPr sz="2000" u="none" strike="noStrike" dirty="0">
              <a:latin typeface="Arial"/>
              <a:ea typeface="Arial"/>
              <a:cs typeface="Arial"/>
              <a:sym typeface="Arial"/>
            </a:endParaRPr>
          </a:p>
        </p:txBody>
      </p:sp>
      <p:pic>
        <p:nvPicPr>
          <p:cNvPr id="384" name="Google Shape;384;p18"/>
          <p:cNvPicPr preferRelativeResize="0"/>
          <p:nvPr/>
        </p:nvPicPr>
        <p:blipFill rotWithShape="1">
          <a:blip r:embed="rId3">
            <a:alphaModFix/>
          </a:blip>
          <a:srcRect/>
          <a:stretch/>
        </p:blipFill>
        <p:spPr>
          <a:xfrm>
            <a:off x="8248574" y="2833689"/>
            <a:ext cx="1902117" cy="190821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9"/>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600"/>
              <a:buFont typeface="Helvetica Neue"/>
              <a:buNone/>
            </a:pPr>
            <a:r>
              <a:rPr lang="en-GB" dirty="0"/>
              <a:t>Managing Difficult Calls</a:t>
            </a:r>
            <a:endParaRPr dirty="0"/>
          </a:p>
        </p:txBody>
      </p:sp>
      <p:sp>
        <p:nvSpPr>
          <p:cNvPr id="390" name="Google Shape;390;p19"/>
          <p:cNvSpPr txBox="1">
            <a:spLocks noGrp="1"/>
          </p:cNvSpPr>
          <p:nvPr>
            <p:ph type="body" idx="2"/>
          </p:nvPr>
        </p:nvSpPr>
        <p:spPr>
          <a:xfrm>
            <a:off x="656021" y="2747657"/>
            <a:ext cx="10820015" cy="248695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Font typeface="Helvetica Neue"/>
              <a:buChar char="-"/>
            </a:pPr>
            <a:r>
              <a:rPr lang="en-GB" sz="2000" dirty="0">
                <a:solidFill>
                  <a:srgbClr val="000000"/>
                </a:solidFill>
                <a:latin typeface="+mj-lt"/>
              </a:rPr>
              <a:t>a child/caregiver in distress</a:t>
            </a:r>
            <a:endParaRPr sz="2000" dirty="0">
              <a:solidFill>
                <a:srgbClr val="000000"/>
              </a:solidFill>
              <a:latin typeface="+mj-lt"/>
            </a:endParaRPr>
          </a:p>
          <a:p>
            <a:pPr marL="228600" lvl="0" indent="-228600" algn="l" rtl="0">
              <a:lnSpc>
                <a:spcPct val="90000"/>
              </a:lnSpc>
              <a:spcBef>
                <a:spcPts val="1000"/>
              </a:spcBef>
              <a:spcAft>
                <a:spcPts val="0"/>
              </a:spcAft>
              <a:buSzPts val="2800"/>
              <a:buFont typeface="Helvetica Neue"/>
              <a:buChar char="-"/>
            </a:pPr>
            <a:r>
              <a:rPr lang="en-GB" sz="2000" dirty="0">
                <a:solidFill>
                  <a:srgbClr val="000000"/>
                </a:solidFill>
                <a:latin typeface="+mj-lt"/>
              </a:rPr>
              <a:t>a child/caregiver who is angry or aggressive</a:t>
            </a:r>
            <a:endParaRPr sz="2000" dirty="0">
              <a:solidFill>
                <a:srgbClr val="000000"/>
              </a:solidFill>
              <a:latin typeface="+mj-lt"/>
            </a:endParaRPr>
          </a:p>
        </p:txBody>
      </p:sp>
      <p:pic>
        <p:nvPicPr>
          <p:cNvPr id="391" name="Google Shape;391;p19"/>
          <p:cNvPicPr preferRelativeResize="0"/>
          <p:nvPr/>
        </p:nvPicPr>
        <p:blipFill rotWithShape="1">
          <a:blip r:embed="rId3">
            <a:alphaModFix/>
          </a:blip>
          <a:srcRect/>
          <a:stretch/>
        </p:blipFill>
        <p:spPr>
          <a:xfrm>
            <a:off x="9520170" y="66113"/>
            <a:ext cx="1803660" cy="1545994"/>
          </a:xfrm>
          <a:prstGeom prst="rect">
            <a:avLst/>
          </a:prstGeom>
          <a:noFill/>
          <a:ln>
            <a:noFill/>
          </a:ln>
        </p:spPr>
      </p:pic>
      <p:pic>
        <p:nvPicPr>
          <p:cNvPr id="392" name="Google Shape;392;p19"/>
          <p:cNvPicPr preferRelativeResize="0"/>
          <p:nvPr/>
        </p:nvPicPr>
        <p:blipFill rotWithShape="1">
          <a:blip r:embed="rId4">
            <a:alphaModFix/>
          </a:blip>
          <a:srcRect/>
          <a:stretch/>
        </p:blipFill>
        <p:spPr>
          <a:xfrm>
            <a:off x="7937073" y="1855224"/>
            <a:ext cx="3386757" cy="3386757"/>
          </a:xfrm>
          <a:prstGeom prst="rect">
            <a:avLst/>
          </a:prstGeom>
          <a:noFill/>
          <a:ln>
            <a:noFill/>
          </a:ln>
        </p:spPr>
      </p:pic>
      <p:sp>
        <p:nvSpPr>
          <p:cNvPr id="393" name="Google Shape;393;p19"/>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2800"/>
              <a:buNone/>
            </a:pPr>
            <a:r>
              <a:rPr lang="en-GB" dirty="0"/>
              <a:t>In groups, discuss how to handle:</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20"/>
          <p:cNvSpPr txBox="1">
            <a:spLocks noGrp="1"/>
          </p:cNvSpPr>
          <p:nvPr>
            <p:ph type="title"/>
          </p:nvPr>
        </p:nvSpPr>
        <p:spPr>
          <a:xfrm>
            <a:off x="656023" y="13430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5"/>
              </a:buClr>
              <a:buSzPts val="3600"/>
              <a:buFont typeface="Helvetica Neue"/>
              <a:buNone/>
            </a:pPr>
            <a:r>
              <a:rPr lang="en-GB" dirty="0"/>
              <a:t>Managing a Distressed Child/Caregiver</a:t>
            </a:r>
            <a:endParaRPr dirty="0"/>
          </a:p>
        </p:txBody>
      </p:sp>
      <p:graphicFrame>
        <p:nvGraphicFramePr>
          <p:cNvPr id="399" name="Google Shape;399;p20"/>
          <p:cNvGraphicFramePr/>
          <p:nvPr>
            <p:extLst>
              <p:ext uri="{D42A27DB-BD31-4B8C-83A1-F6EECF244321}">
                <p14:modId xmlns:p14="http://schemas.microsoft.com/office/powerpoint/2010/main" val="3479850393"/>
              </p:ext>
            </p:extLst>
          </p:nvPr>
        </p:nvGraphicFramePr>
        <p:xfrm>
          <a:off x="564533" y="1132742"/>
          <a:ext cx="10698600" cy="4394250"/>
        </p:xfrm>
        <a:graphic>
          <a:graphicData uri="http://schemas.openxmlformats.org/drawingml/2006/table">
            <a:tbl>
              <a:tblPr firstRow="1" bandRow="1">
                <a:noFill/>
                <a:tableStyleId>{615369DC-D0A2-443D-A084-90760549AD2D}</a:tableStyleId>
              </a:tblPr>
              <a:tblGrid>
                <a:gridCol w="5349300">
                  <a:extLst>
                    <a:ext uri="{9D8B030D-6E8A-4147-A177-3AD203B41FA5}">
                      <a16:colId xmlns:a16="http://schemas.microsoft.com/office/drawing/2014/main" val="20000"/>
                    </a:ext>
                  </a:extLst>
                </a:gridCol>
                <a:gridCol w="5349300">
                  <a:extLst>
                    <a:ext uri="{9D8B030D-6E8A-4147-A177-3AD203B41FA5}">
                      <a16:colId xmlns:a16="http://schemas.microsoft.com/office/drawing/2014/main" val="20001"/>
                    </a:ext>
                  </a:extLst>
                </a:gridCol>
              </a:tblGrid>
              <a:tr h="370850">
                <a:tc gridSpan="2">
                  <a:txBody>
                    <a:bodyPr/>
                    <a:lstStyle/>
                    <a:p>
                      <a:pPr marL="0" marR="0" lvl="0" indent="0" algn="l" rtl="0">
                        <a:lnSpc>
                          <a:spcPct val="100000"/>
                        </a:lnSpc>
                        <a:spcBef>
                          <a:spcPts val="0"/>
                        </a:spcBef>
                        <a:spcAft>
                          <a:spcPts val="0"/>
                        </a:spcAft>
                        <a:buClr>
                          <a:srgbClr val="000000"/>
                        </a:buClr>
                        <a:buSzPts val="1600"/>
                        <a:buFont typeface="Arial"/>
                        <a:buNone/>
                      </a:pPr>
                      <a:r>
                        <a:rPr lang="en-GB" sz="1600" b="1" u="none" strike="noStrike" cap="none" dirty="0">
                          <a:solidFill>
                            <a:schemeClr val="lt1"/>
                          </a:solidFill>
                          <a:latin typeface="Calibri"/>
                          <a:ea typeface="Calibri"/>
                          <a:cs typeface="Calibri"/>
                          <a:sym typeface="Calibri"/>
                        </a:rPr>
                        <a:t>Distressed Call</a:t>
                      </a:r>
                      <a:endParaRPr sz="1600" u="none" strike="noStrike" cap="none" dirty="0"/>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dirty="0">
                          <a:solidFill>
                            <a:schemeClr val="dk1"/>
                          </a:solidFill>
                          <a:latin typeface="Arial"/>
                          <a:ea typeface="Arial"/>
                          <a:cs typeface="Arial"/>
                          <a:sym typeface="Arial"/>
                        </a:rPr>
                        <a:t>Do not panic – you are managing this.</a:t>
                      </a:r>
                      <a:endParaRPr sz="1600" u="none" strike="noStrike" cap="none" dirty="0">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dirty="0">
                          <a:solidFill>
                            <a:schemeClr val="dk1"/>
                          </a:solidFill>
                          <a:latin typeface="Arial"/>
                          <a:ea typeface="Arial"/>
                          <a:cs typeface="Arial"/>
                          <a:sym typeface="Arial"/>
                        </a:rPr>
                        <a:t>Take deep breaths, be aware of your breathing and ground yourself, feet on the floor.</a:t>
                      </a:r>
                      <a:endParaRPr sz="1600" u="none" strike="noStrike" cap="none" dirty="0">
                        <a:latin typeface="Arial"/>
                        <a:ea typeface="Arial"/>
                        <a:cs typeface="Arial"/>
                        <a:sym typeface="Arial"/>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dirty="0">
                          <a:solidFill>
                            <a:schemeClr val="dk1"/>
                          </a:solidFill>
                          <a:latin typeface="Arial"/>
                          <a:ea typeface="Arial"/>
                          <a:cs typeface="Arial"/>
                          <a:sym typeface="Arial"/>
                        </a:rPr>
                        <a:t>Slow things down for the child/caregiver, and for yourself. Then say, </a:t>
                      </a:r>
                      <a:r>
                        <a:rPr lang="en-GB" sz="1600" i="1" u="none" strike="noStrike" cap="none" dirty="0">
                          <a:solidFill>
                            <a:schemeClr val="dk1"/>
                          </a:solidFill>
                          <a:latin typeface="Arial"/>
                          <a:ea typeface="Arial"/>
                          <a:cs typeface="Arial"/>
                          <a:sym typeface="Arial"/>
                        </a:rPr>
                        <a:t>“I can hear how upsetting this is for you. Take your time.” </a:t>
                      </a:r>
                      <a:r>
                        <a:rPr lang="en-GB" sz="1600" u="none" strike="noStrike" cap="none" dirty="0">
                          <a:solidFill>
                            <a:schemeClr val="dk1"/>
                          </a:solidFill>
                          <a:latin typeface="Arial"/>
                          <a:ea typeface="Arial"/>
                          <a:cs typeface="Arial"/>
                          <a:sym typeface="Arial"/>
                        </a:rPr>
                        <a:t>Or: </a:t>
                      </a:r>
                      <a:r>
                        <a:rPr lang="en-GB" sz="1600" i="1" u="none" strike="noStrike" cap="none" dirty="0">
                          <a:solidFill>
                            <a:schemeClr val="dk1"/>
                          </a:solidFill>
                          <a:latin typeface="Arial"/>
                          <a:ea typeface="Arial"/>
                          <a:cs typeface="Arial"/>
                          <a:sym typeface="Arial"/>
                        </a:rPr>
                        <a:t>“I can hear how upset you are. Take your time.” </a:t>
                      </a:r>
                      <a:r>
                        <a:rPr lang="en-GB" sz="1600" u="none" strike="noStrike" cap="none" dirty="0">
                          <a:solidFill>
                            <a:schemeClr val="dk1"/>
                          </a:solidFill>
                          <a:latin typeface="Arial"/>
                          <a:ea typeface="Arial"/>
                          <a:cs typeface="Arial"/>
                          <a:sym typeface="Arial"/>
                        </a:rPr>
                        <a:t>And: </a:t>
                      </a:r>
                      <a:r>
                        <a:rPr lang="en-GB" sz="1600" i="1" u="none" strike="noStrike" cap="none" dirty="0">
                          <a:solidFill>
                            <a:schemeClr val="dk1"/>
                          </a:solidFill>
                          <a:latin typeface="Arial"/>
                          <a:ea typeface="Arial"/>
                          <a:cs typeface="Arial"/>
                          <a:sym typeface="Arial"/>
                        </a:rPr>
                        <a:t>“I am here to support you.”</a:t>
                      </a:r>
                      <a:endParaRPr sz="1600" i="1" u="none" strike="noStrike" cap="none" dirty="0">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dirty="0">
                          <a:solidFill>
                            <a:schemeClr val="dk1"/>
                          </a:solidFill>
                          <a:latin typeface="Arial"/>
                          <a:ea typeface="Arial"/>
                          <a:cs typeface="Arial"/>
                          <a:sym typeface="Arial"/>
                        </a:rPr>
                        <a:t>Be aware of the child/caregiver’s breathing, especially if it is short and panicked. If that is the case, note it down. Then, in a sympathetic manner, advise them to take a few slow, deep breaths (e.g., </a:t>
                      </a:r>
                      <a:r>
                        <a:rPr lang="en-GB" sz="1600" i="1" u="none" strike="noStrike" cap="none" dirty="0">
                          <a:solidFill>
                            <a:schemeClr val="dk1"/>
                          </a:solidFill>
                          <a:latin typeface="Arial"/>
                          <a:ea typeface="Arial"/>
                          <a:cs typeface="Arial"/>
                          <a:sym typeface="Arial"/>
                        </a:rPr>
                        <a:t>“I can hear how upset you are right now. Let’s take a few slow, deep breaths, and then we can continue.”</a:t>
                      </a:r>
                      <a:r>
                        <a:rPr lang="en-GB" sz="1600" i="0" u="none" strike="noStrike" cap="none" dirty="0">
                          <a:solidFill>
                            <a:schemeClr val="dk1"/>
                          </a:solidFill>
                          <a:latin typeface="Arial"/>
                          <a:ea typeface="Arial"/>
                          <a:cs typeface="Arial"/>
                          <a:sym typeface="Arial"/>
                        </a:rPr>
                        <a:t>)</a:t>
                      </a:r>
                      <a:endParaRPr sz="1600" i="1" u="none" strike="noStrike" cap="none" dirty="0">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dirty="0">
                          <a:solidFill>
                            <a:schemeClr val="dk1"/>
                          </a:solidFill>
                          <a:latin typeface="Arial"/>
                          <a:ea typeface="Arial"/>
                          <a:cs typeface="Arial"/>
                          <a:sym typeface="Arial"/>
                        </a:rPr>
                        <a:t>Listen actively, allowing the child/caregiver to pour out their emotions. Respond with simple verbal cues such as “</a:t>
                      </a:r>
                      <a:r>
                        <a:rPr lang="en-GB" sz="1600" i="1" u="none" strike="noStrike" cap="none" dirty="0">
                          <a:solidFill>
                            <a:schemeClr val="dk1"/>
                          </a:solidFill>
                          <a:latin typeface="Arial"/>
                          <a:ea typeface="Arial"/>
                          <a:cs typeface="Arial"/>
                          <a:sym typeface="Arial"/>
                        </a:rPr>
                        <a:t>Uh huh,” “I see,” </a:t>
                      </a:r>
                      <a:r>
                        <a:rPr lang="en-GB" sz="1600" u="none" strike="noStrike" cap="none" dirty="0">
                          <a:solidFill>
                            <a:schemeClr val="dk1"/>
                          </a:solidFill>
                          <a:latin typeface="Arial"/>
                          <a:ea typeface="Arial"/>
                          <a:cs typeface="Arial"/>
                          <a:sym typeface="Arial"/>
                        </a:rPr>
                        <a:t>and </a:t>
                      </a:r>
                      <a:r>
                        <a:rPr lang="en-GB" sz="1600" i="1" u="none" strike="noStrike" cap="none" dirty="0">
                          <a:solidFill>
                            <a:schemeClr val="dk1"/>
                          </a:solidFill>
                          <a:latin typeface="Arial"/>
                          <a:ea typeface="Arial"/>
                          <a:cs typeface="Arial"/>
                          <a:sym typeface="Arial"/>
                        </a:rPr>
                        <a:t>“Hmm</a:t>
                      </a:r>
                      <a:r>
                        <a:rPr lang="en-GB" sz="1600" u="none" strike="noStrike" cap="none" dirty="0">
                          <a:solidFill>
                            <a:schemeClr val="dk1"/>
                          </a:solidFill>
                          <a:latin typeface="Arial"/>
                          <a:ea typeface="Arial"/>
                          <a:cs typeface="Arial"/>
                          <a:sym typeface="Arial"/>
                        </a:rPr>
                        <a:t>” to allow them to know that you are listening.</a:t>
                      </a:r>
                      <a:endParaRPr sz="1600" u="none" strike="noStrike" cap="none" dirty="0">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dirty="0">
                          <a:solidFill>
                            <a:schemeClr val="dk1"/>
                          </a:solidFill>
                          <a:latin typeface="Arial"/>
                          <a:ea typeface="Arial"/>
                          <a:cs typeface="Arial"/>
                          <a:sym typeface="Arial"/>
                        </a:rPr>
                        <a:t>Tell the child/caregiver that you can hear how upset they are, and that you understand them. This can validate their feelings.</a:t>
                      </a:r>
                      <a:endParaRPr sz="1600" u="none" strike="noStrike" cap="none" dirty="0">
                        <a:latin typeface="Arial"/>
                        <a:ea typeface="Arial"/>
                        <a:cs typeface="Arial"/>
                        <a:sym typeface="Arial"/>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dirty="0">
                          <a:solidFill>
                            <a:schemeClr val="dk1"/>
                          </a:solidFill>
                          <a:latin typeface="Arial"/>
                          <a:ea typeface="Arial"/>
                          <a:cs typeface="Arial"/>
                          <a:sym typeface="Arial"/>
                        </a:rPr>
                        <a:t>Don’t ask too many questions, as this may give the impression that you are challenging the person in distress and may worsen their distress.</a:t>
                      </a:r>
                      <a:endParaRPr sz="1600" u="none" strike="noStrike" cap="none" dirty="0">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GB" sz="1600" u="none" strike="noStrike" cap="none" dirty="0">
                          <a:solidFill>
                            <a:schemeClr val="dk1"/>
                          </a:solidFill>
                          <a:latin typeface="Arial"/>
                          <a:ea typeface="Arial"/>
                          <a:cs typeface="Arial"/>
                          <a:sym typeface="Arial"/>
                        </a:rPr>
                        <a:t>When things have calmed down a little, try to establish the cause of the distress. For instance, you could say, </a:t>
                      </a:r>
                      <a:r>
                        <a:rPr lang="en-GB" sz="1600" i="1" u="none" strike="noStrike" cap="none" dirty="0">
                          <a:solidFill>
                            <a:schemeClr val="dk1"/>
                          </a:solidFill>
                          <a:latin typeface="Arial"/>
                          <a:ea typeface="Arial"/>
                          <a:cs typeface="Arial"/>
                          <a:sym typeface="Arial"/>
                        </a:rPr>
                        <a:t>“I can hear how upset you are, tell me what happened?”</a:t>
                      </a:r>
                      <a:endParaRPr sz="1600" i="1" u="none" strike="noStrike" cap="none" dirty="0">
                        <a:latin typeface="Arial"/>
                        <a:ea typeface="Arial"/>
                        <a:cs typeface="Arial"/>
                        <a:sym typeface="Arial"/>
                      </a:endParaRPr>
                    </a:p>
                  </a:txBody>
                  <a:tcPr marL="91450" marR="91450" marT="45725" marB="45725"/>
                </a:tc>
                <a:extLst>
                  <a:ext uri="{0D108BD9-81ED-4DB2-BD59-A6C34878D82A}">
                    <a16:rowId xmlns:a16="http://schemas.microsoft.com/office/drawing/2014/main" val="10004"/>
                  </a:ext>
                </a:extLst>
              </a:tr>
            </a:tbl>
          </a:graphicData>
        </a:graphic>
      </p:graphicFrame>
      <p:sp>
        <p:nvSpPr>
          <p:cNvPr id="400" name="Google Shape;400;p20"/>
          <p:cNvSpPr/>
          <p:nvPr/>
        </p:nvSpPr>
        <p:spPr>
          <a:xfrm>
            <a:off x="9214097" y="0"/>
            <a:ext cx="2977903" cy="1153209"/>
          </a:xfrm>
          <a:prstGeom prst="cloudCallout">
            <a:avLst>
              <a:gd name="adj1" fmla="val -20833"/>
              <a:gd name="adj2" fmla="val 62500"/>
            </a:avLst>
          </a:prstGeom>
          <a:solidFill>
            <a:schemeClr val="accent1"/>
          </a:solidFill>
          <a:ln w="12700" cap="flat" cmpd="sng">
            <a:solidFill>
              <a:srgbClr val="0147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lt1"/>
                </a:solidFill>
                <a:latin typeface="Calibri"/>
                <a:ea typeface="Calibri"/>
                <a:cs typeface="Calibri"/>
                <a:sym typeface="Calibri"/>
              </a:rPr>
              <a:t>Stay on the phone until they have calmed down!</a:t>
            </a:r>
            <a:endParaRPr sz="1800" b="0" i="0" u="none" strike="noStrike" cap="none" dirty="0">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1"/>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en-GB" dirty="0"/>
              <a:t>Managing Angry Child/Caregiver</a:t>
            </a:r>
            <a:endParaRPr dirty="0"/>
          </a:p>
        </p:txBody>
      </p:sp>
      <p:graphicFrame>
        <p:nvGraphicFramePr>
          <p:cNvPr id="406" name="Google Shape;406;p21"/>
          <p:cNvGraphicFramePr/>
          <p:nvPr>
            <p:extLst>
              <p:ext uri="{D42A27DB-BD31-4B8C-83A1-F6EECF244321}">
                <p14:modId xmlns:p14="http://schemas.microsoft.com/office/powerpoint/2010/main" val="1728336324"/>
              </p:ext>
            </p:extLst>
          </p:nvPr>
        </p:nvGraphicFramePr>
        <p:xfrm>
          <a:off x="556167" y="1486500"/>
          <a:ext cx="10919850" cy="4496577"/>
        </p:xfrm>
        <a:graphic>
          <a:graphicData uri="http://schemas.openxmlformats.org/drawingml/2006/table">
            <a:tbl>
              <a:tblPr firstRow="1" bandRow="1">
                <a:noFill/>
                <a:tableStyleId>{615369DC-D0A2-443D-A084-90760549AD2D}</a:tableStyleId>
              </a:tblPr>
              <a:tblGrid>
                <a:gridCol w="5459925">
                  <a:extLst>
                    <a:ext uri="{9D8B030D-6E8A-4147-A177-3AD203B41FA5}">
                      <a16:colId xmlns:a16="http://schemas.microsoft.com/office/drawing/2014/main" val="20000"/>
                    </a:ext>
                  </a:extLst>
                </a:gridCol>
                <a:gridCol w="5459925">
                  <a:extLst>
                    <a:ext uri="{9D8B030D-6E8A-4147-A177-3AD203B41FA5}">
                      <a16:colId xmlns:a16="http://schemas.microsoft.com/office/drawing/2014/main" val="20001"/>
                    </a:ext>
                  </a:extLst>
                </a:gridCol>
              </a:tblGrid>
              <a:tr h="326802">
                <a:tc gridSpan="2">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dirty="0"/>
                        <a:t>Angry Call</a:t>
                      </a:r>
                      <a:endParaRPr sz="1800" u="none" strike="noStrike" cap="none" dirty="0"/>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782442">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dirty="0">
                          <a:solidFill>
                            <a:schemeClr val="dk1"/>
                          </a:solidFill>
                          <a:latin typeface="Arial"/>
                          <a:ea typeface="Arial"/>
                          <a:cs typeface="Arial"/>
                          <a:sym typeface="Arial"/>
                        </a:rPr>
                        <a:t>Do not panic – you are managing this.</a:t>
                      </a:r>
                      <a:endParaRPr sz="1800" u="none" strike="noStrike" cap="none" dirty="0">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dirty="0">
                          <a:solidFill>
                            <a:schemeClr val="dk1"/>
                          </a:solidFill>
                          <a:latin typeface="Arial"/>
                          <a:ea typeface="Arial"/>
                          <a:cs typeface="Arial"/>
                          <a:sym typeface="Arial"/>
                        </a:rPr>
                        <a:t>Take deep breaths, be aware of your breathing, and ground yourself, feet on the floor.</a:t>
                      </a:r>
                      <a:endParaRPr sz="1800" u="none" strike="noStrike" cap="none" dirty="0">
                        <a:latin typeface="Arial"/>
                        <a:ea typeface="Arial"/>
                        <a:cs typeface="Arial"/>
                        <a:sym typeface="Arial"/>
                      </a:endParaRPr>
                    </a:p>
                  </a:txBody>
                  <a:tcPr marL="91450" marR="91450" marT="45725" marB="45725"/>
                </a:tc>
                <a:extLst>
                  <a:ext uri="{0D108BD9-81ED-4DB2-BD59-A6C34878D82A}">
                    <a16:rowId xmlns:a16="http://schemas.microsoft.com/office/drawing/2014/main" val="10001"/>
                  </a:ext>
                </a:extLst>
              </a:tr>
              <a:tr h="6759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dirty="0">
                          <a:solidFill>
                            <a:schemeClr val="dk1"/>
                          </a:solidFill>
                          <a:latin typeface="Arial"/>
                          <a:ea typeface="Arial"/>
                          <a:cs typeface="Arial"/>
                          <a:sym typeface="Arial"/>
                        </a:rPr>
                        <a:t>Listen to the child/caregiver and try to establish why they are angry. Remember that their anger is not directed at you or caused by you. It is likely due to their situation and experiences. Let them have their outburst of anger, and listen to them, using small verbal cues such as “I see” and “uh huh” to let them know you are listening.</a:t>
                      </a:r>
                      <a:endParaRPr sz="1800" u="none" strike="noStrike" cap="none" dirty="0">
                        <a:latin typeface="Arial"/>
                        <a:ea typeface="Arial"/>
                        <a:cs typeface="Arial"/>
                        <a:sym typeface="Arial"/>
                      </a:endParaRPr>
                    </a:p>
                  </a:txBody>
                  <a:tcPr marL="91450" marR="91450" marT="45725" marB="45725"/>
                </a:tc>
                <a:tc>
                  <a:txBody>
                    <a:bodyPr/>
                    <a:lstStyle/>
                    <a:p>
                      <a:pPr marL="0" marR="0" lvl="0" indent="0" algn="just" rtl="0">
                        <a:lnSpc>
                          <a:spcPct val="115000"/>
                        </a:lnSpc>
                        <a:spcBef>
                          <a:spcPts val="0"/>
                        </a:spcBef>
                        <a:spcAft>
                          <a:spcPts val="0"/>
                        </a:spcAft>
                        <a:buClr>
                          <a:srgbClr val="000000"/>
                        </a:buClr>
                        <a:buSzPts val="1800"/>
                        <a:buFont typeface="Arial"/>
                        <a:buNone/>
                      </a:pPr>
                      <a:r>
                        <a:rPr lang="en-GB" sz="1800" u="none" strike="noStrike" cap="none" dirty="0">
                          <a:solidFill>
                            <a:srgbClr val="000000"/>
                          </a:solidFill>
                          <a:latin typeface="Arial"/>
                          <a:ea typeface="Arial"/>
                          <a:cs typeface="Arial"/>
                          <a:sym typeface="Arial"/>
                        </a:rPr>
                        <a:t>Acknowledge their anger by using identifying statements such as </a:t>
                      </a:r>
                      <a:r>
                        <a:rPr lang="en-GB" sz="1800" i="1" u="none" strike="noStrike" cap="none" dirty="0">
                          <a:solidFill>
                            <a:srgbClr val="000000"/>
                          </a:solidFill>
                          <a:latin typeface="Arial"/>
                          <a:ea typeface="Arial"/>
                          <a:cs typeface="Arial"/>
                          <a:sym typeface="Arial"/>
                        </a:rPr>
                        <a:t>“I can hear that you feel angry about…”</a:t>
                      </a:r>
                      <a:r>
                        <a:rPr lang="en-GB" sz="1800" u="none" strike="noStrike" cap="none" dirty="0">
                          <a:solidFill>
                            <a:srgbClr val="000000"/>
                          </a:solidFill>
                          <a:latin typeface="Arial"/>
                          <a:ea typeface="Arial"/>
                          <a:cs typeface="Arial"/>
                          <a:sym typeface="Arial"/>
                        </a:rPr>
                        <a:t> and </a:t>
                      </a:r>
                      <a:r>
                        <a:rPr lang="en-GB" sz="1800" i="1" u="none" strike="noStrike" cap="none" dirty="0">
                          <a:solidFill>
                            <a:srgbClr val="000000"/>
                          </a:solidFill>
                          <a:latin typeface="Arial"/>
                          <a:ea typeface="Arial"/>
                          <a:cs typeface="Arial"/>
                          <a:sym typeface="Arial"/>
                        </a:rPr>
                        <a:t>“I can understand why you feel so angry…”</a:t>
                      </a:r>
                      <a:endParaRPr sz="1800" i="1" u="none" strike="noStrike" cap="none" dirty="0">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r h="675950">
                <a:tc gridSpan="2">
                  <a:txBody>
                    <a:bodyPr/>
                    <a:lstStyle/>
                    <a:p>
                      <a:pPr marL="0" marR="0" lvl="0" indent="0" algn="just" rtl="0">
                        <a:lnSpc>
                          <a:spcPct val="115000"/>
                        </a:lnSpc>
                        <a:spcBef>
                          <a:spcPts val="0"/>
                        </a:spcBef>
                        <a:spcAft>
                          <a:spcPts val="0"/>
                        </a:spcAft>
                        <a:buClr>
                          <a:srgbClr val="000000"/>
                        </a:buClr>
                        <a:buSzPts val="1800"/>
                        <a:buFont typeface="Arial"/>
                        <a:buNone/>
                      </a:pPr>
                      <a:r>
                        <a:rPr lang="en-GB" sz="1800" b="0" i="0" u="none" strike="noStrike" cap="none" dirty="0">
                          <a:solidFill>
                            <a:schemeClr val="dk1"/>
                          </a:solidFill>
                          <a:latin typeface="Arial"/>
                          <a:ea typeface="Arial"/>
                          <a:cs typeface="Arial"/>
                          <a:sym typeface="Arial"/>
                        </a:rPr>
                        <a:t>If a child’s or caregiver’s anger does not dissipate, but is instead directed at you, making the call difficult, you might have to gently and respectfully end the call. Try to call or text message the child/caregiver later on to check whether communication is possible. Failing these attempts, you could resort to checking on their well-being with the support of someone else who is trusted by the child/caregiver. </a:t>
                      </a:r>
                      <a:endParaRPr sz="1800" u="none" strike="noStrike" cap="none" dirty="0">
                        <a:latin typeface="Arial"/>
                        <a:ea typeface="Arial"/>
                        <a:cs typeface="Arial"/>
                        <a:sym typeface="Arial"/>
                      </a:endParaRPr>
                    </a:p>
                  </a:txBody>
                  <a:tcPr marL="50800" marR="50800" marT="50800" marB="50800"/>
                </a:tc>
                <a:tc hMerge="1">
                  <a:txBody>
                    <a:bodyPr/>
                    <a:lstStyle/>
                    <a:p>
                      <a:endParaRPr lang="en-US"/>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60"/>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en-GB" dirty="0"/>
              <a:t>Helpful things to say when you receive a silent call</a:t>
            </a:r>
            <a:endParaRPr dirty="0"/>
          </a:p>
        </p:txBody>
      </p:sp>
      <p:sp>
        <p:nvSpPr>
          <p:cNvPr id="412" name="Google Shape;412;p60"/>
          <p:cNvSpPr txBox="1">
            <a:spLocks noGrp="1"/>
          </p:cNvSpPr>
          <p:nvPr>
            <p:ph type="body" idx="2"/>
          </p:nvPr>
        </p:nvSpPr>
        <p:spPr>
          <a:xfrm>
            <a:off x="603147" y="1428555"/>
            <a:ext cx="10820015" cy="4440400"/>
          </a:xfrm>
          <a:prstGeom prst="rect">
            <a:avLst/>
          </a:prstGeom>
          <a:noFill/>
          <a:ln>
            <a:noFill/>
          </a:ln>
        </p:spPr>
        <p:txBody>
          <a:bodyPr spcFirstLastPara="1" wrap="square" lIns="91425" tIns="45700" rIns="91425" bIns="45700" anchor="t" anchorCtr="0">
            <a:normAutofit/>
          </a:bodyPr>
          <a:lstStyle/>
          <a:p>
            <a:pPr marL="342900" lvl="0" indent="-342900" algn="just" rtl="0">
              <a:lnSpc>
                <a:spcPct val="115000"/>
              </a:lnSpc>
              <a:spcBef>
                <a:spcPts val="1000"/>
              </a:spcBef>
              <a:spcAft>
                <a:spcPts val="0"/>
              </a:spcAft>
              <a:buSzPts val="2800"/>
              <a:buFont typeface="Noto Sans Symbols"/>
              <a:buChar char="∙"/>
            </a:pPr>
            <a:r>
              <a:rPr lang="en-GB" sz="2000" dirty="0">
                <a:solidFill>
                  <a:srgbClr val="000000"/>
                </a:solidFill>
                <a:latin typeface="Arial"/>
                <a:ea typeface="Arial"/>
                <a:cs typeface="Arial"/>
                <a:sym typeface="Arial"/>
              </a:rPr>
              <a:t>“I know it can be difficult to find the right words to describe what is happening. Take your time. I am here to listen to you if you want to talk to me.” </a:t>
            </a:r>
            <a:endParaRPr dirty="0">
              <a:solidFill>
                <a:srgbClr val="000000"/>
              </a:solidFill>
            </a:endParaRPr>
          </a:p>
          <a:p>
            <a:pPr marL="342900" lvl="0" indent="-342900" algn="just" rtl="0">
              <a:lnSpc>
                <a:spcPct val="115000"/>
              </a:lnSpc>
              <a:spcBef>
                <a:spcPts val="1000"/>
              </a:spcBef>
              <a:spcAft>
                <a:spcPts val="0"/>
              </a:spcAft>
              <a:buSzPts val="2800"/>
              <a:buFont typeface="Noto Sans Symbols"/>
              <a:buChar char="∙"/>
            </a:pPr>
            <a:r>
              <a:rPr lang="en-GB" sz="2000" dirty="0">
                <a:solidFill>
                  <a:srgbClr val="000000"/>
                </a:solidFill>
                <a:latin typeface="Arial"/>
                <a:ea typeface="Arial"/>
                <a:cs typeface="Arial"/>
                <a:sym typeface="Arial"/>
              </a:rPr>
              <a:t>“I know that it can be difficult to find the right words to describe what is happening. This is just to let you know that I will not share any of your personal information with others.” </a:t>
            </a:r>
            <a:endParaRPr dirty="0">
              <a:solidFill>
                <a:srgbClr val="000000"/>
              </a:solidFill>
            </a:endParaRPr>
          </a:p>
          <a:p>
            <a:pPr marL="342900" lvl="0" indent="-342900" algn="just" rtl="0">
              <a:lnSpc>
                <a:spcPct val="115000"/>
              </a:lnSpc>
              <a:spcBef>
                <a:spcPts val="1000"/>
              </a:spcBef>
              <a:spcAft>
                <a:spcPts val="0"/>
              </a:spcAft>
              <a:buSzPts val="2800"/>
              <a:buFont typeface="Noto Sans Symbols"/>
              <a:buChar char="∙"/>
            </a:pPr>
            <a:r>
              <a:rPr lang="en-GB" sz="2000" dirty="0">
                <a:solidFill>
                  <a:srgbClr val="000000"/>
                </a:solidFill>
                <a:latin typeface="Arial"/>
                <a:ea typeface="Arial"/>
                <a:cs typeface="Arial"/>
                <a:sym typeface="Arial"/>
              </a:rPr>
              <a:t>“I know that it can be difficult to talk about what is happening, so if you don’t feel like talking now, you can call back at any time.” </a:t>
            </a:r>
            <a:endParaRPr sz="2000" dirty="0">
              <a:solidFill>
                <a:srgbClr val="000000"/>
              </a:solidFill>
              <a:latin typeface="Arial"/>
              <a:ea typeface="Arial"/>
              <a:cs typeface="Arial"/>
              <a:sym typeface="Arial"/>
            </a:endParaRPr>
          </a:p>
          <a:p>
            <a:pPr marL="50800" lvl="0" indent="0" algn="l" rtl="0">
              <a:lnSpc>
                <a:spcPct val="90000"/>
              </a:lnSpc>
              <a:spcBef>
                <a:spcPts val="1000"/>
              </a:spcBef>
              <a:spcAft>
                <a:spcPts val="0"/>
              </a:spcAft>
              <a:buSzPts val="2800"/>
              <a:buNone/>
            </a:pPr>
            <a:r>
              <a:rPr lang="en-GB" sz="2000" b="1" dirty="0">
                <a:solidFill>
                  <a:srgbClr val="000000"/>
                </a:solidFill>
                <a:latin typeface="Arial"/>
                <a:ea typeface="Arial"/>
                <a:cs typeface="Arial"/>
                <a:sym typeface="Arial"/>
              </a:rPr>
              <a:t>If the call starts to feel repetitive and uncomfortable: </a:t>
            </a:r>
            <a:endParaRPr dirty="0">
              <a:solidFill>
                <a:srgbClr val="000000"/>
              </a:solidFill>
            </a:endParaRPr>
          </a:p>
          <a:p>
            <a:pPr marL="50800" lvl="0" indent="0" algn="l" rtl="0">
              <a:lnSpc>
                <a:spcPct val="90000"/>
              </a:lnSpc>
              <a:spcBef>
                <a:spcPts val="1000"/>
              </a:spcBef>
              <a:spcAft>
                <a:spcPts val="0"/>
              </a:spcAft>
              <a:buSzPts val="2800"/>
              <a:buNone/>
            </a:pPr>
            <a:r>
              <a:rPr lang="en-GB" sz="2000" dirty="0">
                <a:solidFill>
                  <a:srgbClr val="000000"/>
                </a:solidFill>
                <a:latin typeface="Arial"/>
                <a:ea typeface="Arial"/>
                <a:cs typeface="Arial"/>
                <a:sym typeface="Arial"/>
              </a:rPr>
              <a:t>“Just to remind you that we are here to listen and support you when you feel ready to talk. For now, I am going to end this call, but please know that we are here to support you anytime you need to call.”</a:t>
            </a:r>
            <a:endParaRPr sz="2000" dirty="0">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61"/>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en-GB" dirty="0"/>
              <a:t>Helpful things to say when a call is lasting too long</a:t>
            </a:r>
            <a:endParaRPr dirty="0"/>
          </a:p>
        </p:txBody>
      </p:sp>
      <p:sp>
        <p:nvSpPr>
          <p:cNvPr id="418" name="Google Shape;418;p61"/>
          <p:cNvSpPr txBox="1">
            <a:spLocks noGrp="1"/>
          </p:cNvSpPr>
          <p:nvPr>
            <p:ph type="body" idx="2"/>
          </p:nvPr>
        </p:nvSpPr>
        <p:spPr>
          <a:xfrm>
            <a:off x="656020" y="2009160"/>
            <a:ext cx="10820015" cy="3729037"/>
          </a:xfrm>
          <a:prstGeom prst="rect">
            <a:avLst/>
          </a:prstGeom>
          <a:noFill/>
          <a:ln>
            <a:noFill/>
          </a:ln>
        </p:spPr>
        <p:txBody>
          <a:bodyPr spcFirstLastPara="1" wrap="square" lIns="91425" tIns="45700" rIns="91425" bIns="45700" anchor="t" anchorCtr="0">
            <a:normAutofit/>
          </a:bodyPr>
          <a:lstStyle/>
          <a:p>
            <a:pPr marL="342900" lvl="0" indent="-342900" algn="l" rtl="0">
              <a:lnSpc>
                <a:spcPct val="115000"/>
              </a:lnSpc>
              <a:spcBef>
                <a:spcPts val="1000"/>
              </a:spcBef>
              <a:spcAft>
                <a:spcPts val="0"/>
              </a:spcAft>
              <a:buSzPts val="2800"/>
              <a:buFont typeface="Noto Sans Symbols"/>
              <a:buChar char="∙"/>
            </a:pPr>
            <a:r>
              <a:rPr lang="en-GB" sz="2000" dirty="0">
                <a:solidFill>
                  <a:srgbClr val="000000"/>
                </a:solidFill>
                <a:latin typeface="Arial"/>
                <a:ea typeface="Arial"/>
                <a:cs typeface="Arial"/>
                <a:sym typeface="Arial"/>
              </a:rPr>
              <a:t>“We’ve talked about a lot in this call. How are you feeling now?” </a:t>
            </a:r>
            <a:endParaRPr sz="2000" dirty="0">
              <a:solidFill>
                <a:srgbClr val="000000"/>
              </a:solidFill>
            </a:endParaRPr>
          </a:p>
          <a:p>
            <a:pPr marL="342900" lvl="0" indent="-342900" algn="l" rtl="0">
              <a:lnSpc>
                <a:spcPct val="115000"/>
              </a:lnSpc>
              <a:spcBef>
                <a:spcPts val="1000"/>
              </a:spcBef>
              <a:spcAft>
                <a:spcPts val="0"/>
              </a:spcAft>
              <a:buSzPts val="2800"/>
              <a:buFont typeface="Noto Sans Symbols"/>
              <a:buChar char="∙"/>
            </a:pPr>
            <a:r>
              <a:rPr lang="en-GB" sz="2000" dirty="0">
                <a:solidFill>
                  <a:srgbClr val="000000"/>
                </a:solidFill>
                <a:latin typeface="Arial"/>
                <a:ea typeface="Arial"/>
                <a:cs typeface="Arial"/>
                <a:sym typeface="Arial"/>
              </a:rPr>
              <a:t>“We’ve talked about a lot in this call. Have I answered all of your questions?” </a:t>
            </a:r>
            <a:endParaRPr sz="2000" dirty="0">
              <a:solidFill>
                <a:srgbClr val="000000"/>
              </a:solidFill>
            </a:endParaRPr>
          </a:p>
          <a:p>
            <a:pPr marL="342900" lvl="0" indent="-342900" algn="l" rtl="0">
              <a:lnSpc>
                <a:spcPct val="115000"/>
              </a:lnSpc>
              <a:spcBef>
                <a:spcPts val="1000"/>
              </a:spcBef>
              <a:spcAft>
                <a:spcPts val="0"/>
              </a:spcAft>
              <a:buSzPts val="2800"/>
              <a:buFont typeface="Noto Sans Symbols"/>
              <a:buChar char="∙"/>
            </a:pPr>
            <a:r>
              <a:rPr lang="en-GB" sz="2000" dirty="0">
                <a:solidFill>
                  <a:srgbClr val="000000"/>
                </a:solidFill>
                <a:latin typeface="Arial"/>
                <a:ea typeface="Arial"/>
                <a:cs typeface="Arial"/>
                <a:sym typeface="Arial"/>
              </a:rPr>
              <a:t>“Perhaps you would like to take some time to think about all that we have talked about today, and you can call back another time to talk a little more.”</a:t>
            </a:r>
            <a:endParaRPr sz="2000" dirty="0">
              <a:solidFill>
                <a:srgbClr val="000000"/>
              </a:solidFill>
            </a:endParaRPr>
          </a:p>
          <a:p>
            <a:pPr marL="342900" lvl="0" indent="-342900" algn="l" rtl="0">
              <a:lnSpc>
                <a:spcPct val="115000"/>
              </a:lnSpc>
              <a:spcBef>
                <a:spcPts val="1000"/>
              </a:spcBef>
              <a:spcAft>
                <a:spcPts val="0"/>
              </a:spcAft>
              <a:buSzPts val="2800"/>
              <a:buFont typeface="Noto Sans Symbols"/>
              <a:buChar char="∙"/>
            </a:pPr>
            <a:r>
              <a:rPr lang="en-GB" sz="2000" dirty="0">
                <a:solidFill>
                  <a:srgbClr val="000000"/>
                </a:solidFill>
                <a:latin typeface="Arial"/>
                <a:ea typeface="Arial"/>
                <a:cs typeface="Arial"/>
                <a:sym typeface="Arial"/>
              </a:rPr>
              <a:t>I’m afraid I have to go right now, as I have to handle another call. So, I’ll have to let you go. You know that you can call back again if you need support.”</a:t>
            </a:r>
            <a:endParaRPr sz="2000" dirty="0">
              <a:solidFill>
                <a:srgbClr val="000000"/>
              </a:solidFill>
            </a:endParaRPr>
          </a:p>
          <a:p>
            <a:pPr marL="457200" lvl="0" indent="-228600" algn="l" rtl="0">
              <a:lnSpc>
                <a:spcPct val="90000"/>
              </a:lnSpc>
              <a:spcBef>
                <a:spcPts val="1000"/>
              </a:spcBef>
              <a:spcAft>
                <a:spcPts val="0"/>
              </a:spcAft>
              <a:buClr>
                <a:schemeClr val="accent2"/>
              </a:buClr>
              <a:buSzPts val="2800"/>
              <a:buNone/>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2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600"/>
              <a:buFont typeface="Helvetica Neue"/>
              <a:buNone/>
            </a:pPr>
            <a:r>
              <a:rPr lang="en-GB" dirty="0"/>
              <a:t>Practice Time!!</a:t>
            </a:r>
            <a:endParaRPr dirty="0"/>
          </a:p>
        </p:txBody>
      </p:sp>
      <p:sp>
        <p:nvSpPr>
          <p:cNvPr id="424" name="Google Shape;424;p22"/>
          <p:cNvSpPr txBox="1">
            <a:spLocks noGrp="1"/>
          </p:cNvSpPr>
          <p:nvPr>
            <p:ph type="body" idx="1"/>
          </p:nvPr>
        </p:nvSpPr>
        <p:spPr>
          <a:xfrm>
            <a:off x="656023" y="1690688"/>
            <a:ext cx="10820015" cy="5000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3"/>
              </a:buClr>
              <a:buSzPts val="2800"/>
              <a:buNone/>
            </a:pPr>
            <a:r>
              <a:rPr lang="en-GB" dirty="0"/>
              <a:t>Objective</a:t>
            </a:r>
            <a:endParaRPr dirty="0"/>
          </a:p>
        </p:txBody>
      </p:sp>
      <p:sp>
        <p:nvSpPr>
          <p:cNvPr id="425" name="Google Shape;425;p22"/>
          <p:cNvSpPr txBox="1">
            <a:spLocks noGrp="1"/>
          </p:cNvSpPr>
          <p:nvPr>
            <p:ph type="body" idx="2"/>
          </p:nvPr>
        </p:nvSpPr>
        <p:spPr>
          <a:xfrm>
            <a:off x="656022" y="2333626"/>
            <a:ext cx="10820015" cy="37719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3"/>
              </a:buClr>
              <a:buSzPts val="2000"/>
              <a:buChar char="•"/>
            </a:pPr>
            <a:r>
              <a:rPr lang="en-GB" sz="2000" dirty="0">
                <a:solidFill>
                  <a:srgbClr val="000000"/>
                </a:solidFill>
                <a:latin typeface="Arial"/>
                <a:ea typeface="Arial"/>
                <a:cs typeface="Arial"/>
                <a:sym typeface="Arial"/>
              </a:rPr>
              <a:t>Demonstrate how to conduct case management sessions by phone in a safe manner </a:t>
            </a:r>
            <a:endParaRPr sz="2000" dirty="0"/>
          </a:p>
        </p:txBody>
      </p:sp>
      <p:pic>
        <p:nvPicPr>
          <p:cNvPr id="426" name="Google Shape;426;p22"/>
          <p:cNvPicPr preferRelativeResize="0"/>
          <p:nvPr/>
        </p:nvPicPr>
        <p:blipFill rotWithShape="1">
          <a:blip r:embed="rId3">
            <a:alphaModFix/>
          </a:blip>
          <a:srcRect/>
          <a:stretch/>
        </p:blipFill>
        <p:spPr>
          <a:xfrm>
            <a:off x="8248574" y="2833689"/>
            <a:ext cx="1902117" cy="190821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2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600"/>
              <a:buFont typeface="Helvetica Neue"/>
              <a:buNone/>
            </a:pPr>
            <a:r>
              <a:rPr lang="en-GB" dirty="0"/>
              <a:t>Practice Time!</a:t>
            </a:r>
            <a:endParaRPr dirty="0"/>
          </a:p>
        </p:txBody>
      </p:sp>
      <p:sp>
        <p:nvSpPr>
          <p:cNvPr id="432" name="Google Shape;432;p23"/>
          <p:cNvSpPr txBox="1">
            <a:spLocks noGrp="1"/>
          </p:cNvSpPr>
          <p:nvPr>
            <p:ph type="body" idx="1"/>
          </p:nvPr>
        </p:nvSpPr>
        <p:spPr>
          <a:xfrm>
            <a:off x="656022" y="1532322"/>
            <a:ext cx="10820015" cy="889331"/>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accent1"/>
              </a:buClr>
              <a:buSzPct val="90740"/>
              <a:buNone/>
            </a:pPr>
            <a:r>
              <a:rPr lang="en-GB" sz="3085" dirty="0"/>
              <a:t>In groups of 3: assign one group member to act as the caseworker, one to act as the child or caregiver, and one to be the observer — on a rotating basis</a:t>
            </a:r>
            <a:endParaRPr sz="3085" dirty="0"/>
          </a:p>
          <a:p>
            <a:pPr marL="0" lvl="0" indent="0" algn="l" rtl="0">
              <a:lnSpc>
                <a:spcPct val="90000"/>
              </a:lnSpc>
              <a:spcBef>
                <a:spcPts val="1000"/>
              </a:spcBef>
              <a:spcAft>
                <a:spcPts val="0"/>
              </a:spcAft>
              <a:buClr>
                <a:schemeClr val="accent1"/>
              </a:buClr>
              <a:buSzPct val="100000"/>
              <a:buNone/>
            </a:pPr>
            <a:endParaRPr dirty="0"/>
          </a:p>
        </p:txBody>
      </p:sp>
      <p:sp>
        <p:nvSpPr>
          <p:cNvPr id="433" name="Google Shape;433;p23"/>
          <p:cNvSpPr txBox="1">
            <a:spLocks noGrp="1"/>
          </p:cNvSpPr>
          <p:nvPr>
            <p:ph type="body" idx="2"/>
          </p:nvPr>
        </p:nvSpPr>
        <p:spPr>
          <a:xfrm>
            <a:off x="655637" y="2659857"/>
            <a:ext cx="10820400" cy="37290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ts val="2800"/>
              <a:buChar char="•"/>
            </a:pPr>
            <a:r>
              <a:rPr lang="en-GB" sz="2000" dirty="0">
                <a:solidFill>
                  <a:srgbClr val="000000"/>
                </a:solidFill>
                <a:latin typeface="+mj-lt"/>
              </a:rPr>
              <a:t>The participants set up their WhatsApp or Signal groups </a:t>
            </a:r>
            <a:endParaRPr sz="2000" dirty="0">
              <a:solidFill>
                <a:srgbClr val="000000"/>
              </a:solidFill>
              <a:latin typeface="+mj-lt"/>
            </a:endParaRPr>
          </a:p>
          <a:p>
            <a:pPr marL="228600" lvl="0" indent="-228600" algn="l" rtl="0">
              <a:lnSpc>
                <a:spcPct val="90000"/>
              </a:lnSpc>
              <a:spcBef>
                <a:spcPts val="1000"/>
              </a:spcBef>
              <a:spcAft>
                <a:spcPts val="0"/>
              </a:spcAft>
              <a:buClr>
                <a:schemeClr val="accent1"/>
              </a:buClr>
              <a:buSzPts val="2800"/>
              <a:buChar char="•"/>
            </a:pPr>
            <a:r>
              <a:rPr lang="en-GB" sz="2000" dirty="0">
                <a:solidFill>
                  <a:srgbClr val="000000"/>
                </a:solidFill>
                <a:latin typeface="+mj-lt"/>
              </a:rPr>
              <a:t>They all read the scenario, and observers read the observer card</a:t>
            </a:r>
            <a:endParaRPr sz="2000" dirty="0">
              <a:solidFill>
                <a:srgbClr val="000000"/>
              </a:solidFill>
              <a:latin typeface="+mj-lt"/>
            </a:endParaRPr>
          </a:p>
          <a:p>
            <a:pPr marL="228600" lvl="0" indent="-228600" algn="l" rtl="0">
              <a:lnSpc>
                <a:spcPct val="90000"/>
              </a:lnSpc>
              <a:spcBef>
                <a:spcPts val="1000"/>
              </a:spcBef>
              <a:spcAft>
                <a:spcPts val="0"/>
              </a:spcAft>
              <a:buClr>
                <a:schemeClr val="accent1"/>
              </a:buClr>
              <a:buSzPts val="2800"/>
              <a:buChar char="•"/>
            </a:pPr>
            <a:r>
              <a:rPr lang="en-GB" sz="2000" dirty="0">
                <a:solidFill>
                  <a:srgbClr val="000000"/>
                </a:solidFill>
                <a:latin typeface="+mj-lt"/>
              </a:rPr>
              <a:t>They all skim the “Case Management via Phone Tip Sheet”</a:t>
            </a:r>
            <a:endParaRPr sz="2000" dirty="0">
              <a:solidFill>
                <a:srgbClr val="000000"/>
              </a:solidFill>
              <a:latin typeface="+mj-lt"/>
            </a:endParaRPr>
          </a:p>
          <a:p>
            <a:pPr marL="228600" lvl="0" indent="-228600" algn="l" rtl="0">
              <a:lnSpc>
                <a:spcPct val="90000"/>
              </a:lnSpc>
              <a:spcBef>
                <a:spcPts val="1000"/>
              </a:spcBef>
              <a:spcAft>
                <a:spcPts val="0"/>
              </a:spcAft>
              <a:buClr>
                <a:schemeClr val="accent1"/>
              </a:buClr>
              <a:buSzPts val="2800"/>
              <a:buChar char="•"/>
            </a:pPr>
            <a:r>
              <a:rPr lang="en-GB" sz="2000" dirty="0">
                <a:solidFill>
                  <a:srgbClr val="000000"/>
                </a:solidFill>
                <a:latin typeface="+mj-lt"/>
              </a:rPr>
              <a:t>Each caseworker calls the child or caregiver in his/her group</a:t>
            </a:r>
            <a:endParaRPr sz="2000" dirty="0">
              <a:solidFill>
                <a:srgbClr val="000000"/>
              </a:solidFill>
              <a:latin typeface="+mj-lt"/>
            </a:endParaRPr>
          </a:p>
          <a:p>
            <a:pPr marL="228600" lvl="0" indent="-228600" algn="l" rtl="0">
              <a:lnSpc>
                <a:spcPct val="90000"/>
              </a:lnSpc>
              <a:spcBef>
                <a:spcPts val="1000"/>
              </a:spcBef>
              <a:spcAft>
                <a:spcPts val="0"/>
              </a:spcAft>
              <a:buClr>
                <a:schemeClr val="accent1"/>
              </a:buClr>
              <a:buSzPts val="2800"/>
              <a:buChar char="•"/>
            </a:pPr>
            <a:r>
              <a:rPr lang="en-GB" sz="2000" dirty="0">
                <a:solidFill>
                  <a:srgbClr val="000000"/>
                </a:solidFill>
                <a:latin typeface="+mj-lt"/>
              </a:rPr>
              <a:t>The facilitator stops the role-play after about 20 minutes</a:t>
            </a:r>
            <a:endParaRPr sz="2000" dirty="0">
              <a:solidFill>
                <a:srgbClr val="000000"/>
              </a:solidFill>
              <a:latin typeface="+mj-lt"/>
            </a:endParaRPr>
          </a:p>
        </p:txBody>
      </p:sp>
      <p:pic>
        <p:nvPicPr>
          <p:cNvPr id="434" name="Google Shape;434;p23"/>
          <p:cNvPicPr preferRelativeResize="0"/>
          <p:nvPr/>
        </p:nvPicPr>
        <p:blipFill rotWithShape="1">
          <a:blip r:embed="rId3">
            <a:alphaModFix/>
          </a:blip>
          <a:srcRect/>
          <a:stretch/>
        </p:blipFill>
        <p:spPr>
          <a:xfrm>
            <a:off x="8425707" y="-315698"/>
            <a:ext cx="3383573" cy="338967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24"/>
          <p:cNvSpPr txBox="1">
            <a:spLocks noGrp="1"/>
          </p:cNvSpPr>
          <p:nvPr>
            <p:ph type="title"/>
          </p:nvPr>
        </p:nvSpPr>
        <p:spPr>
          <a:xfrm>
            <a:off x="656021" y="31212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5"/>
              </a:buClr>
              <a:buSzPts val="3600"/>
              <a:buFont typeface="Helvetica Neue"/>
              <a:buNone/>
            </a:pPr>
            <a:r>
              <a:rPr lang="en-GB" dirty="0"/>
              <a:t>Reflection Time</a:t>
            </a:r>
            <a:endParaRPr dirty="0"/>
          </a:p>
        </p:txBody>
      </p:sp>
      <p:sp>
        <p:nvSpPr>
          <p:cNvPr id="440" name="Google Shape;440;p24"/>
          <p:cNvSpPr txBox="1">
            <a:spLocks noGrp="1"/>
          </p:cNvSpPr>
          <p:nvPr>
            <p:ph type="body" idx="1"/>
          </p:nvPr>
        </p:nvSpPr>
        <p:spPr>
          <a:xfrm>
            <a:off x="656022" y="1690688"/>
            <a:ext cx="3254497" cy="106224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6"/>
              </a:buClr>
              <a:buSzPts val="2800"/>
              <a:buNone/>
            </a:pPr>
            <a:r>
              <a:rPr lang="en-GB" dirty="0"/>
              <a:t>Let’s discuss together!</a:t>
            </a:r>
            <a:endParaRPr dirty="0"/>
          </a:p>
        </p:txBody>
      </p:sp>
      <p:sp>
        <p:nvSpPr>
          <p:cNvPr id="441" name="Google Shape;441;p24"/>
          <p:cNvSpPr txBox="1">
            <a:spLocks noGrp="1"/>
          </p:cNvSpPr>
          <p:nvPr>
            <p:ph type="body" idx="2"/>
          </p:nvPr>
        </p:nvSpPr>
        <p:spPr>
          <a:xfrm>
            <a:off x="3519526" y="1690688"/>
            <a:ext cx="6781471" cy="3729037"/>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just" rtl="0">
              <a:lnSpc>
                <a:spcPct val="115000"/>
              </a:lnSpc>
              <a:spcBef>
                <a:spcPts val="0"/>
              </a:spcBef>
              <a:spcAft>
                <a:spcPts val="0"/>
              </a:spcAft>
              <a:buSzPct val="49019"/>
              <a:buFont typeface="Arial"/>
              <a:buChar char="●"/>
            </a:pPr>
            <a:r>
              <a:rPr lang="en-GB" sz="2400" dirty="0">
                <a:solidFill>
                  <a:srgbClr val="000000"/>
                </a:solidFill>
                <a:latin typeface="+mj-lt"/>
                <a:ea typeface="Noto Sans Symbols"/>
                <a:cs typeface="Noto Sans Symbols"/>
                <a:sym typeface="Noto Sans Symbols"/>
              </a:rPr>
              <a:t>What was most challenging aspect of the calls?</a:t>
            </a:r>
            <a:endParaRPr sz="2400" dirty="0">
              <a:latin typeface="+mj-lt"/>
              <a:ea typeface="Noto Sans Symbols"/>
              <a:cs typeface="Noto Sans Symbols"/>
              <a:sym typeface="Noto Sans Symbols"/>
            </a:endParaRPr>
          </a:p>
          <a:p>
            <a:pPr marL="342900" lvl="0" indent="-342900" algn="just" rtl="0">
              <a:lnSpc>
                <a:spcPct val="115000"/>
              </a:lnSpc>
              <a:spcBef>
                <a:spcPts val="1800"/>
              </a:spcBef>
              <a:spcAft>
                <a:spcPts val="0"/>
              </a:spcAft>
              <a:buSzPct val="49019"/>
              <a:buFont typeface="Arial"/>
              <a:buChar char="●"/>
            </a:pPr>
            <a:r>
              <a:rPr lang="en-GB" sz="2400" dirty="0">
                <a:solidFill>
                  <a:srgbClr val="000000"/>
                </a:solidFill>
                <a:latin typeface="+mj-lt"/>
                <a:ea typeface="Noto Sans Symbols"/>
                <a:cs typeface="Noto Sans Symbols"/>
                <a:sym typeface="Noto Sans Symbols"/>
              </a:rPr>
              <a:t>Did something during the calls make you feel uncomfortable?</a:t>
            </a:r>
            <a:endParaRPr sz="2400" dirty="0">
              <a:solidFill>
                <a:srgbClr val="000000"/>
              </a:solidFill>
              <a:latin typeface="+mj-lt"/>
              <a:ea typeface="Noto Sans Symbols"/>
              <a:cs typeface="Noto Sans Symbols"/>
              <a:sym typeface="Noto Sans Symbols"/>
            </a:endParaRPr>
          </a:p>
          <a:p>
            <a:pPr marL="342900" lvl="0" indent="-342900" algn="just" rtl="0">
              <a:lnSpc>
                <a:spcPct val="115000"/>
              </a:lnSpc>
              <a:spcBef>
                <a:spcPts val="1800"/>
              </a:spcBef>
              <a:spcAft>
                <a:spcPts val="0"/>
              </a:spcAft>
              <a:buSzPct val="49019"/>
              <a:buFont typeface="Arial"/>
              <a:buChar char="●"/>
            </a:pPr>
            <a:r>
              <a:rPr lang="en-GB" sz="2400" dirty="0">
                <a:solidFill>
                  <a:srgbClr val="000000"/>
                </a:solidFill>
                <a:latin typeface="+mj-lt"/>
                <a:ea typeface="Noto Sans Symbols"/>
                <a:cs typeface="Noto Sans Symbols"/>
                <a:sym typeface="Noto Sans Symbols"/>
              </a:rPr>
              <a:t>What are the key considerations for the 3 phases of the call:</a:t>
            </a:r>
            <a:endParaRPr dirty="0">
              <a:latin typeface="+mj-lt"/>
            </a:endParaRPr>
          </a:p>
          <a:p>
            <a:pPr marL="1257300" lvl="2" indent="-342900" algn="just" rtl="0">
              <a:lnSpc>
                <a:spcPct val="115000"/>
              </a:lnSpc>
              <a:spcBef>
                <a:spcPts val="1800"/>
              </a:spcBef>
              <a:spcAft>
                <a:spcPts val="0"/>
              </a:spcAft>
              <a:buSzPct val="49019"/>
              <a:buFont typeface="Noto Sans Symbols"/>
              <a:buChar char="⮚"/>
            </a:pPr>
            <a:r>
              <a:rPr lang="en-US" sz="2400" dirty="0">
                <a:solidFill>
                  <a:srgbClr val="000000"/>
                </a:solidFill>
                <a:latin typeface="+mj-lt"/>
                <a:ea typeface="Noto Sans Symbols"/>
                <a:cs typeface="Noto Sans Symbols"/>
                <a:sym typeface="Noto Sans Symbols"/>
              </a:rPr>
              <a:t>Start of the call</a:t>
            </a:r>
          </a:p>
          <a:p>
            <a:pPr marL="1257300" lvl="2" indent="-342900" algn="just">
              <a:lnSpc>
                <a:spcPct val="115000"/>
              </a:lnSpc>
              <a:spcBef>
                <a:spcPts val="1800"/>
              </a:spcBef>
              <a:buSzPct val="49019"/>
              <a:buFont typeface="Noto Sans Symbols"/>
              <a:buChar char="⮚"/>
            </a:pPr>
            <a:r>
              <a:rPr lang="en-US" sz="2400" dirty="0">
                <a:solidFill>
                  <a:srgbClr val="000000"/>
                </a:solidFill>
                <a:latin typeface="+mj-lt"/>
                <a:ea typeface="Noto Sans Symbols"/>
                <a:cs typeface="Noto Sans Symbols"/>
                <a:sym typeface="Noto Sans Symbols"/>
              </a:rPr>
              <a:t>Duration of the call</a:t>
            </a:r>
            <a:endParaRPr lang="en-US" sz="2400" dirty="0">
              <a:latin typeface="+mj-lt"/>
            </a:endParaRPr>
          </a:p>
          <a:p>
            <a:pPr marL="1257300" lvl="2" indent="-342900" algn="just" rtl="0">
              <a:lnSpc>
                <a:spcPct val="115000"/>
              </a:lnSpc>
              <a:spcBef>
                <a:spcPts val="1800"/>
              </a:spcBef>
              <a:spcAft>
                <a:spcPts val="0"/>
              </a:spcAft>
              <a:buSzPct val="49019"/>
              <a:buFont typeface="Noto Sans Symbols"/>
              <a:buChar char="⮚"/>
            </a:pPr>
            <a:r>
              <a:rPr lang="en-GB" sz="2400" dirty="0">
                <a:solidFill>
                  <a:srgbClr val="000000"/>
                </a:solidFill>
                <a:latin typeface="+mj-lt"/>
                <a:ea typeface="Noto Sans Symbols"/>
                <a:cs typeface="Noto Sans Symbols"/>
                <a:sym typeface="Noto Sans Symbols"/>
              </a:rPr>
              <a:t>End of the call</a:t>
            </a:r>
            <a:endParaRPr sz="2400" dirty="0">
              <a:latin typeface="+mj-lt"/>
              <a:ea typeface="Noto Sans Symbols"/>
              <a:cs typeface="Noto Sans Symbols"/>
              <a:sym typeface="Noto Sans Symbols"/>
            </a:endParaRPr>
          </a:p>
          <a:p>
            <a:pPr marL="0" lvl="0" indent="0" algn="l" rtl="0">
              <a:lnSpc>
                <a:spcPct val="90000"/>
              </a:lnSpc>
              <a:spcBef>
                <a:spcPts val="1800"/>
              </a:spcBef>
              <a:spcAft>
                <a:spcPts val="0"/>
              </a:spcAft>
              <a:buSzPct val="117647"/>
              <a:buNone/>
            </a:pPr>
            <a:endParaRPr dirty="0"/>
          </a:p>
        </p:txBody>
      </p:sp>
      <p:pic>
        <p:nvPicPr>
          <p:cNvPr id="442" name="Google Shape;442;p24"/>
          <p:cNvPicPr preferRelativeResize="0"/>
          <p:nvPr/>
        </p:nvPicPr>
        <p:blipFill rotWithShape="1">
          <a:blip r:embed="rId3">
            <a:alphaModFix/>
          </a:blip>
          <a:srcRect/>
          <a:stretch/>
        </p:blipFill>
        <p:spPr>
          <a:xfrm>
            <a:off x="1173702" y="3197367"/>
            <a:ext cx="1109568" cy="107908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6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5"/>
              </a:buClr>
              <a:buSzPts val="3600"/>
              <a:buFont typeface="Helvetica Neue"/>
              <a:buNone/>
            </a:pPr>
            <a:r>
              <a:rPr lang="en-GB" dirty="0"/>
              <a:t>Practice Safety Planning</a:t>
            </a:r>
            <a:endParaRPr dirty="0"/>
          </a:p>
        </p:txBody>
      </p:sp>
      <p:sp>
        <p:nvSpPr>
          <p:cNvPr id="448" name="Google Shape;448;p62"/>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Clr>
                <a:schemeClr val="accent6"/>
              </a:buClr>
              <a:buSzPts val="2800"/>
              <a:buChar char="•"/>
            </a:pPr>
            <a:r>
              <a:rPr lang="en-GB" sz="2000" u="none" strike="noStrike" dirty="0">
                <a:solidFill>
                  <a:srgbClr val="000000"/>
                </a:solidFill>
                <a:latin typeface="Arial"/>
                <a:ea typeface="Arial"/>
                <a:cs typeface="Arial"/>
                <a:sym typeface="Arial"/>
              </a:rPr>
              <a:t>Discuss key considerations regarding safety planning  </a:t>
            </a:r>
            <a:endParaRPr sz="2000" u="none" strike="noStrike" dirty="0">
              <a:latin typeface="Arial"/>
              <a:ea typeface="Arial"/>
              <a:cs typeface="Arial"/>
              <a:sym typeface="Arial"/>
            </a:endParaRPr>
          </a:p>
          <a:p>
            <a:pPr marL="457200" lvl="0" indent="-228600" algn="l" rtl="0">
              <a:lnSpc>
                <a:spcPct val="90000"/>
              </a:lnSpc>
              <a:spcBef>
                <a:spcPts val="1000"/>
              </a:spcBef>
              <a:spcAft>
                <a:spcPts val="0"/>
              </a:spcAft>
              <a:buClr>
                <a:schemeClr val="accent6"/>
              </a:buClr>
              <a:buSzPts val="2800"/>
              <a:buNone/>
            </a:pPr>
            <a:endParaRPr dirty="0"/>
          </a:p>
        </p:txBody>
      </p:sp>
      <p:sp>
        <p:nvSpPr>
          <p:cNvPr id="449" name="Google Shape;449;p62"/>
          <p:cNvSpPr txBox="1">
            <a:spLocks noGrp="1"/>
          </p:cNvSpPr>
          <p:nvPr>
            <p:ph type="body" idx="1"/>
          </p:nvPr>
        </p:nvSpPr>
        <p:spPr>
          <a:xfrm>
            <a:off x="655638" y="1690688"/>
            <a:ext cx="10820400" cy="571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3"/>
              </a:buClr>
              <a:buSzPts val="2800"/>
              <a:buNone/>
            </a:pPr>
            <a:r>
              <a:rPr lang="en-GB" dirty="0"/>
              <a:t>Objective</a:t>
            </a:r>
            <a:endParaRPr dirty="0"/>
          </a:p>
        </p:txBody>
      </p:sp>
      <p:pic>
        <p:nvPicPr>
          <p:cNvPr id="450" name="Google Shape;450;p62"/>
          <p:cNvPicPr preferRelativeResize="0"/>
          <p:nvPr/>
        </p:nvPicPr>
        <p:blipFill rotWithShape="1">
          <a:blip r:embed="rId3">
            <a:alphaModFix/>
          </a:blip>
          <a:srcRect/>
          <a:stretch/>
        </p:blipFill>
        <p:spPr>
          <a:xfrm>
            <a:off x="8248574" y="2833689"/>
            <a:ext cx="1902117" cy="190821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26794"/>
              </a:buClr>
              <a:buSzPts val="3200"/>
              <a:buNone/>
            </a:pPr>
            <a:r>
              <a:rPr lang="en-GB" dirty="0"/>
              <a:t>Agenda</a:t>
            </a:r>
            <a:endParaRPr dirty="0"/>
          </a:p>
        </p:txBody>
      </p:sp>
      <p:sp>
        <p:nvSpPr>
          <p:cNvPr id="241" name="Google Shape;241;p3"/>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ts val="2800"/>
              <a:buChar char="•"/>
            </a:pPr>
            <a:r>
              <a:rPr lang="en-GB" dirty="0">
                <a:highlight>
                  <a:srgbClr val="FFFF00"/>
                </a:highlight>
                <a:latin typeface="+mj-lt"/>
              </a:rPr>
              <a:t>Include preferred agenda</a:t>
            </a:r>
            <a:endParaRPr dirty="0">
              <a:latin typeface="+mj-lt"/>
            </a:endParaRPr>
          </a:p>
        </p:txBody>
      </p:sp>
      <p:sp>
        <p:nvSpPr>
          <p:cNvPr id="242" name="Google Shape;242;p3"/>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dirty="0"/>
              <a:t>Agenda</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6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5"/>
              </a:buClr>
              <a:buSzPts val="3600"/>
              <a:buFont typeface="Helvetica Neue"/>
              <a:buNone/>
            </a:pPr>
            <a:r>
              <a:rPr lang="en-GB" dirty="0"/>
              <a:t>Practice – Safety Planning</a:t>
            </a:r>
            <a:endParaRPr dirty="0"/>
          </a:p>
        </p:txBody>
      </p:sp>
      <p:sp>
        <p:nvSpPr>
          <p:cNvPr id="456" name="Google Shape;456;p63"/>
          <p:cNvSpPr txBox="1">
            <a:spLocks noGrp="1"/>
          </p:cNvSpPr>
          <p:nvPr>
            <p:ph type="body" idx="1"/>
          </p:nvPr>
        </p:nvSpPr>
        <p:spPr>
          <a:xfrm>
            <a:off x="656022" y="1690688"/>
            <a:ext cx="10879955" cy="642936"/>
          </a:xfrm>
          <a:prstGeom prst="rect">
            <a:avLst/>
          </a:prstGeom>
          <a:noFill/>
          <a:ln>
            <a:noFill/>
          </a:ln>
        </p:spPr>
        <p:txBody>
          <a:bodyPr spcFirstLastPara="1" wrap="square" lIns="91425" tIns="45700" rIns="91425" bIns="45700" anchor="t" anchorCtr="0">
            <a:normAutofit fontScale="85000" lnSpcReduction="10000"/>
          </a:bodyPr>
          <a:lstStyle/>
          <a:p>
            <a:pPr marL="457200" lvl="0" indent="-228600" algn="l" rtl="0">
              <a:lnSpc>
                <a:spcPct val="90000"/>
              </a:lnSpc>
              <a:spcBef>
                <a:spcPts val="1000"/>
              </a:spcBef>
              <a:spcAft>
                <a:spcPts val="0"/>
              </a:spcAft>
              <a:buClr>
                <a:schemeClr val="accent6"/>
              </a:buClr>
              <a:buSzPts val="2800"/>
              <a:buNone/>
            </a:pPr>
            <a:r>
              <a:rPr lang="en-GB" dirty="0"/>
              <a:t>In groups, reread the 3 scenarios and discuss the following questions:</a:t>
            </a:r>
            <a:endParaRPr dirty="0"/>
          </a:p>
        </p:txBody>
      </p:sp>
      <p:sp>
        <p:nvSpPr>
          <p:cNvPr id="457" name="Google Shape;457;p63"/>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p>
            <a:pPr marL="342900" lvl="0" indent="-342900" algn="l" rtl="0">
              <a:lnSpc>
                <a:spcPct val="115000"/>
              </a:lnSpc>
              <a:spcBef>
                <a:spcPts val="1000"/>
              </a:spcBef>
              <a:spcAft>
                <a:spcPts val="0"/>
              </a:spcAft>
              <a:buSzPts val="2800"/>
              <a:buChar char="•"/>
            </a:pPr>
            <a:r>
              <a:rPr lang="en-GB" sz="2000" u="none" strike="noStrike" dirty="0">
                <a:solidFill>
                  <a:srgbClr val="000000"/>
                </a:solidFill>
                <a:latin typeface="Arial"/>
                <a:ea typeface="Arial"/>
                <a:cs typeface="Arial"/>
                <a:sym typeface="Arial"/>
              </a:rPr>
              <a:t>Was there a need to develop a safety plan for Ali, Lila, or Amina because of the risks and hazards they were exposed to?</a:t>
            </a:r>
            <a:endParaRPr sz="2000" dirty="0">
              <a:solidFill>
                <a:srgbClr val="000000"/>
              </a:solidFill>
            </a:endParaRPr>
          </a:p>
          <a:p>
            <a:pPr marL="342900" lvl="0" indent="-342900" algn="l" rtl="0">
              <a:lnSpc>
                <a:spcPct val="115000"/>
              </a:lnSpc>
              <a:spcBef>
                <a:spcPts val="1000"/>
              </a:spcBef>
              <a:spcAft>
                <a:spcPts val="0"/>
              </a:spcAft>
              <a:buSzPts val="2800"/>
              <a:buChar char="•"/>
            </a:pPr>
            <a:r>
              <a:rPr lang="en-GB" sz="2000" u="none" strike="noStrike" dirty="0">
                <a:solidFill>
                  <a:srgbClr val="000000"/>
                </a:solidFill>
                <a:latin typeface="Arial"/>
                <a:ea typeface="Arial"/>
                <a:cs typeface="Arial"/>
                <a:sym typeface="Arial"/>
              </a:rPr>
              <a:t>If yes, which child </a:t>
            </a:r>
            <a:r>
              <a:rPr lang="en-GB" sz="2000" dirty="0">
                <a:solidFill>
                  <a:srgbClr val="000000"/>
                </a:solidFill>
                <a:latin typeface="Arial"/>
                <a:ea typeface="Arial"/>
                <a:cs typeface="Arial"/>
                <a:sym typeface="Arial"/>
              </a:rPr>
              <a:t>was</a:t>
            </a:r>
            <a:r>
              <a:rPr lang="en-GB" sz="2000" u="none" strike="noStrike" dirty="0">
                <a:solidFill>
                  <a:srgbClr val="000000"/>
                </a:solidFill>
                <a:latin typeface="Arial"/>
                <a:ea typeface="Arial"/>
                <a:cs typeface="Arial"/>
                <a:sym typeface="Arial"/>
              </a:rPr>
              <a:t> experiencing which risks and hazards?</a:t>
            </a:r>
            <a:endParaRPr sz="2000" dirty="0">
              <a:solidFill>
                <a:srgbClr val="000000"/>
              </a:solidFill>
            </a:endParaRPr>
          </a:p>
          <a:p>
            <a:pPr marL="342900" lvl="0" indent="-342900" algn="l" rtl="0">
              <a:lnSpc>
                <a:spcPct val="115000"/>
              </a:lnSpc>
              <a:spcBef>
                <a:spcPts val="1000"/>
              </a:spcBef>
              <a:spcAft>
                <a:spcPts val="0"/>
              </a:spcAft>
              <a:buSzPts val="2800"/>
              <a:buChar char="•"/>
            </a:pPr>
            <a:r>
              <a:rPr lang="en-GB" sz="2000" u="none" strike="noStrike" dirty="0">
                <a:solidFill>
                  <a:srgbClr val="000000"/>
                </a:solidFill>
                <a:latin typeface="Arial"/>
                <a:ea typeface="Arial"/>
                <a:cs typeface="Arial"/>
                <a:sym typeface="Arial"/>
              </a:rPr>
              <a:t>For children needing a safety plan, please list on the flipchart:</a:t>
            </a:r>
            <a:endParaRPr sz="2000" dirty="0">
              <a:solidFill>
                <a:srgbClr val="000000"/>
              </a:solidFill>
            </a:endParaRPr>
          </a:p>
          <a:p>
            <a:pPr marL="800100" lvl="1" indent="-342900" algn="l" rtl="0">
              <a:lnSpc>
                <a:spcPct val="115000"/>
              </a:lnSpc>
              <a:spcBef>
                <a:spcPts val="500"/>
              </a:spcBef>
              <a:spcAft>
                <a:spcPts val="0"/>
              </a:spcAft>
              <a:buSzPts val="2400"/>
              <a:buChar char="•"/>
            </a:pPr>
            <a:r>
              <a:rPr lang="en-GB" sz="2000" u="none" strike="noStrike" dirty="0">
                <a:solidFill>
                  <a:srgbClr val="000000"/>
                </a:solidFill>
                <a:latin typeface="Arial"/>
                <a:ea typeface="Arial"/>
                <a:cs typeface="Arial"/>
                <a:sym typeface="Arial"/>
              </a:rPr>
              <a:t>Actions to decrease the risks and hazards</a:t>
            </a:r>
            <a:endParaRPr sz="2000" dirty="0">
              <a:solidFill>
                <a:srgbClr val="000000"/>
              </a:solidFill>
            </a:endParaRPr>
          </a:p>
          <a:p>
            <a:pPr marL="800100" lvl="1" indent="-342900" algn="l" rtl="0">
              <a:lnSpc>
                <a:spcPct val="115000"/>
              </a:lnSpc>
              <a:spcBef>
                <a:spcPts val="500"/>
              </a:spcBef>
              <a:spcAft>
                <a:spcPts val="0"/>
              </a:spcAft>
              <a:buSzPts val="2400"/>
              <a:buChar char="•"/>
            </a:pPr>
            <a:r>
              <a:rPr lang="en-GB" sz="2000" u="none" strike="noStrike" dirty="0">
                <a:solidFill>
                  <a:srgbClr val="000000"/>
                </a:solidFill>
                <a:latin typeface="Arial"/>
                <a:ea typeface="Arial"/>
                <a:cs typeface="Arial"/>
                <a:sym typeface="Arial"/>
              </a:rPr>
              <a:t>Actions to take in risky and hazardous situations</a:t>
            </a:r>
            <a:endParaRPr sz="2000" dirty="0">
              <a:solidFill>
                <a:srgbClr val="000000"/>
              </a:solidFill>
            </a:endParaRPr>
          </a:p>
          <a:p>
            <a:pPr marL="457200" lvl="0" indent="-228600" algn="l" rtl="0">
              <a:lnSpc>
                <a:spcPct val="90000"/>
              </a:lnSpc>
              <a:spcBef>
                <a:spcPts val="1000"/>
              </a:spcBef>
              <a:spcAft>
                <a:spcPts val="0"/>
              </a:spcAft>
              <a:buClr>
                <a:schemeClr val="accent6"/>
              </a:buClr>
              <a:buSzPts val="2800"/>
              <a:buNone/>
            </a:pPr>
            <a:endParaRPr dirty="0"/>
          </a:p>
        </p:txBody>
      </p:sp>
      <p:pic>
        <p:nvPicPr>
          <p:cNvPr id="458" name="Google Shape;458;p63"/>
          <p:cNvPicPr preferRelativeResize="0"/>
          <p:nvPr/>
        </p:nvPicPr>
        <p:blipFill rotWithShape="1">
          <a:blip r:embed="rId3">
            <a:alphaModFix/>
          </a:blip>
          <a:srcRect/>
          <a:stretch/>
        </p:blipFill>
        <p:spPr>
          <a:xfrm>
            <a:off x="8425524" y="4198142"/>
            <a:ext cx="3383573" cy="338967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25"/>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en-GB" dirty="0"/>
              <a:t>Wrap-Up</a:t>
            </a:r>
            <a:endParaRPr dirty="0"/>
          </a:p>
        </p:txBody>
      </p:sp>
      <p:sp>
        <p:nvSpPr>
          <p:cNvPr id="464" name="Google Shape;464;p25"/>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2"/>
              </a:buClr>
              <a:buSzPts val="2800"/>
              <a:buChar char="•"/>
            </a:pPr>
            <a:r>
              <a:rPr lang="en-GB" b="1" dirty="0">
                <a:solidFill>
                  <a:srgbClr val="000000"/>
                </a:solidFill>
              </a:rPr>
              <a:t>Questions?</a:t>
            </a:r>
            <a:endParaRPr b="1" dirty="0">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64"/>
          <p:cNvSpPr txBox="1">
            <a:spLocks noGrp="1"/>
          </p:cNvSpPr>
          <p:nvPr>
            <p:ph type="title"/>
          </p:nvPr>
        </p:nvSpPr>
        <p:spPr>
          <a:xfrm>
            <a:off x="656022" y="365125"/>
            <a:ext cx="1082001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en-GB" dirty="0"/>
              <a:t>Online Peer-to-Peer Coaching Sessions</a:t>
            </a:r>
            <a:endParaRPr dirty="0"/>
          </a:p>
        </p:txBody>
      </p:sp>
      <p:sp>
        <p:nvSpPr>
          <p:cNvPr id="470" name="Google Shape;470;p64"/>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Clr>
                <a:schemeClr val="accent2"/>
              </a:buClr>
              <a:buSzPts val="2800"/>
              <a:buChar char="•"/>
            </a:pPr>
            <a:r>
              <a:rPr lang="en-GB" sz="2000" dirty="0">
                <a:latin typeface="+mj-lt"/>
              </a:rPr>
              <a:t>1st call (Include date and time) – Challenging Case-Management Cases over the Phone</a:t>
            </a:r>
            <a:endParaRPr sz="2000" dirty="0">
              <a:latin typeface="+mj-lt"/>
            </a:endParaRPr>
          </a:p>
          <a:p>
            <a:pPr marL="457200" lvl="0" indent="-406400" algn="l" rtl="0">
              <a:lnSpc>
                <a:spcPct val="90000"/>
              </a:lnSpc>
              <a:spcBef>
                <a:spcPts val="1000"/>
              </a:spcBef>
              <a:spcAft>
                <a:spcPts val="0"/>
              </a:spcAft>
              <a:buClr>
                <a:schemeClr val="accent2"/>
              </a:buClr>
              <a:buSzPts val="2800"/>
              <a:buChar char="•"/>
            </a:pPr>
            <a:r>
              <a:rPr lang="en-GB" sz="2000" dirty="0">
                <a:latin typeface="+mj-lt"/>
              </a:rPr>
              <a:t>2nd call (Include date and time) – Safety Planning over the Phone</a:t>
            </a:r>
            <a:endParaRPr sz="2000"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
          <p:cNvSpPr txBox="1">
            <a:spLocks noGrp="1"/>
          </p:cNvSpPr>
          <p:nvPr>
            <p:ph type="body" idx="2"/>
          </p:nvPr>
        </p:nvSpPr>
        <p:spPr>
          <a:xfrm>
            <a:off x="4100513" y="1908699"/>
            <a:ext cx="7300912" cy="3666477"/>
          </a:xfrm>
          <a:prstGeom prst="rect">
            <a:avLst/>
          </a:prstGeom>
          <a:noFill/>
          <a:ln>
            <a:noFill/>
          </a:ln>
        </p:spPr>
        <p:txBody>
          <a:bodyPr spcFirstLastPara="1" wrap="square" lIns="91425" tIns="45700" rIns="91425" bIns="45700" anchor="t" anchorCtr="0">
            <a:normAutofit/>
          </a:bodyPr>
          <a:lstStyle/>
          <a:p>
            <a:pPr marL="342900" lvl="0" indent="-342900" algn="l" rtl="0">
              <a:lnSpc>
                <a:spcPct val="115000"/>
              </a:lnSpc>
              <a:spcBef>
                <a:spcPts val="0"/>
              </a:spcBef>
              <a:spcAft>
                <a:spcPts val="0"/>
              </a:spcAft>
              <a:buSzPts val="2000"/>
              <a:buFont typeface="Arial"/>
              <a:buChar char="●"/>
            </a:pPr>
            <a:r>
              <a:rPr lang="en-GB" sz="2000" u="none" strike="noStrike" dirty="0">
                <a:solidFill>
                  <a:srgbClr val="000000"/>
                </a:solidFill>
                <a:latin typeface="Arial"/>
                <a:ea typeface="Arial"/>
                <a:cs typeface="Arial"/>
                <a:sym typeface="Arial"/>
              </a:rPr>
              <a:t>Respect</a:t>
            </a:r>
            <a:endParaRPr dirty="0">
              <a:solidFill>
                <a:srgbClr val="000000"/>
              </a:solidFill>
            </a:endParaRPr>
          </a:p>
          <a:p>
            <a:pPr marL="342900" lvl="0" indent="-342900" algn="l" rtl="0">
              <a:lnSpc>
                <a:spcPct val="115000"/>
              </a:lnSpc>
              <a:spcBef>
                <a:spcPts val="1000"/>
              </a:spcBef>
              <a:spcAft>
                <a:spcPts val="0"/>
              </a:spcAft>
              <a:buSzPts val="2000"/>
              <a:buFont typeface="Arial"/>
              <a:buChar char="●"/>
            </a:pPr>
            <a:r>
              <a:rPr lang="en-GB" sz="2000" u="none" strike="noStrike" dirty="0">
                <a:solidFill>
                  <a:srgbClr val="000000"/>
                </a:solidFill>
                <a:latin typeface="Arial"/>
                <a:ea typeface="Arial"/>
                <a:cs typeface="Arial"/>
                <a:sym typeface="Arial"/>
              </a:rPr>
              <a:t>Punctuality</a:t>
            </a:r>
            <a:endParaRPr dirty="0">
              <a:solidFill>
                <a:srgbClr val="000000"/>
              </a:solidFill>
            </a:endParaRPr>
          </a:p>
          <a:p>
            <a:pPr marL="342900" lvl="0" indent="-342900" algn="l" rtl="0">
              <a:lnSpc>
                <a:spcPct val="115000"/>
              </a:lnSpc>
              <a:spcBef>
                <a:spcPts val="1000"/>
              </a:spcBef>
              <a:spcAft>
                <a:spcPts val="0"/>
              </a:spcAft>
              <a:buSzPts val="2000"/>
              <a:buFont typeface="Arial"/>
              <a:buChar char="●"/>
            </a:pPr>
            <a:r>
              <a:rPr lang="en-GB" sz="2000" u="none" strike="noStrike" dirty="0">
                <a:solidFill>
                  <a:srgbClr val="000000"/>
                </a:solidFill>
                <a:latin typeface="Arial"/>
                <a:ea typeface="Arial"/>
                <a:cs typeface="Arial"/>
                <a:sym typeface="Arial"/>
              </a:rPr>
              <a:t>Willingness to listen</a:t>
            </a:r>
            <a:endParaRPr dirty="0">
              <a:solidFill>
                <a:srgbClr val="000000"/>
              </a:solidFill>
            </a:endParaRPr>
          </a:p>
          <a:p>
            <a:pPr marL="342900" lvl="0" indent="-342900" algn="l" rtl="0">
              <a:lnSpc>
                <a:spcPct val="115000"/>
              </a:lnSpc>
              <a:spcBef>
                <a:spcPts val="1000"/>
              </a:spcBef>
              <a:spcAft>
                <a:spcPts val="0"/>
              </a:spcAft>
              <a:buSzPts val="2000"/>
              <a:buFont typeface="Arial"/>
              <a:buChar char="●"/>
            </a:pPr>
            <a:r>
              <a:rPr lang="en-GB" sz="2000" u="none" strike="noStrike" dirty="0">
                <a:solidFill>
                  <a:srgbClr val="000000"/>
                </a:solidFill>
                <a:latin typeface="Arial"/>
                <a:ea typeface="Arial"/>
                <a:cs typeface="Arial"/>
                <a:sym typeface="Arial"/>
              </a:rPr>
              <a:t>Openness to new ideas and perspectives</a:t>
            </a:r>
            <a:endParaRPr dirty="0">
              <a:solidFill>
                <a:srgbClr val="000000"/>
              </a:solidFill>
            </a:endParaRPr>
          </a:p>
          <a:p>
            <a:pPr marL="342900" lvl="0" indent="-342900" algn="l" rtl="0">
              <a:lnSpc>
                <a:spcPct val="115000"/>
              </a:lnSpc>
              <a:spcBef>
                <a:spcPts val="1000"/>
              </a:spcBef>
              <a:spcAft>
                <a:spcPts val="0"/>
              </a:spcAft>
              <a:buSzPts val="2000"/>
              <a:buFont typeface="Arial"/>
              <a:buChar char="●"/>
            </a:pPr>
            <a:r>
              <a:rPr lang="en-GB" sz="2000" u="none" strike="noStrike" dirty="0">
                <a:solidFill>
                  <a:srgbClr val="000000"/>
                </a:solidFill>
                <a:latin typeface="Arial"/>
                <a:ea typeface="Arial"/>
                <a:cs typeface="Arial"/>
                <a:sym typeface="Arial"/>
              </a:rPr>
              <a:t>Eagerness to learn</a:t>
            </a:r>
            <a:endParaRPr dirty="0">
              <a:solidFill>
                <a:srgbClr val="000000"/>
              </a:solidFill>
            </a:endParaRPr>
          </a:p>
          <a:p>
            <a:pPr marL="342900" lvl="0" indent="-342900" algn="l" rtl="0">
              <a:lnSpc>
                <a:spcPct val="115000"/>
              </a:lnSpc>
              <a:spcBef>
                <a:spcPts val="1000"/>
              </a:spcBef>
              <a:spcAft>
                <a:spcPts val="0"/>
              </a:spcAft>
              <a:buSzPts val="2000"/>
              <a:buFont typeface="Arial"/>
              <a:buChar char="●"/>
            </a:pPr>
            <a:r>
              <a:rPr lang="en-GB" sz="2000" u="none" strike="noStrike" dirty="0">
                <a:solidFill>
                  <a:srgbClr val="000000"/>
                </a:solidFill>
                <a:latin typeface="Arial"/>
                <a:ea typeface="Arial"/>
                <a:cs typeface="Arial"/>
                <a:sym typeface="Arial"/>
              </a:rPr>
              <a:t>Readiness to share experiences </a:t>
            </a:r>
            <a:endParaRPr dirty="0">
              <a:solidFill>
                <a:srgbClr val="000000"/>
              </a:solidFill>
            </a:endParaRPr>
          </a:p>
          <a:p>
            <a:pPr marL="228600" lvl="0" indent="-50800" algn="l" rtl="0">
              <a:lnSpc>
                <a:spcPct val="90000"/>
              </a:lnSpc>
              <a:spcBef>
                <a:spcPts val="1000"/>
              </a:spcBef>
              <a:spcAft>
                <a:spcPts val="0"/>
              </a:spcAft>
              <a:buClr>
                <a:schemeClr val="accent5"/>
              </a:buClr>
              <a:buSzPts val="2800"/>
              <a:buNone/>
            </a:pPr>
            <a:endParaRPr dirty="0"/>
          </a:p>
        </p:txBody>
      </p:sp>
      <p:sp>
        <p:nvSpPr>
          <p:cNvPr id="248" name="Google Shape;248;p4"/>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200"/>
              <a:buNone/>
            </a:pPr>
            <a:r>
              <a:rPr lang="en-GB" sz="3200" dirty="0"/>
              <a:t>Learning Environment</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600"/>
              <a:buFont typeface="Helvetica Neue"/>
              <a:buNone/>
            </a:pPr>
            <a:r>
              <a:rPr lang="en-GB" dirty="0"/>
              <a:t>Situating Case Management via Phone</a:t>
            </a:r>
            <a:endParaRPr dirty="0"/>
          </a:p>
        </p:txBody>
      </p:sp>
      <p:sp>
        <p:nvSpPr>
          <p:cNvPr id="254" name="Google Shape;254;p5"/>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3"/>
              </a:buClr>
              <a:buSzPts val="2800"/>
              <a:buNone/>
            </a:pPr>
            <a:r>
              <a:rPr lang="en-GB" dirty="0"/>
              <a:t>Session Objectives</a:t>
            </a:r>
            <a:endParaRPr dirty="0"/>
          </a:p>
        </p:txBody>
      </p:sp>
      <p:sp>
        <p:nvSpPr>
          <p:cNvPr id="255" name="Google Shape;255;p5"/>
          <p:cNvSpPr txBox="1">
            <a:spLocks noGrp="1"/>
          </p:cNvSpPr>
          <p:nvPr>
            <p:ph type="body" idx="2"/>
          </p:nvPr>
        </p:nvSpPr>
        <p:spPr>
          <a:xfrm>
            <a:off x="656021" y="2614613"/>
            <a:ext cx="10820015" cy="2081674"/>
          </a:xfrm>
          <a:prstGeom prst="rect">
            <a:avLst/>
          </a:prstGeom>
          <a:noFill/>
          <a:ln>
            <a:noFill/>
          </a:ln>
        </p:spPr>
        <p:txBody>
          <a:bodyPr spcFirstLastPara="1" wrap="square" lIns="91425" tIns="45700" rIns="91425" bIns="45700" anchor="t" anchorCtr="0">
            <a:normAutofit/>
          </a:bodyPr>
          <a:lstStyle/>
          <a:p>
            <a:pPr marL="342900" lvl="0" indent="-342900" algn="l" rtl="0">
              <a:lnSpc>
                <a:spcPct val="115000"/>
              </a:lnSpc>
              <a:spcBef>
                <a:spcPts val="0"/>
              </a:spcBef>
              <a:spcAft>
                <a:spcPts val="0"/>
              </a:spcAft>
              <a:buSzPts val="2000"/>
              <a:buFont typeface="Arial"/>
              <a:buChar char="●"/>
            </a:pPr>
            <a:r>
              <a:rPr lang="en-GB" sz="2000" u="none" strike="noStrike" dirty="0">
                <a:solidFill>
                  <a:srgbClr val="000000"/>
                </a:solidFill>
                <a:latin typeface="Arial"/>
                <a:ea typeface="Arial"/>
                <a:cs typeface="Arial"/>
                <a:sym typeface="Arial"/>
              </a:rPr>
              <a:t>Explain what case management services via phone are</a:t>
            </a:r>
            <a:endParaRPr sz="2000" u="none" strike="noStrike" dirty="0">
              <a:latin typeface="Arial"/>
              <a:ea typeface="Arial"/>
              <a:cs typeface="Arial"/>
              <a:sym typeface="Arial"/>
            </a:endParaRPr>
          </a:p>
          <a:p>
            <a:pPr marL="342900" lvl="0" indent="-342900" algn="l" rtl="0">
              <a:lnSpc>
                <a:spcPct val="115000"/>
              </a:lnSpc>
              <a:spcBef>
                <a:spcPts val="1000"/>
              </a:spcBef>
              <a:spcAft>
                <a:spcPts val="0"/>
              </a:spcAft>
              <a:buSzPts val="2000"/>
              <a:buFont typeface="Arial"/>
              <a:buChar char="●"/>
            </a:pPr>
            <a:r>
              <a:rPr lang="en-GB" sz="2000" u="none" strike="noStrike" dirty="0">
                <a:solidFill>
                  <a:srgbClr val="000000"/>
                </a:solidFill>
                <a:latin typeface="Arial"/>
                <a:ea typeface="Arial"/>
                <a:cs typeface="Arial"/>
                <a:sym typeface="Arial"/>
              </a:rPr>
              <a:t>Explain when case management services via phone might be used</a:t>
            </a:r>
            <a:endParaRPr sz="2000" u="none" strike="noStrike" dirty="0">
              <a:latin typeface="Arial"/>
              <a:ea typeface="Arial"/>
              <a:cs typeface="Arial"/>
              <a:sym typeface="Arial"/>
            </a:endParaRPr>
          </a:p>
          <a:p>
            <a:pPr marL="228600" lvl="0" indent="-50800" algn="l" rtl="0">
              <a:lnSpc>
                <a:spcPct val="90000"/>
              </a:lnSpc>
              <a:spcBef>
                <a:spcPts val="1000"/>
              </a:spcBef>
              <a:spcAft>
                <a:spcPts val="0"/>
              </a:spcAft>
              <a:buClr>
                <a:schemeClr val="accent3"/>
              </a:buClr>
              <a:buSzPts val="2800"/>
              <a:buNone/>
            </a:pPr>
            <a:endParaRPr dirty="0"/>
          </a:p>
        </p:txBody>
      </p:sp>
      <p:pic>
        <p:nvPicPr>
          <p:cNvPr id="256" name="Google Shape;256;p5" descr="objective Icon 2206233"/>
          <p:cNvPicPr preferRelativeResize="0"/>
          <p:nvPr/>
        </p:nvPicPr>
        <p:blipFill rotWithShape="1">
          <a:blip r:embed="rId3">
            <a:alphaModFix/>
          </a:blip>
          <a:srcRect/>
          <a:stretch/>
        </p:blipFill>
        <p:spPr>
          <a:xfrm>
            <a:off x="8259562" y="3886662"/>
            <a:ext cx="1905000" cy="1905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600"/>
              <a:buFont typeface="Helvetica Neue"/>
              <a:buNone/>
            </a:pPr>
            <a:r>
              <a:rPr lang="en-GB" dirty="0"/>
              <a:t>Case Management via Phone?</a:t>
            </a:r>
            <a:endParaRPr dirty="0"/>
          </a:p>
        </p:txBody>
      </p:sp>
      <p:sp>
        <p:nvSpPr>
          <p:cNvPr id="262" name="Google Shape;262;p6"/>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1"/>
              </a:buClr>
              <a:buSzPts val="2800"/>
              <a:buChar char="•"/>
            </a:pPr>
            <a:r>
              <a:rPr lang="en-GB" dirty="0">
                <a:highlight>
                  <a:srgbClr val="FFFF00"/>
                </a:highlight>
                <a:latin typeface="+mj-lt"/>
              </a:rPr>
              <a:t>Include key words and definitions shared in pre-training assignment</a:t>
            </a:r>
            <a:endParaRPr dirty="0">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7"/>
          <p:cNvSpPr txBox="1">
            <a:spLocks noGrp="1"/>
          </p:cNvSpPr>
          <p:nvPr>
            <p:ph type="title"/>
          </p:nvPr>
        </p:nvSpPr>
        <p:spPr>
          <a:xfrm>
            <a:off x="656023" y="365126"/>
            <a:ext cx="10515600" cy="106418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5"/>
              </a:buClr>
              <a:buSzPts val="3600"/>
              <a:buFont typeface="Helvetica Neue"/>
              <a:buNone/>
            </a:pPr>
            <a:r>
              <a:rPr lang="en-GB" dirty="0"/>
              <a:t>Are the Statements Below True or False?</a:t>
            </a:r>
            <a:endParaRPr dirty="0"/>
          </a:p>
        </p:txBody>
      </p:sp>
      <p:sp>
        <p:nvSpPr>
          <p:cNvPr id="268" name="Google Shape;268;p7"/>
          <p:cNvSpPr txBox="1">
            <a:spLocks noGrp="1"/>
          </p:cNvSpPr>
          <p:nvPr>
            <p:ph type="body" idx="2"/>
          </p:nvPr>
        </p:nvSpPr>
        <p:spPr>
          <a:xfrm>
            <a:off x="656021" y="1744601"/>
            <a:ext cx="10820015" cy="4638444"/>
          </a:xfrm>
          <a:prstGeom prst="rect">
            <a:avLst/>
          </a:prstGeom>
          <a:noFill/>
          <a:ln>
            <a:noFill/>
          </a:ln>
        </p:spPr>
        <p:txBody>
          <a:bodyPr spcFirstLastPara="1" wrap="square" lIns="91425" tIns="45700" rIns="91425" bIns="45700" anchor="t" anchorCtr="0">
            <a:normAutofit/>
          </a:bodyPr>
          <a:lstStyle/>
          <a:p>
            <a:pPr marL="342900" lvl="0" indent="-338137" algn="just" rtl="0">
              <a:lnSpc>
                <a:spcPct val="115000"/>
              </a:lnSpc>
              <a:spcBef>
                <a:spcPts val="0"/>
              </a:spcBef>
              <a:spcAft>
                <a:spcPts val="0"/>
              </a:spcAft>
              <a:buSzPts val="1000"/>
              <a:buFont typeface="Arial"/>
              <a:buChar char="●"/>
            </a:pPr>
            <a:r>
              <a:rPr lang="en-GB" sz="2000" dirty="0">
                <a:solidFill>
                  <a:srgbClr val="000000"/>
                </a:solidFill>
                <a:latin typeface="+mj-lt"/>
                <a:ea typeface="Noto Sans Symbols"/>
                <a:cs typeface="Noto Sans Symbols"/>
                <a:sym typeface="Noto Sans Symbols"/>
              </a:rPr>
              <a:t>During an infectious disease outbreak such as COVID-19, it is recommended that all case management services follow a remote delivery modality </a:t>
            </a:r>
            <a:endParaRPr dirty="0">
              <a:latin typeface="+mj-lt"/>
            </a:endParaRPr>
          </a:p>
          <a:p>
            <a:pPr marL="342900" lvl="0" indent="-338137" algn="just" rtl="0">
              <a:lnSpc>
                <a:spcPct val="115000"/>
              </a:lnSpc>
              <a:spcBef>
                <a:spcPts val="1000"/>
              </a:spcBef>
              <a:spcAft>
                <a:spcPts val="0"/>
              </a:spcAft>
              <a:buSzPts val="1000"/>
              <a:buFont typeface="Arial"/>
              <a:buChar char="●"/>
            </a:pPr>
            <a:r>
              <a:rPr lang="en-GB" sz="2000" dirty="0">
                <a:solidFill>
                  <a:srgbClr val="000000"/>
                </a:solidFill>
                <a:latin typeface="+mj-lt"/>
                <a:ea typeface="Noto Sans Symbols"/>
                <a:cs typeface="Noto Sans Symbols"/>
                <a:sym typeface="Noto Sans Symbols"/>
              </a:rPr>
              <a:t>During an infectious diseas</a:t>
            </a:r>
            <a:r>
              <a:rPr lang="en-GB" sz="2000" dirty="0">
                <a:latin typeface="+mj-lt"/>
                <a:ea typeface="Noto Sans Symbols"/>
                <a:cs typeface="Noto Sans Symbols"/>
                <a:sym typeface="Noto Sans Symbols"/>
              </a:rPr>
              <a:t>e</a:t>
            </a:r>
            <a:r>
              <a:rPr lang="en-GB" sz="2000" dirty="0">
                <a:solidFill>
                  <a:srgbClr val="000000"/>
                </a:solidFill>
                <a:latin typeface="+mj-lt"/>
                <a:ea typeface="Noto Sans Symbols"/>
                <a:cs typeface="Noto Sans Symbols"/>
                <a:sym typeface="Noto Sans Symbols"/>
              </a:rPr>
              <a:t> outbreak, face-to-face meetings should continue for high-priority cases </a:t>
            </a:r>
            <a:endParaRPr dirty="0">
              <a:latin typeface="+mj-lt"/>
            </a:endParaRPr>
          </a:p>
          <a:p>
            <a:pPr marL="342900" lvl="0" indent="-338137" algn="just" rtl="0">
              <a:lnSpc>
                <a:spcPct val="115000"/>
              </a:lnSpc>
              <a:spcBef>
                <a:spcPts val="1000"/>
              </a:spcBef>
              <a:spcAft>
                <a:spcPts val="0"/>
              </a:spcAft>
              <a:buSzPts val="1000"/>
              <a:buFont typeface="Arial"/>
              <a:buChar char="●"/>
            </a:pPr>
            <a:r>
              <a:rPr lang="en-GB" sz="2000" dirty="0">
                <a:solidFill>
                  <a:srgbClr val="000000"/>
                </a:solidFill>
                <a:latin typeface="+mj-lt"/>
                <a:ea typeface="Noto Sans Symbols"/>
                <a:cs typeface="Noto Sans Symbols"/>
                <a:sym typeface="Noto Sans Symbols"/>
              </a:rPr>
              <a:t>Managing a case via phone can be a useful way to protect both children and caseworkers during an infectious disease outbreak such as COVID-19 </a:t>
            </a:r>
            <a:endParaRPr dirty="0">
              <a:latin typeface="+mj-lt"/>
            </a:endParaRPr>
          </a:p>
          <a:p>
            <a:pPr marL="342900" lvl="0" indent="-338137" algn="just" rtl="0">
              <a:lnSpc>
                <a:spcPct val="115000"/>
              </a:lnSpc>
              <a:spcBef>
                <a:spcPts val="1000"/>
              </a:spcBef>
              <a:spcAft>
                <a:spcPts val="0"/>
              </a:spcAft>
              <a:buSzPts val="1000"/>
              <a:buFont typeface="Arial"/>
              <a:buChar char="●"/>
            </a:pPr>
            <a:r>
              <a:rPr lang="en-GB" sz="2000" dirty="0">
                <a:solidFill>
                  <a:srgbClr val="000000"/>
                </a:solidFill>
                <a:latin typeface="+mj-lt"/>
                <a:ea typeface="Noto Sans Symbols"/>
                <a:cs typeface="Noto Sans Symbols"/>
                <a:sym typeface="Noto Sans Symbols"/>
              </a:rPr>
              <a:t>The practice of managing a case via phone could last beyond the COVID-19 pandemic for cases that are low risk</a:t>
            </a:r>
            <a:endParaRPr dirty="0">
              <a:latin typeface="+mj-lt"/>
            </a:endParaRPr>
          </a:p>
          <a:p>
            <a:pPr marL="342900" lvl="0" indent="-338137" algn="just" rtl="0">
              <a:lnSpc>
                <a:spcPct val="115000"/>
              </a:lnSpc>
              <a:spcBef>
                <a:spcPts val="1000"/>
              </a:spcBef>
              <a:spcAft>
                <a:spcPts val="0"/>
              </a:spcAft>
              <a:buSzPts val="1000"/>
              <a:buFont typeface="Arial"/>
              <a:buChar char="●"/>
            </a:pPr>
            <a:r>
              <a:rPr lang="en-GB" sz="2000" dirty="0">
                <a:solidFill>
                  <a:srgbClr val="000000"/>
                </a:solidFill>
                <a:latin typeface="+mj-lt"/>
                <a:ea typeface="Noto Sans Symbols"/>
                <a:cs typeface="Noto Sans Symbols"/>
                <a:sym typeface="Noto Sans Symbols"/>
              </a:rPr>
              <a:t>The steps of case management are not the same when done by phone </a:t>
            </a:r>
            <a:endParaRPr dirty="0">
              <a:latin typeface="+mj-lt"/>
            </a:endParaRPr>
          </a:p>
          <a:p>
            <a:pPr marL="342900" lvl="0" indent="-338137" algn="just" rtl="0">
              <a:lnSpc>
                <a:spcPct val="115000"/>
              </a:lnSpc>
              <a:spcBef>
                <a:spcPts val="1000"/>
              </a:spcBef>
              <a:spcAft>
                <a:spcPts val="0"/>
              </a:spcAft>
              <a:buSzPts val="1000"/>
              <a:buFont typeface="Arial"/>
              <a:buChar char="●"/>
            </a:pPr>
            <a:r>
              <a:rPr lang="en-GB" sz="2000" dirty="0">
                <a:solidFill>
                  <a:srgbClr val="000000"/>
                </a:solidFill>
                <a:latin typeface="+mj-lt"/>
                <a:ea typeface="Noto Sans Symbols"/>
                <a:cs typeface="Noto Sans Symbols"/>
                <a:sym typeface="Noto Sans Symbols"/>
              </a:rPr>
              <a:t>Reviewing caseload prioritization during an infectious disease outbreak is key to effective case management via phone </a:t>
            </a:r>
            <a:endParaRPr dirty="0">
              <a:latin typeface="+mj-lt"/>
            </a:endParaRPr>
          </a:p>
          <a:p>
            <a:pPr marL="0" lvl="0" indent="0" algn="just" rtl="0">
              <a:lnSpc>
                <a:spcPct val="115000"/>
              </a:lnSpc>
              <a:spcBef>
                <a:spcPts val="1000"/>
              </a:spcBef>
              <a:spcAft>
                <a:spcPts val="0"/>
              </a:spcAft>
              <a:buSzPts val="1000"/>
              <a:buNone/>
            </a:pPr>
            <a:endParaRPr dirty="0"/>
          </a:p>
        </p:txBody>
      </p:sp>
      <p:pic>
        <p:nvPicPr>
          <p:cNvPr id="269" name="Google Shape;269;p7"/>
          <p:cNvPicPr preferRelativeResize="0"/>
          <p:nvPr/>
        </p:nvPicPr>
        <p:blipFill rotWithShape="1">
          <a:blip r:embed="rId3">
            <a:alphaModFix/>
          </a:blip>
          <a:srcRect/>
          <a:stretch/>
        </p:blipFill>
        <p:spPr>
          <a:xfrm>
            <a:off x="10466965" y="162033"/>
            <a:ext cx="1409315" cy="140931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8"/>
          <p:cNvSpPr txBox="1">
            <a:spLocks noGrp="1"/>
          </p:cNvSpPr>
          <p:nvPr>
            <p:ph type="title"/>
          </p:nvPr>
        </p:nvSpPr>
        <p:spPr>
          <a:xfrm>
            <a:off x="656022" y="143183"/>
            <a:ext cx="1093670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en-GB" dirty="0"/>
              <a:t>You Should Not Manage a Case via Phone When…</a:t>
            </a:r>
            <a:endParaRPr dirty="0"/>
          </a:p>
        </p:txBody>
      </p:sp>
      <p:sp>
        <p:nvSpPr>
          <p:cNvPr id="275" name="Google Shape;275;p8"/>
          <p:cNvSpPr txBox="1">
            <a:spLocks noGrp="1"/>
          </p:cNvSpPr>
          <p:nvPr>
            <p:ph type="body" idx="2"/>
          </p:nvPr>
        </p:nvSpPr>
        <p:spPr>
          <a:xfrm>
            <a:off x="351600" y="1682450"/>
            <a:ext cx="7924200" cy="4602900"/>
          </a:xfrm>
          <a:prstGeom prst="rect">
            <a:avLst/>
          </a:prstGeom>
          <a:noFill/>
          <a:ln>
            <a:noFill/>
          </a:ln>
        </p:spPr>
        <p:txBody>
          <a:bodyPr spcFirstLastPara="1" wrap="square" lIns="91425" tIns="45700" rIns="91425" bIns="45700" anchor="t" anchorCtr="0">
            <a:normAutofit/>
          </a:bodyPr>
          <a:lstStyle/>
          <a:p>
            <a:pPr marL="342900" lvl="0" indent="-338137" algn="just" rtl="0">
              <a:lnSpc>
                <a:spcPct val="115000"/>
              </a:lnSpc>
              <a:spcBef>
                <a:spcPts val="0"/>
              </a:spcBef>
              <a:spcAft>
                <a:spcPts val="0"/>
              </a:spcAft>
              <a:buSzPts val="1000"/>
              <a:buFont typeface="Arial"/>
              <a:buChar char="●"/>
            </a:pPr>
            <a:r>
              <a:rPr lang="en-US" sz="2000" dirty="0">
                <a:solidFill>
                  <a:srgbClr val="000000"/>
                </a:solidFill>
                <a:latin typeface="+mj-lt"/>
                <a:ea typeface="Noto Sans Symbols"/>
                <a:cs typeface="Noto Sans Symbols"/>
                <a:sym typeface="Noto Sans Symbols"/>
              </a:rPr>
              <a:t>The case is high risk</a:t>
            </a:r>
            <a:endParaRPr sz="2000" dirty="0">
              <a:latin typeface="+mj-lt"/>
              <a:ea typeface="Noto Sans Symbols"/>
              <a:cs typeface="Noto Sans Symbols"/>
              <a:sym typeface="Noto Sans Symbols"/>
            </a:endParaRPr>
          </a:p>
          <a:p>
            <a:pPr marL="342900" lvl="0" indent="-338137" algn="just" rtl="0">
              <a:lnSpc>
                <a:spcPct val="115000"/>
              </a:lnSpc>
              <a:spcBef>
                <a:spcPts val="1000"/>
              </a:spcBef>
              <a:spcAft>
                <a:spcPts val="0"/>
              </a:spcAft>
              <a:buSzPts val="1000"/>
              <a:buFont typeface="Arial"/>
              <a:buChar char="●"/>
            </a:pPr>
            <a:r>
              <a:rPr lang="en-GB" sz="2000" dirty="0">
                <a:solidFill>
                  <a:srgbClr val="000000"/>
                </a:solidFill>
                <a:latin typeface="+mj-lt"/>
                <a:ea typeface="Noto Sans Symbols"/>
                <a:cs typeface="Noto Sans Symbols"/>
                <a:sym typeface="Noto Sans Symbols"/>
              </a:rPr>
              <a:t>Severe physical abuse has occurred or is threatened</a:t>
            </a:r>
            <a:endParaRPr sz="2000" dirty="0">
              <a:latin typeface="+mj-lt"/>
              <a:ea typeface="Noto Sans Symbols"/>
              <a:cs typeface="Noto Sans Symbols"/>
              <a:sym typeface="Noto Sans Symbols"/>
            </a:endParaRPr>
          </a:p>
          <a:p>
            <a:pPr marL="342900" lvl="0" indent="-338137" algn="just" rtl="0">
              <a:lnSpc>
                <a:spcPct val="115000"/>
              </a:lnSpc>
              <a:spcBef>
                <a:spcPts val="1000"/>
              </a:spcBef>
              <a:spcAft>
                <a:spcPts val="0"/>
              </a:spcAft>
              <a:buSzPts val="1000"/>
              <a:buFont typeface="Arial"/>
              <a:buChar char="●"/>
            </a:pPr>
            <a:r>
              <a:rPr lang="en-GB" sz="2000" dirty="0">
                <a:solidFill>
                  <a:srgbClr val="000000"/>
                </a:solidFill>
                <a:latin typeface="+mj-lt"/>
                <a:ea typeface="Noto Sans Symbols"/>
                <a:cs typeface="Noto Sans Symbols"/>
                <a:sym typeface="Noto Sans Symbols"/>
              </a:rPr>
              <a:t>Sexual abuse has been reported, and the alleged abuser is in the home or still has contact with the child</a:t>
            </a:r>
            <a:endParaRPr sz="2000" dirty="0">
              <a:latin typeface="+mj-lt"/>
              <a:ea typeface="Noto Sans Symbols"/>
              <a:cs typeface="Noto Sans Symbols"/>
              <a:sym typeface="Noto Sans Symbols"/>
            </a:endParaRPr>
          </a:p>
          <a:p>
            <a:pPr marL="342900" lvl="0" indent="-338137" algn="just" rtl="0">
              <a:lnSpc>
                <a:spcPct val="115000"/>
              </a:lnSpc>
              <a:spcBef>
                <a:spcPts val="1000"/>
              </a:spcBef>
              <a:spcAft>
                <a:spcPts val="0"/>
              </a:spcAft>
              <a:buSzPts val="1000"/>
              <a:buFont typeface="Arial"/>
              <a:buChar char="●"/>
            </a:pPr>
            <a:r>
              <a:rPr lang="en-GB" sz="2000" dirty="0">
                <a:solidFill>
                  <a:srgbClr val="000000"/>
                </a:solidFill>
                <a:latin typeface="+mj-lt"/>
                <a:ea typeface="Noto Sans Symbols"/>
                <a:cs typeface="Noto Sans Symbols"/>
                <a:sym typeface="Noto Sans Symbols"/>
              </a:rPr>
              <a:t>A child is alone or abandoned, and is without adult care</a:t>
            </a:r>
            <a:endParaRPr sz="2000" dirty="0">
              <a:latin typeface="+mj-lt"/>
              <a:ea typeface="Noto Sans Symbols"/>
              <a:cs typeface="Noto Sans Symbols"/>
              <a:sym typeface="Noto Sans Symbols"/>
            </a:endParaRPr>
          </a:p>
          <a:p>
            <a:pPr marL="342900" lvl="0" indent="-338137" algn="just" rtl="0">
              <a:lnSpc>
                <a:spcPct val="115000"/>
              </a:lnSpc>
              <a:spcBef>
                <a:spcPts val="1000"/>
              </a:spcBef>
              <a:spcAft>
                <a:spcPts val="0"/>
              </a:spcAft>
              <a:buSzPts val="1000"/>
              <a:buFont typeface="Arial"/>
              <a:buChar char="●"/>
            </a:pPr>
            <a:r>
              <a:rPr lang="en-GB" sz="2000" dirty="0">
                <a:solidFill>
                  <a:srgbClr val="000000"/>
                </a:solidFill>
                <a:latin typeface="+mj-lt"/>
                <a:ea typeface="Noto Sans Symbols"/>
                <a:cs typeface="Noto Sans Symbols"/>
                <a:sym typeface="Noto Sans Symbols"/>
              </a:rPr>
              <a:t>There is a threat of self-harm or a direct threat has been made by or to someone living in the same home as the child</a:t>
            </a:r>
            <a:endParaRPr sz="2000" dirty="0">
              <a:latin typeface="+mj-lt"/>
              <a:ea typeface="Noto Sans Symbols"/>
              <a:cs typeface="Noto Sans Symbols"/>
              <a:sym typeface="Noto Sans Symbols"/>
            </a:endParaRPr>
          </a:p>
          <a:p>
            <a:pPr marL="342900" lvl="0" indent="-338137" algn="just" rtl="0">
              <a:lnSpc>
                <a:spcPct val="115000"/>
              </a:lnSpc>
              <a:spcBef>
                <a:spcPts val="1000"/>
              </a:spcBef>
              <a:spcAft>
                <a:spcPts val="0"/>
              </a:spcAft>
              <a:buSzPts val="1000"/>
              <a:buFont typeface="Arial"/>
              <a:buChar char="●"/>
            </a:pPr>
            <a:r>
              <a:rPr lang="en-GB" sz="2000" dirty="0">
                <a:solidFill>
                  <a:srgbClr val="000000"/>
                </a:solidFill>
                <a:latin typeface="+mj-lt"/>
                <a:ea typeface="Noto Sans Symbols"/>
                <a:cs typeface="Noto Sans Symbols"/>
                <a:sym typeface="Noto Sans Symbols"/>
              </a:rPr>
              <a:t>The parent/caregiver persistently makes excuses for the child not being able to talk on the phone, and it’s not possible to follow up with the child, either directly or through an intermediary such as a community member or service provider</a:t>
            </a:r>
            <a:endParaRPr sz="2000" dirty="0">
              <a:latin typeface="+mj-lt"/>
              <a:ea typeface="Noto Sans Symbols"/>
              <a:cs typeface="Noto Sans Symbols"/>
              <a:sym typeface="Noto Sans Symbols"/>
            </a:endParaRPr>
          </a:p>
          <a:p>
            <a:pPr marL="228600" lvl="0" indent="-50800" algn="l" rtl="0">
              <a:lnSpc>
                <a:spcPct val="90000"/>
              </a:lnSpc>
              <a:spcBef>
                <a:spcPts val="1000"/>
              </a:spcBef>
              <a:spcAft>
                <a:spcPts val="0"/>
              </a:spcAft>
              <a:buClr>
                <a:schemeClr val="accent2"/>
              </a:buClr>
              <a:buSzPts val="2800"/>
              <a:buNone/>
            </a:pPr>
            <a:endParaRPr dirty="0"/>
          </a:p>
        </p:txBody>
      </p:sp>
      <p:pic>
        <p:nvPicPr>
          <p:cNvPr id="276" name="Google Shape;276;p8"/>
          <p:cNvPicPr preferRelativeResize="0"/>
          <p:nvPr/>
        </p:nvPicPr>
        <p:blipFill rotWithShape="1">
          <a:blip r:embed="rId3">
            <a:alphaModFix/>
          </a:blip>
          <a:srcRect/>
          <a:stretch/>
        </p:blipFill>
        <p:spPr>
          <a:xfrm>
            <a:off x="9019965" y="2678694"/>
            <a:ext cx="2314321" cy="273668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9"/>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600"/>
              <a:buFont typeface="Helvetica Neue"/>
              <a:buNone/>
            </a:pPr>
            <a:r>
              <a:rPr lang="en-GB" dirty="0"/>
              <a:t>Case Management Steps via Phone</a:t>
            </a:r>
            <a:endParaRPr dirty="0"/>
          </a:p>
        </p:txBody>
      </p:sp>
      <p:sp>
        <p:nvSpPr>
          <p:cNvPr id="282" name="Google Shape;282;p9"/>
          <p:cNvSpPr txBox="1">
            <a:spLocks noGrp="1"/>
          </p:cNvSpPr>
          <p:nvPr>
            <p:ph type="body" idx="1"/>
          </p:nvPr>
        </p:nvSpPr>
        <p:spPr>
          <a:xfrm>
            <a:off x="685947" y="2017050"/>
            <a:ext cx="10820100" cy="500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3"/>
              </a:buClr>
              <a:buSzPts val="2800"/>
              <a:buNone/>
            </a:pPr>
            <a:r>
              <a:rPr lang="en-GB" dirty="0"/>
              <a:t>Session Objectives</a:t>
            </a:r>
            <a:endParaRPr dirty="0"/>
          </a:p>
        </p:txBody>
      </p:sp>
      <p:sp>
        <p:nvSpPr>
          <p:cNvPr id="283" name="Google Shape;283;p9"/>
          <p:cNvSpPr txBox="1">
            <a:spLocks noGrp="1"/>
          </p:cNvSpPr>
          <p:nvPr>
            <p:ph type="body" idx="2"/>
          </p:nvPr>
        </p:nvSpPr>
        <p:spPr>
          <a:xfrm>
            <a:off x="656021" y="2614613"/>
            <a:ext cx="4087879" cy="208167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accent3"/>
              </a:buClr>
              <a:buSzPts val="2000"/>
              <a:buChar char="•"/>
            </a:pPr>
            <a:r>
              <a:rPr lang="en-GB" sz="2000" u="none" strike="noStrike" dirty="0">
                <a:solidFill>
                  <a:srgbClr val="000000"/>
                </a:solidFill>
                <a:latin typeface="Arial"/>
                <a:ea typeface="Arial"/>
                <a:cs typeface="Arial"/>
                <a:sym typeface="Arial"/>
              </a:rPr>
              <a:t>Explain the key considerations associated with every case-management step when done via phone.</a:t>
            </a:r>
            <a:endParaRPr sz="2000" u="none" strike="noStrike" dirty="0">
              <a:latin typeface="Arial"/>
              <a:ea typeface="Arial"/>
              <a:cs typeface="Arial"/>
              <a:sym typeface="Arial"/>
            </a:endParaRPr>
          </a:p>
          <a:p>
            <a:pPr marL="0" lvl="0" indent="0" algn="l" rtl="0">
              <a:lnSpc>
                <a:spcPct val="90000"/>
              </a:lnSpc>
              <a:spcBef>
                <a:spcPts val="1000"/>
              </a:spcBef>
              <a:spcAft>
                <a:spcPts val="0"/>
              </a:spcAft>
              <a:buSzPts val="2800"/>
              <a:buNone/>
            </a:pPr>
            <a:endParaRPr dirty="0"/>
          </a:p>
        </p:txBody>
      </p:sp>
      <p:sp>
        <p:nvSpPr>
          <p:cNvPr id="284" name="Google Shape;284;p9"/>
          <p:cNvSpPr txBox="1"/>
          <p:nvPr/>
        </p:nvSpPr>
        <p:spPr>
          <a:xfrm>
            <a:off x="5583225" y="2162275"/>
            <a:ext cx="1565100" cy="62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latin typeface="Helvetica Neue"/>
              <a:ea typeface="Helvetica Neue"/>
              <a:cs typeface="Helvetica Neue"/>
              <a:sym typeface="Helvetica Neue"/>
            </a:endParaRPr>
          </a:p>
        </p:txBody>
      </p:sp>
      <p:sp>
        <p:nvSpPr>
          <p:cNvPr id="285" name="Google Shape;285;p9"/>
          <p:cNvSpPr/>
          <p:nvPr/>
        </p:nvSpPr>
        <p:spPr>
          <a:xfrm>
            <a:off x="6293225" y="2017050"/>
            <a:ext cx="1565100" cy="8715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b="1" dirty="0"/>
              <a:t>Identify and registe</a:t>
            </a:r>
            <a:r>
              <a:rPr lang="en-GB" dirty="0"/>
              <a:t>r</a:t>
            </a:r>
            <a:endParaRPr dirty="0"/>
          </a:p>
        </p:txBody>
      </p:sp>
      <p:sp>
        <p:nvSpPr>
          <p:cNvPr id="286" name="Google Shape;286;p9"/>
          <p:cNvSpPr/>
          <p:nvPr/>
        </p:nvSpPr>
        <p:spPr>
          <a:xfrm>
            <a:off x="9028450" y="2017050"/>
            <a:ext cx="1565100" cy="8715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b="1" dirty="0"/>
              <a:t>Assess needs and strengths</a:t>
            </a:r>
            <a:endParaRPr b="1" dirty="0"/>
          </a:p>
        </p:txBody>
      </p:sp>
      <p:sp>
        <p:nvSpPr>
          <p:cNvPr id="287" name="Google Shape;287;p9"/>
          <p:cNvSpPr/>
          <p:nvPr/>
        </p:nvSpPr>
        <p:spPr>
          <a:xfrm>
            <a:off x="6293225" y="3541250"/>
            <a:ext cx="1565100" cy="8715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b="1" dirty="0"/>
              <a:t>Close the case</a:t>
            </a:r>
            <a:endParaRPr b="1" dirty="0"/>
          </a:p>
        </p:txBody>
      </p:sp>
      <p:sp>
        <p:nvSpPr>
          <p:cNvPr id="288" name="Google Shape;288;p9"/>
          <p:cNvSpPr/>
          <p:nvPr/>
        </p:nvSpPr>
        <p:spPr>
          <a:xfrm>
            <a:off x="9028450" y="3589688"/>
            <a:ext cx="1565100" cy="8715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b="1" dirty="0"/>
              <a:t>Develop a case plan</a:t>
            </a:r>
            <a:endParaRPr b="1" dirty="0"/>
          </a:p>
        </p:txBody>
      </p:sp>
      <p:sp>
        <p:nvSpPr>
          <p:cNvPr id="289" name="Google Shape;289;p9"/>
          <p:cNvSpPr/>
          <p:nvPr/>
        </p:nvSpPr>
        <p:spPr>
          <a:xfrm>
            <a:off x="6293225" y="5291400"/>
            <a:ext cx="1565100" cy="8715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b="1" dirty="0"/>
              <a:t>Follow up and review</a:t>
            </a:r>
            <a:endParaRPr b="1" dirty="0"/>
          </a:p>
        </p:txBody>
      </p:sp>
      <p:sp>
        <p:nvSpPr>
          <p:cNvPr id="290" name="Google Shape;290;p9"/>
          <p:cNvSpPr/>
          <p:nvPr/>
        </p:nvSpPr>
        <p:spPr>
          <a:xfrm>
            <a:off x="9028450" y="5202300"/>
            <a:ext cx="1565100" cy="8715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b="1" dirty="0"/>
              <a:t>Implement the case plan</a:t>
            </a:r>
            <a:endParaRPr b="1" dirty="0"/>
          </a:p>
        </p:txBody>
      </p:sp>
      <p:sp>
        <p:nvSpPr>
          <p:cNvPr id="291" name="Google Shape;291;p9"/>
          <p:cNvSpPr/>
          <p:nvPr/>
        </p:nvSpPr>
        <p:spPr>
          <a:xfrm>
            <a:off x="8171138" y="2517150"/>
            <a:ext cx="544500" cy="64500"/>
          </a:xfrm>
          <a:prstGeom prst="rightArrow">
            <a:avLst>
              <a:gd name="adj1" fmla="val 50000"/>
              <a:gd name="adj2" fmla="val 500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 name="Google Shape;292;p9"/>
          <p:cNvSpPr/>
          <p:nvPr/>
        </p:nvSpPr>
        <p:spPr>
          <a:xfrm>
            <a:off x="9730300" y="2969100"/>
            <a:ext cx="145200" cy="500100"/>
          </a:xfrm>
          <a:prstGeom prst="downArrow">
            <a:avLst>
              <a:gd name="adj1" fmla="val 50000"/>
              <a:gd name="adj2" fmla="val 500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3" name="Google Shape;293;p9"/>
          <p:cNvSpPr/>
          <p:nvPr/>
        </p:nvSpPr>
        <p:spPr>
          <a:xfrm>
            <a:off x="9730300" y="4581700"/>
            <a:ext cx="145200" cy="500100"/>
          </a:xfrm>
          <a:prstGeom prst="downArrow">
            <a:avLst>
              <a:gd name="adj1" fmla="val 50000"/>
              <a:gd name="adj2" fmla="val 500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94;p9"/>
          <p:cNvSpPr/>
          <p:nvPr/>
        </p:nvSpPr>
        <p:spPr>
          <a:xfrm>
            <a:off x="8171150" y="5615525"/>
            <a:ext cx="591000" cy="64500"/>
          </a:xfrm>
          <a:prstGeom prst="leftArrow">
            <a:avLst>
              <a:gd name="adj1" fmla="val 50000"/>
              <a:gd name="adj2" fmla="val 500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5" name="Google Shape;295;p9"/>
          <p:cNvSpPr/>
          <p:nvPr/>
        </p:nvSpPr>
        <p:spPr>
          <a:xfrm flipH="1">
            <a:off x="7003300" y="4534275"/>
            <a:ext cx="145200" cy="629400"/>
          </a:xfrm>
          <a:prstGeom prst="upArrow">
            <a:avLst>
              <a:gd name="adj1" fmla="val 50000"/>
              <a:gd name="adj2" fmla="val 50000"/>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296" name="Google Shape;296;p9"/>
          <p:cNvCxnSpPr/>
          <p:nvPr/>
        </p:nvCxnSpPr>
        <p:spPr>
          <a:xfrm>
            <a:off x="7987550" y="5373450"/>
            <a:ext cx="710100" cy="0"/>
          </a:xfrm>
          <a:prstGeom prst="straightConnector1">
            <a:avLst/>
          </a:prstGeom>
          <a:noFill/>
          <a:ln w="9525" cap="flat" cmpd="sng">
            <a:solidFill>
              <a:schemeClr val="dk2"/>
            </a:solidFill>
            <a:prstDash val="solid"/>
            <a:round/>
            <a:headEnd type="none" w="med" len="med"/>
            <a:tailEnd type="none" w="med" len="med"/>
          </a:ln>
        </p:spPr>
      </p:cxnSp>
      <p:cxnSp>
        <p:nvCxnSpPr>
          <p:cNvPr id="297" name="Google Shape;297;p9"/>
          <p:cNvCxnSpPr/>
          <p:nvPr/>
        </p:nvCxnSpPr>
        <p:spPr>
          <a:xfrm rot="10800000" flipH="1">
            <a:off x="8697650" y="2839938"/>
            <a:ext cx="16200" cy="2517300"/>
          </a:xfrm>
          <a:prstGeom prst="straightConnector1">
            <a:avLst/>
          </a:prstGeom>
          <a:noFill/>
          <a:ln w="9525" cap="flat" cmpd="sng">
            <a:solidFill>
              <a:schemeClr val="dk2"/>
            </a:solidFill>
            <a:prstDash val="solid"/>
            <a:round/>
            <a:headEnd type="none" w="med" len="med"/>
            <a:tailEnd type="none" w="med" len="med"/>
          </a:ln>
        </p:spPr>
      </p:cxnSp>
      <p:cxnSp>
        <p:nvCxnSpPr>
          <p:cNvPr id="298" name="Google Shape;298;p9"/>
          <p:cNvCxnSpPr/>
          <p:nvPr/>
        </p:nvCxnSpPr>
        <p:spPr>
          <a:xfrm>
            <a:off x="8697650" y="2839950"/>
            <a:ext cx="274200" cy="0"/>
          </a:xfrm>
          <a:prstGeom prst="straightConnector1">
            <a:avLst/>
          </a:prstGeom>
          <a:noFill/>
          <a:ln w="9525" cap="flat" cmpd="sng">
            <a:solidFill>
              <a:schemeClr val="dk2"/>
            </a:solidFill>
            <a:prstDash val="solid"/>
            <a:round/>
            <a:headEnd type="none" w="med" len="med"/>
            <a:tailEnd type="triangle" w="med" len="med"/>
          </a:ln>
        </p:spPr>
      </p:cxnSp>
      <p:cxnSp>
        <p:nvCxnSpPr>
          <p:cNvPr id="299" name="Google Shape;299;p9"/>
          <p:cNvCxnSpPr>
            <a:stCxn id="288" idx="1"/>
            <a:endCxn id="288" idx="1"/>
          </p:cNvCxnSpPr>
          <p:nvPr/>
        </p:nvCxnSpPr>
        <p:spPr>
          <a:xfrm>
            <a:off x="9028450" y="4025438"/>
            <a:ext cx="0" cy="0"/>
          </a:xfrm>
          <a:prstGeom prst="straightConnector1">
            <a:avLst/>
          </a:prstGeom>
          <a:noFill/>
          <a:ln w="9525" cap="flat" cmpd="sng">
            <a:solidFill>
              <a:schemeClr val="dk2"/>
            </a:solidFill>
            <a:prstDash val="solid"/>
            <a:round/>
            <a:headEnd type="none" w="med" len="med"/>
            <a:tailEnd type="triangle" w="med" len="med"/>
          </a:ln>
        </p:spPr>
      </p:cxnSp>
      <p:cxnSp>
        <p:nvCxnSpPr>
          <p:cNvPr id="300" name="Google Shape;300;p9"/>
          <p:cNvCxnSpPr/>
          <p:nvPr/>
        </p:nvCxnSpPr>
        <p:spPr>
          <a:xfrm>
            <a:off x="8705600" y="4098600"/>
            <a:ext cx="258300" cy="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2279</TotalTime>
  <Words>2210</Words>
  <Application>Microsoft Office PowerPoint</Application>
  <PresentationFormat>Widescreen</PresentationFormat>
  <Paragraphs>178</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Noto Sans Symbols</vt:lpstr>
      <vt:lpstr>Helvetica Neue</vt:lpstr>
      <vt:lpstr>Calibri</vt:lpstr>
      <vt:lpstr>Arial</vt:lpstr>
      <vt:lpstr>Office Theme</vt:lpstr>
      <vt:lpstr>PowerPoint Presentation</vt:lpstr>
      <vt:lpstr>PowerPoint Presentation</vt:lpstr>
      <vt:lpstr>PowerPoint Presentation</vt:lpstr>
      <vt:lpstr>PowerPoint Presentation</vt:lpstr>
      <vt:lpstr>Situating Case Management via Phone</vt:lpstr>
      <vt:lpstr>Case Management via Phone?</vt:lpstr>
      <vt:lpstr>Are the Statements Below True or False?</vt:lpstr>
      <vt:lpstr>You Should Not Manage a Case via Phone When…</vt:lpstr>
      <vt:lpstr>Case Management Steps via Phone</vt:lpstr>
      <vt:lpstr>Exploring Case Management Steps via Phone</vt:lpstr>
      <vt:lpstr>Conducting Assessment Via Phone</vt:lpstr>
      <vt:lpstr>Assessment Scenario</vt:lpstr>
      <vt:lpstr>Before the Call</vt:lpstr>
      <vt:lpstr>Getting Ready for a Call!</vt:lpstr>
      <vt:lpstr>Getting ready for the call</vt:lpstr>
      <vt:lpstr>The Case Management Call </vt:lpstr>
      <vt:lpstr>The Case Management Call</vt:lpstr>
      <vt:lpstr>Day 1 Wrap-Up</vt:lpstr>
      <vt:lpstr>Day 1 Recap and Day 2 Plan</vt:lpstr>
      <vt:lpstr>Managing Difficult Calls</vt:lpstr>
      <vt:lpstr>Managing Difficult Calls</vt:lpstr>
      <vt:lpstr>Managing a Distressed Child/Caregiver</vt:lpstr>
      <vt:lpstr>Managing Angry Child/Caregiver</vt:lpstr>
      <vt:lpstr>Helpful things to say when you receive a silent call</vt:lpstr>
      <vt:lpstr>Helpful things to say when a call is lasting too long</vt:lpstr>
      <vt:lpstr>Practice Time!!</vt:lpstr>
      <vt:lpstr>Practice Time!</vt:lpstr>
      <vt:lpstr>Reflection Time</vt:lpstr>
      <vt:lpstr>Practice Safety Planning</vt:lpstr>
      <vt:lpstr>Practice – Safety Planning</vt:lpstr>
      <vt:lpstr>Wrap-Up</vt:lpstr>
      <vt:lpstr>Online Peer-to-Peer Coaching Sessions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 Fitzgerald</dc:creator>
  <cp:lastModifiedBy>Diveny, Angelisa</cp:lastModifiedBy>
  <cp:revision>73</cp:revision>
  <dcterms:created xsi:type="dcterms:W3CDTF">2017-12-20T18:51:03Z</dcterms:created>
  <dcterms:modified xsi:type="dcterms:W3CDTF">2021-09-10T19:02:16Z</dcterms:modified>
</cp:coreProperties>
</file>