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55288" autoAdjust="0"/>
  </p:normalViewPr>
  <p:slideViewPr>
    <p:cSldViewPr snapToGrid="0">
      <p:cViewPr varScale="1">
        <p:scale>
          <a:sx n="37" d="100"/>
          <a:sy n="37" d="100"/>
        </p:scale>
        <p:origin x="192" y="3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ch03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handbook.spherestandards.org/en/cpms/#ch03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15</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err="1"/>
              <a:t>Contextualisation</a:t>
            </a:r>
            <a:r>
              <a:rPr lang="en-US" dirty="0"/>
              <a:t> is encouraged and can create ownership of the standards at every level. It builds a deeper understanding of child protection in the specific context for a wide range of actors. Watch the short video about the process on the Alliance </a:t>
            </a:r>
            <a:r>
              <a:rPr lang="en-US" dirty="0" err="1"/>
              <a:t>youtube</a:t>
            </a:r>
            <a:r>
              <a:rPr lang="en-US" dirty="0"/>
              <a:t> channel. National coordination groups are encouraged to adapt the CPMS. Please raise it with colleagues locally and then seek the guidance of the global CPMS team.</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15: Group activities for child well-being</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third Pillar of Standards related to</a:t>
            </a:r>
            <a:r>
              <a:rPr lang="en-US" baseline="0" dirty="0"/>
              <a:t> developing adequate strategies, </a:t>
            </a:r>
            <a:r>
              <a:rPr lang="en-US" dirty="0"/>
              <a:t>approaches and interventions for preventing and responding to the child protection risks outlined in </a:t>
            </a:r>
            <a:r>
              <a:rPr lang="en-US" dirty="0">
                <a:hlinkClick r:id="rId3"/>
              </a:rPr>
              <a:t>Pillar 2</a:t>
            </a:r>
            <a:r>
              <a:rPr lang="en-US" dirty="0"/>
              <a:t>. It is</a:t>
            </a:r>
            <a:r>
              <a:rPr lang="en-US" baseline="0" dirty="0"/>
              <a:t> structured around the socio-ecological model and also links with the INSPIRE package, where appropriate, and builds on their evidence-based strategies for preventing violence against children. </a:t>
            </a:r>
            <a:r>
              <a:rPr lang="en-US" dirty="0"/>
              <a:t>Hence the ICON in the corner. The INSPIRE package has a similar goal: evidence-based strategies for preventing violence against children.  More info about INSPIRE strategies on: http://inspire-strategies.org/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Standard </a:t>
            </a:r>
            <a:r>
              <a:rPr lang="en-US" dirty="0">
                <a:latin typeface="Arial"/>
                <a:ea typeface="Arial"/>
                <a:cs typeface="Arial"/>
                <a:sym typeface="Arial"/>
              </a:rPr>
              <a:t>promotes (1) protection, (2) well-being and (3) learning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(1) </a:t>
            </a:r>
            <a:r>
              <a:rPr lang="fr-FR" sz="1800" b="0" i="0" u="none" strike="noStrike" baseline="0" dirty="0" err="1">
                <a:latin typeface="HelveticaNeue-Light-Identity-H"/>
              </a:rPr>
              <a:t>Such</a:t>
            </a:r>
            <a:r>
              <a:rPr lang="fr-FR" sz="1800" b="0" i="0" u="none" strike="noStrike" baseline="0" dirty="0">
                <a:latin typeface="HelveticaNeue-Light-Identity-H"/>
              </a:rPr>
              <a:t> </a:t>
            </a:r>
            <a:r>
              <a:rPr lang="fr-FR" sz="1800" b="0" i="0" u="none" strike="noStrike" baseline="0" dirty="0" err="1">
                <a:latin typeface="HelveticaNeue-Light-Identity-H"/>
              </a:rPr>
              <a:t>activities</a:t>
            </a:r>
            <a:r>
              <a:rPr lang="fr-FR" sz="1800" b="0" i="0" u="none" strike="noStrike" baseline="0" dirty="0">
                <a:latin typeface="HelveticaNeue-Light-Identity-H"/>
              </a:rPr>
              <a:t> can </a:t>
            </a:r>
            <a:r>
              <a:rPr lang="en-US" sz="1800" b="0" i="0" u="none" strike="noStrike" baseline="0" dirty="0">
                <a:latin typeface="HelveticaNeue-Light-Identity-H"/>
              </a:rPr>
              <a:t>promote protection by (a) identifying children who are vulnerable or who are experiencing abuse, neglect, exploitation or violence and (b) supporting </a:t>
            </a:r>
            <a:r>
              <a:rPr lang="fr-FR" sz="1800" b="0" i="0" u="none" strike="noStrike" baseline="0" dirty="0" err="1">
                <a:latin typeface="HelveticaNeue-Light-Identity-H"/>
              </a:rPr>
              <a:t>appropriate</a:t>
            </a:r>
            <a:r>
              <a:rPr lang="fr-FR" sz="1800" b="0" i="0" u="none" strike="noStrike" baseline="0" dirty="0">
                <a:latin typeface="HelveticaNeue-Light-Identity-H"/>
              </a:rPr>
              <a:t> </a:t>
            </a:r>
            <a:r>
              <a:rPr lang="fr-FR" sz="1800" b="0" i="0" u="none" strike="noStrike" baseline="0" dirty="0" err="1">
                <a:latin typeface="HelveticaNeue-Light-Identity-H"/>
              </a:rPr>
              <a:t>referrals</a:t>
            </a:r>
            <a:r>
              <a:rPr lang="fr-FR" sz="1800" b="0" i="0" u="none" strike="noStrike" baseline="0" dirty="0">
                <a:latin typeface="HelveticaNeue-Light-Identity-H"/>
              </a:rPr>
              <a:t> </a:t>
            </a:r>
            <a:r>
              <a:rPr lang="en-US" dirty="0"/>
              <a:t>– </a:t>
            </a:r>
            <a:r>
              <a:rPr lang="en-US" i="1" dirty="0"/>
              <a:t>please see St 8, 9, 11, 12, 13 to dig further on </a:t>
            </a:r>
            <a:r>
              <a:rPr lang="en-US" i="1" dirty="0">
                <a:solidFill>
                  <a:srgbClr val="0070C0"/>
                </a:solidFill>
                <a:effectLst/>
              </a:rPr>
              <a:t>other protection concerns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(2) Theses activities seek to impact children’s well-being, enhance their resilience and reduce their stress. A</a:t>
            </a:r>
            <a:r>
              <a:rPr lang="en-US" dirty="0"/>
              <a:t>dditionally to the participation of children in the design, implementation and monitoring of activities, the activities should look at promoting children ‘s participation, and empowerment (linked with the Agency objective in the well-being definition – </a:t>
            </a:r>
            <a:r>
              <a:rPr lang="en-US" i="1" dirty="0"/>
              <a:t>please see St 10 to dig further on well-being, especially slide 5 of Standard 10 slide deck</a:t>
            </a:r>
            <a:r>
              <a:rPr lang="en-US" dirty="0"/>
              <a: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(3) It aims to ensure that </a:t>
            </a:r>
            <a:r>
              <a:rPr lang="en-US" dirty="0"/>
              <a:t>opportunities for children to come together in a predictable and stimulating environment to be safe, to learn, to express themselves, to make connections and to feel supported </a:t>
            </a:r>
            <a:r>
              <a:rPr lang="en-US" dirty="0">
                <a:latin typeface="Arial"/>
                <a:ea typeface="Arial"/>
                <a:cs typeface="Arial"/>
                <a:sym typeface="Arial"/>
              </a:rPr>
              <a:t>are delivered in safe, inclusive, contextually and age-appropriate approaches - </a:t>
            </a:r>
            <a:r>
              <a:rPr lang="en-US" i="1" dirty="0"/>
              <a:t>please see St 23 to dig further on the </a:t>
            </a:r>
            <a:r>
              <a:rPr lang="en-US" i="1" dirty="0">
                <a:solidFill>
                  <a:srgbClr val="0070C0"/>
                </a:solidFill>
                <a:effectLst/>
              </a:rPr>
              <a:t>education/learning component</a:t>
            </a:r>
            <a:endParaRPr lang="en-US"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It is also important to emphasize the importance of </a:t>
            </a:r>
            <a:r>
              <a:rPr lang="en-US" b="0" dirty="0"/>
              <a:t>ensuring realistic measurable objective(s) are set up for these type of activities. </a:t>
            </a:r>
            <a:r>
              <a:rPr lang="en-US" dirty="0"/>
              <a:t>There are different types of resilience capacities ( coping / adapting and transforming); according to the context, the age of the children, it is important to clarify what type of resilience is being supported, in order to set up realistic objective(s) and ensure the set up and type of activities is promoting the specific level of resilience needed in a specific context.</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a:t>Icons: Links with INSPIRE strategies</a:t>
            </a:r>
            <a:r>
              <a:rPr lang="en-US" dirty="0">
                <a:latin typeface="Arial"/>
                <a:cs typeface="Arial"/>
                <a:sym typeface="Arial"/>
              </a:rPr>
              <a:t> on </a:t>
            </a:r>
            <a:r>
              <a:rPr lang="en-US" dirty="0"/>
              <a:t>Education and life skills + Safe environments</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latin typeface="Arial"/>
                <a:ea typeface="Arial"/>
                <a:cs typeface="Arial"/>
                <a:sym typeface="Arial"/>
              </a:rPr>
              <a:t>This standard replace the previous </a:t>
            </a:r>
            <a:r>
              <a:rPr lang="en-US" dirty="0"/>
              <a:t>Child Friendly Spaces standard: there was a feeling over-reliance on this one type of intervention, and instead it is grouped under “Group activities for child well-being” which also explores mobile programming, links to skills training, and other regular and consistent opportunities for improving children’s protection.</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latin typeface="Arial"/>
                <a:ea typeface="Arial"/>
                <a:cs typeface="Arial"/>
                <a:sym typeface="Arial"/>
              </a:rPr>
              <a:t>Discussion Prompt: </a:t>
            </a:r>
            <a:r>
              <a:rPr lang="en-US" sz="1200" dirty="0">
                <a:latin typeface="Ink Free" panose="03080402000500000000" pitchFamily="66" charset="0"/>
              </a:rPr>
              <a:t>Can you give examples of group activities? </a:t>
            </a:r>
          </a:p>
          <a:p>
            <a:r>
              <a:rPr lang="en-US" b="0" i="1" dirty="0">
                <a:latin typeface="Arial"/>
                <a:cs typeface="Arial"/>
                <a:sym typeface="Arial"/>
              </a:rPr>
              <a:t>-&gt;</a:t>
            </a:r>
            <a:r>
              <a:rPr lang="en-US" dirty="0"/>
              <a:t>Group activities for child well-being can include:</a:t>
            </a:r>
          </a:p>
          <a:p>
            <a:pPr>
              <a:buFont typeface="Arial" panose="020B0604020202020204" pitchFamily="34" charset="0"/>
              <a:buChar char="•"/>
            </a:pPr>
            <a:r>
              <a:rPr lang="en-US" dirty="0">
                <a:solidFill>
                  <a:srgbClr val="90557C"/>
                </a:solidFill>
                <a:effectLst/>
              </a:rPr>
              <a:t>Non-formal education;</a:t>
            </a:r>
          </a:p>
          <a:p>
            <a:pPr>
              <a:buFont typeface="Arial" panose="020B0604020202020204" pitchFamily="34" charset="0"/>
              <a:buChar char="•"/>
            </a:pPr>
            <a:r>
              <a:rPr lang="en-US" dirty="0">
                <a:solidFill>
                  <a:srgbClr val="90557C"/>
                </a:solidFill>
                <a:effectLst/>
              </a:rPr>
              <a:t>Structured and free play;</a:t>
            </a:r>
          </a:p>
          <a:p>
            <a:pPr>
              <a:buFont typeface="Arial" panose="020B0604020202020204" pitchFamily="34" charset="0"/>
              <a:buChar char="•"/>
            </a:pPr>
            <a:r>
              <a:rPr lang="en-US" dirty="0">
                <a:solidFill>
                  <a:srgbClr val="90557C"/>
                </a:solidFill>
                <a:effectLst/>
              </a:rPr>
              <a:t>Arts and crafts;</a:t>
            </a:r>
          </a:p>
          <a:p>
            <a:pPr>
              <a:buFont typeface="Arial" panose="020B0604020202020204" pitchFamily="34" charset="0"/>
              <a:buChar char="•"/>
            </a:pPr>
            <a:r>
              <a:rPr lang="en-US" dirty="0">
                <a:solidFill>
                  <a:srgbClr val="90557C"/>
                </a:solidFill>
                <a:effectLst/>
              </a:rPr>
              <a:t>Sports;</a:t>
            </a:r>
          </a:p>
          <a:p>
            <a:pPr>
              <a:buFont typeface="Arial" panose="020B0604020202020204" pitchFamily="34" charset="0"/>
              <a:buChar char="•"/>
            </a:pPr>
            <a:r>
              <a:rPr lang="en-US" dirty="0">
                <a:solidFill>
                  <a:srgbClr val="90557C"/>
                </a:solidFill>
                <a:effectLst/>
              </a:rPr>
              <a:t>Life skills;</a:t>
            </a:r>
          </a:p>
          <a:p>
            <a:pPr>
              <a:buFont typeface="Arial" panose="020B0604020202020204" pitchFamily="34" charset="0"/>
              <a:buChar char="•"/>
            </a:pPr>
            <a:r>
              <a:rPr lang="en-US" dirty="0">
                <a:solidFill>
                  <a:srgbClr val="90557C"/>
                </a:solidFill>
                <a:effectLst/>
              </a:rPr>
              <a:t>Resilience and life skills </a:t>
            </a:r>
            <a:r>
              <a:rPr lang="en-US" dirty="0" err="1">
                <a:solidFill>
                  <a:srgbClr val="90557C"/>
                </a:solidFill>
                <a:effectLst/>
              </a:rPr>
              <a:t>programmes</a:t>
            </a:r>
            <a:r>
              <a:rPr lang="en-US" dirty="0">
                <a:solidFill>
                  <a:srgbClr val="90557C"/>
                </a:solidFill>
                <a:effectLst/>
              </a:rPr>
              <a:t>;</a:t>
            </a:r>
          </a:p>
          <a:p>
            <a:pPr>
              <a:buFont typeface="Arial" panose="020B0604020202020204" pitchFamily="34" charset="0"/>
              <a:buChar char="•"/>
            </a:pPr>
            <a:r>
              <a:rPr lang="en-US" dirty="0">
                <a:solidFill>
                  <a:srgbClr val="90557C"/>
                </a:solidFill>
                <a:effectLst/>
              </a:rPr>
              <a:t>Leadership training for adolescents; and</a:t>
            </a:r>
          </a:p>
          <a:p>
            <a:pPr>
              <a:buFont typeface="Arial" panose="020B0604020202020204" pitchFamily="34" charset="0"/>
              <a:buChar char="•"/>
            </a:pPr>
            <a:r>
              <a:rPr lang="en-US" dirty="0">
                <a:solidFill>
                  <a:srgbClr val="90557C"/>
                </a:solidFill>
                <a:effectLst/>
              </a:rPr>
              <a:t>Parenting and support groups that strengthen families’ and communities’ child protection capacities.</a:t>
            </a:r>
          </a:p>
          <a:p>
            <a:pPr marL="228600" indent="0">
              <a:buFont typeface="Arial" panose="020B0604020202020204" pitchFamily="34" charset="0"/>
              <a:buNone/>
            </a:pPr>
            <a:r>
              <a:rPr lang="en-US" dirty="0">
                <a:solidFill>
                  <a:srgbClr val="90557C"/>
                </a:solidFill>
                <a:effectLst/>
              </a:rPr>
              <a:t>-&gt;They can </a:t>
            </a:r>
            <a:r>
              <a:rPr lang="en-US" dirty="0"/>
              <a:t>take place in a fixed space, commonly referred to as a ‘child-friendly space’ or a ‘safe space’, or also be mobile, facilitated by a specific group of animators in varied, rotating locations, in contexts with (a) highly mobile, scattered or displaced populations or (b) limited access due to security concerns</a:t>
            </a:r>
            <a:endParaRPr lang="en-US"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15 states: </a:t>
            </a:r>
            <a:r>
              <a:rPr lang="en-US" dirty="0"/>
              <a:t>“Children are supported through access to group-based, planned activities that (a) promote protection, well-being and learning and (b) are delivered in safe, inclusive, contextually and age-appropriate approaches.”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b="0" dirty="0">
                <a:latin typeface="Arial"/>
                <a:ea typeface="Arial"/>
                <a:cs typeface="Arial"/>
                <a:sym typeface="Arial"/>
              </a:rPr>
              <a:t>It is important to i</a:t>
            </a:r>
            <a:r>
              <a:rPr lang="en-US" b="0" dirty="0"/>
              <a:t>dentify</a:t>
            </a:r>
            <a:r>
              <a:rPr lang="en-US" dirty="0"/>
              <a:t>, support and strengthen existing spaces, services and activities before developing additional group activities. Once organized, we should plan to transition into more sustainable, community-led initiatives. Where they are needed, design group activities based on an assessment of needs and protection risks in order to decide w</a:t>
            </a:r>
            <a:r>
              <a:rPr lang="en-US" dirty="0">
                <a:solidFill>
                  <a:srgbClr val="90557C"/>
                </a:solidFill>
                <a:effectLst/>
              </a:rPr>
              <a:t>here, how, when and by whom the activities will be conducted; what the objectives are; and whether specific facilities are required.</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solidFill>
                <a:srgbClr val="90557C"/>
              </a:solidFill>
              <a:effectLs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solidFill>
                  <a:srgbClr val="90557C"/>
                </a:solidFill>
                <a:effectLst/>
              </a:rPr>
              <a:t>Assessment should be conducted in </a:t>
            </a:r>
            <a:r>
              <a:rPr lang="en-US" dirty="0"/>
              <a:t>consultation with children &amp; communities to identify barriers to access, and activities should give all children the opportunity to participate in activities adapted to their particular needs, </a:t>
            </a:r>
            <a:r>
              <a:rPr lang="fr-FR" dirty="0" err="1"/>
              <a:t>interests</a:t>
            </a:r>
            <a:r>
              <a:rPr lang="fr-FR" dirty="0"/>
              <a:t>, </a:t>
            </a:r>
            <a:r>
              <a:rPr lang="fr-FR" dirty="0" err="1"/>
              <a:t>skills</a:t>
            </a:r>
            <a:r>
              <a:rPr lang="fr-FR" dirty="0"/>
              <a:t>, </a:t>
            </a:r>
            <a:r>
              <a:rPr lang="fr-FR" dirty="0" err="1"/>
              <a:t>capacities</a:t>
            </a:r>
            <a:r>
              <a:rPr lang="en-US" dirty="0"/>
              <a:t> and characteristics. It is important to assess the needs in a participative and contextual way to clarify the specific objective(s) we have for supporting group activities (linked with IA Well being definition; basic needs, safety and security, relationships with family and others, agency)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err="1"/>
              <a:t>I.e</a:t>
            </a:r>
            <a:r>
              <a:rPr lang="en-US" dirty="0"/>
              <a:t>: schedules with consideration for school-related, religious and other activities; access for children with disabilities; </a:t>
            </a:r>
            <a:r>
              <a:rPr lang="fr-FR" dirty="0" err="1"/>
              <a:t>approach</a:t>
            </a:r>
            <a:r>
              <a:rPr lang="fr-FR" dirty="0"/>
              <a:t> for </a:t>
            </a:r>
            <a:r>
              <a:rPr lang="fr-FR" dirty="0" err="1"/>
              <a:t>child</a:t>
            </a:r>
            <a:r>
              <a:rPr lang="fr-FR" dirty="0"/>
              <a:t> </a:t>
            </a:r>
            <a:r>
              <a:rPr lang="fr-FR" dirty="0" err="1"/>
              <a:t>labourers</a:t>
            </a:r>
            <a:r>
              <a:rPr lang="fr-FR" dirty="0"/>
              <a:t> or </a:t>
            </a:r>
            <a:r>
              <a:rPr lang="fr-FR" dirty="0" err="1"/>
              <a:t>children</a:t>
            </a:r>
            <a:r>
              <a:rPr lang="fr-FR" dirty="0"/>
              <a:t> </a:t>
            </a:r>
            <a:r>
              <a:rPr lang="fr-FR" dirty="0" err="1"/>
              <a:t>who</a:t>
            </a:r>
            <a:r>
              <a:rPr lang="fr-FR" dirty="0"/>
              <a:t> are parents, </a:t>
            </a:r>
            <a:r>
              <a:rPr lang="fr-FR" dirty="0" err="1"/>
              <a:t>tailored</a:t>
            </a:r>
            <a:r>
              <a:rPr lang="fr-FR" dirty="0"/>
              <a:t> </a:t>
            </a:r>
            <a:r>
              <a:rPr lang="fr-FR" dirty="0" err="1"/>
              <a:t>activities</a:t>
            </a:r>
            <a:r>
              <a:rPr lang="fr-FR" dirty="0"/>
              <a:t> for adolescents, </a:t>
            </a:r>
            <a:r>
              <a:rPr lang="fr-FR" dirty="0" err="1"/>
              <a:t>early</a:t>
            </a:r>
            <a:r>
              <a:rPr lang="fr-FR" dirty="0"/>
              <a:t> </a:t>
            </a:r>
            <a:r>
              <a:rPr lang="fr-FR" dirty="0" err="1"/>
              <a:t>childhood</a:t>
            </a:r>
            <a:r>
              <a:rPr lang="fr-FR" dirty="0"/>
              <a:t> </a:t>
            </a:r>
            <a:r>
              <a:rPr lang="fr-FR" dirty="0" err="1"/>
              <a:t>activities</a:t>
            </a:r>
            <a:r>
              <a:rPr lang="fr-FR" dirty="0"/>
              <a:t> for 0 – 2 </a:t>
            </a:r>
            <a:r>
              <a:rPr lang="fr-FR" dirty="0" err="1"/>
              <a:t>years</a:t>
            </a:r>
            <a:r>
              <a:rPr lang="fr-FR" dirty="0"/>
              <a:t> </a:t>
            </a:r>
            <a:r>
              <a:rPr lang="fr-FR" dirty="0" err="1"/>
              <a:t>old</a:t>
            </a:r>
            <a:r>
              <a:rPr lang="fr-FR" dirty="0"/>
              <a:t> </a:t>
            </a:r>
            <a:r>
              <a:rPr lang="fr-FR" dirty="0" err="1"/>
              <a:t>with</a:t>
            </a:r>
            <a:r>
              <a:rPr lang="fr-FR" dirty="0"/>
              <a:t> </a:t>
            </a:r>
            <a:r>
              <a:rPr lang="fr-FR" dirty="0" err="1"/>
              <a:t>children’s</a:t>
            </a:r>
            <a:r>
              <a:rPr lang="fr-FR" dirty="0"/>
              <a:t> parents/</a:t>
            </a:r>
            <a:r>
              <a:rPr lang="fr-FR" dirty="0" err="1"/>
              <a:t>caregivers</a:t>
            </a:r>
            <a:r>
              <a:rPr lang="fr-FR"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solidFill>
                <a:srgbClr val="90557C"/>
              </a:solidFill>
              <a:effectLs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Group activities can also be opportunities to work with other sectors:</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hlinkClick r:id="rId3"/>
              </a:rPr>
              <a:t>early childhood</a:t>
            </a:r>
            <a:r>
              <a:rPr lang="en-US" dirty="0"/>
              <a:t> development/other sector staff with </a:t>
            </a:r>
            <a:r>
              <a:rPr lang="en-US" dirty="0" err="1"/>
              <a:t>specialised</a:t>
            </a:r>
            <a:r>
              <a:rPr lang="en-US" dirty="0"/>
              <a:t> knowledge to implement group activities for children in this age range</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t>other sectors who may offer life skills, such as education or livelihoods.</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t>community-level systems and groups such as women’s groups and child protection committees</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t>education sectors to develop group activities that complement non-formal and formal education</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t>health and water, sanitation and hygiene actors, </a:t>
            </a:r>
            <a:r>
              <a:rPr lang="fr-FR" dirty="0" err="1"/>
              <a:t>during</a:t>
            </a:r>
            <a:r>
              <a:rPr lang="fr-FR" dirty="0"/>
              <a:t> </a:t>
            </a:r>
            <a:r>
              <a:rPr lang="fr-FR" dirty="0" err="1">
                <a:hlinkClick r:id="rId4"/>
              </a:rPr>
              <a:t>infectious</a:t>
            </a:r>
            <a:r>
              <a:rPr lang="fr-FR" dirty="0">
                <a:hlinkClick r:id="rId4"/>
              </a:rPr>
              <a:t> </a:t>
            </a:r>
            <a:r>
              <a:rPr lang="fr-FR" dirty="0" err="1">
                <a:hlinkClick r:id="rId4"/>
              </a:rPr>
              <a:t>disease</a:t>
            </a:r>
            <a:r>
              <a:rPr lang="fr-FR" dirty="0">
                <a:hlinkClick r:id="rId4"/>
              </a:rPr>
              <a:t> </a:t>
            </a:r>
            <a:r>
              <a:rPr lang="fr-FR" dirty="0" err="1">
                <a:hlinkClick r:id="rId4"/>
              </a:rPr>
              <a:t>outbreaks</a:t>
            </a:r>
            <a:r>
              <a:rPr lang="fr-FR" dirty="0"/>
              <a:t>,</a:t>
            </a:r>
            <a:r>
              <a:rPr lang="en-US" dirty="0"/>
              <a:t> to adapt activities for (a) children who are in treatment, quarantine or isolation and/or (b) for children whose caregivers have been admitted to a care facility</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t>other sectors (such as health; nutrition; and water, sanitation and hygiene) to provide integrated or mainstreamed multisectoral services and prevent duplication</a:t>
            </a:r>
            <a:endParaRPr lang="en-US" dirty="0">
              <a:solidFill>
                <a:srgbClr val="90557C"/>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b="1" dirty="0">
                <a:latin typeface="Arial"/>
                <a:ea typeface="Arial"/>
                <a:cs typeface="Arial"/>
                <a:sym typeface="Arial"/>
              </a:rPr>
              <a:t>Discussion Prompt: </a:t>
            </a:r>
            <a:r>
              <a:rPr lang="en-US" sz="1200" dirty="0">
                <a:latin typeface="Ink Free" panose="03080402000500000000" pitchFamily="66" charset="0"/>
              </a:rPr>
              <a:t>What about the sustainability of group activities? </a:t>
            </a:r>
            <a:r>
              <a:rPr lang="en-US" dirty="0"/>
              <a:t>Are we (or is the community) always looking at sustaining group activities set up in a humanitarian context ? When should we? When shouldn’t we?</a:t>
            </a: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1" dirty="0">
                <a:latin typeface="Arial"/>
                <a:ea typeface="Arial"/>
                <a:cs typeface="Arial"/>
                <a:sym typeface="Arial"/>
              </a:rPr>
              <a:t>-&gt; </a:t>
            </a:r>
            <a:r>
              <a:rPr lang="en-US" dirty="0">
                <a:solidFill>
                  <a:srgbClr val="0070C0"/>
                </a:solidFill>
                <a:effectLst/>
              </a:rPr>
              <a:t>the issue of sustainability of activities put in place depends a lot of the specific </a:t>
            </a:r>
            <a:r>
              <a:rPr lang="en-US" u="sng" dirty="0">
                <a:solidFill>
                  <a:srgbClr val="0070C0"/>
                </a:solidFill>
                <a:effectLst/>
              </a:rPr>
              <a:t>contexts</a:t>
            </a:r>
            <a:r>
              <a:rPr lang="en-US" dirty="0">
                <a:solidFill>
                  <a:srgbClr val="0070C0"/>
                </a:solidFill>
                <a:effectLst/>
              </a:rPr>
              <a:t> &amp; the </a:t>
            </a:r>
            <a:r>
              <a:rPr lang="en-US" u="sng" dirty="0">
                <a:solidFill>
                  <a:srgbClr val="0070C0"/>
                </a:solidFill>
                <a:effectLst/>
              </a:rPr>
              <a:t>objective(s)</a:t>
            </a:r>
            <a:r>
              <a:rPr lang="en-US" dirty="0">
                <a:solidFill>
                  <a:srgbClr val="0070C0"/>
                </a:solidFill>
                <a:effectLst/>
              </a:rPr>
              <a:t> we set up for the group activities (linked with the </a:t>
            </a:r>
            <a:r>
              <a:rPr lang="en-US" u="sng" dirty="0">
                <a:solidFill>
                  <a:srgbClr val="0070C0"/>
                </a:solidFill>
                <a:effectLst/>
              </a:rPr>
              <a:t>needs</a:t>
            </a:r>
            <a:r>
              <a:rPr lang="en-US" dirty="0">
                <a:solidFill>
                  <a:srgbClr val="0070C0"/>
                </a:solidFill>
                <a:effectLst/>
              </a:rPr>
              <a:t> expressed and identified).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solidFill>
                  <a:srgbClr val="0070C0"/>
                </a:solidFill>
                <a:effectLst/>
              </a:rPr>
              <a:t>For example, these activities can be set up to replace temporarily school activities which can be stopped during emergencies (not looking for sustainability on a long term)</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solidFill>
                  <a:srgbClr val="0070C0"/>
                </a:solidFill>
                <a:effectLst/>
              </a:rPr>
              <a:t>Or, if we look at proposing activities to support child marriage prevention and response (life skills and CP support), it could be interesting to sustain them on the long run, or to be taken over by other actors … </a:t>
            </a:r>
            <a:endParaRPr lang="en-US" b="1" dirty="0">
              <a:latin typeface="Arial"/>
              <a:ea typeface="Arial"/>
              <a:cs typeface="Arial"/>
              <a:sym typeface="Arial"/>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baseline="0" dirty="0">
                <a:latin typeface="HelveticaNeue-Light-Identity-H"/>
              </a:rPr>
              <a:t>Group activities may also be mobile, facilitated by a specific group of animators in varied, rotating locations. The locations are identified ahead of time based on an assessment that they are safe and accessible to children of different genders, ages, disabilities and other relevant aspects of </a:t>
            </a:r>
            <a:r>
              <a:rPr lang="fr-FR" sz="1800" b="0" i="0" u="none" strike="noStrike" baseline="0" dirty="0" err="1">
                <a:latin typeface="HelveticaNeue-Light-Identity-H"/>
              </a:rPr>
              <a:t>diversity</a:t>
            </a:r>
            <a:r>
              <a:rPr lang="fr-FR" sz="1800" b="0" i="0" u="none" strike="noStrike" baseline="0" dirty="0">
                <a:latin typeface="HelveticaNeue-Light-Identity-H"/>
              </a:rPr>
              <a:t>. </a:t>
            </a:r>
            <a:r>
              <a:rPr lang="en-US" sz="1800" b="0" i="0" u="none" strike="noStrike" baseline="0" dirty="0">
                <a:latin typeface="HelveticaNeue-Light-Identity-H"/>
              </a:rPr>
              <a:t>We should conduct outreach to identify and encourage the participation of children who may generally be excluded from group activities. In some settings children who are refugees, internally displaced or migrants </a:t>
            </a:r>
            <a:r>
              <a:rPr lang="fr-FR" sz="1800" b="0" i="0" u="none" strike="noStrike" baseline="0" dirty="0" err="1">
                <a:latin typeface="HelveticaNeue-Light-Identity-H"/>
              </a:rPr>
              <a:t>may</a:t>
            </a:r>
            <a:r>
              <a:rPr lang="fr-FR" sz="1800" b="0" i="0" u="none" strike="noStrike" baseline="0" dirty="0">
                <a:latin typeface="HelveticaNeue-Light-Identity-H"/>
              </a:rPr>
              <a:t> </a:t>
            </a:r>
            <a:r>
              <a:rPr lang="fr-FR" sz="1800" b="0" i="0" u="none" strike="noStrike" baseline="0" dirty="0" err="1">
                <a:latin typeface="HelveticaNeue-Light-Identity-H"/>
              </a:rPr>
              <a:t>be</a:t>
            </a:r>
            <a:r>
              <a:rPr lang="fr-FR" sz="1800" b="0" i="0" u="none" strike="noStrike" baseline="0" dirty="0">
                <a:latin typeface="HelveticaNeue-Light-Identity-H"/>
              </a:rPr>
              <a:t> </a:t>
            </a:r>
            <a:r>
              <a:rPr lang="fr-FR" sz="1800" b="0" i="0" u="none" strike="noStrike" baseline="0" dirty="0" err="1">
                <a:latin typeface="HelveticaNeue-Light-Identity-H"/>
              </a:rPr>
              <a:t>highly</a:t>
            </a:r>
            <a:r>
              <a:rPr lang="fr-FR" sz="1800" b="0" i="0" u="none" strike="noStrike" baseline="0" dirty="0">
                <a:latin typeface="HelveticaNeue-Light-Identity-H"/>
              </a:rPr>
              <a:t> mobile: group </a:t>
            </a:r>
            <a:r>
              <a:rPr lang="fr-FR" sz="1800" b="0" i="0" u="none" strike="noStrike" baseline="0" dirty="0" err="1">
                <a:latin typeface="HelveticaNeue-Light-Identity-H"/>
              </a:rPr>
              <a:t>activities</a:t>
            </a:r>
            <a:r>
              <a:rPr lang="fr-FR" sz="1800" b="0" i="0" u="none" strike="noStrike" baseline="0" dirty="0">
                <a:latin typeface="HelveticaNeue-Light-Identity-H"/>
              </a:rPr>
              <a:t> </a:t>
            </a:r>
            <a:r>
              <a:rPr lang="fr-FR" sz="1800" b="0" i="0" u="none" strike="noStrike" baseline="0" dirty="0" err="1">
                <a:latin typeface="HelveticaNeue-Light-Identity-H"/>
              </a:rPr>
              <a:t>might</a:t>
            </a:r>
            <a:r>
              <a:rPr lang="fr-FR" sz="1800" b="0" i="0" u="none" strike="noStrike" baseline="0" dirty="0">
                <a:latin typeface="HelveticaNeue-Light-Identity-H"/>
              </a:rPr>
              <a:t> </a:t>
            </a:r>
            <a:r>
              <a:rPr lang="fr-FR" sz="1800" b="0" i="0" u="none" strike="noStrike" baseline="0" dirty="0" err="1">
                <a:latin typeface="HelveticaNeue-Light-Identity-H"/>
              </a:rPr>
              <a:t>then</a:t>
            </a:r>
            <a:r>
              <a:rPr lang="fr-FR" sz="1800" b="0" i="0" u="none" strike="noStrike" baseline="0" dirty="0">
                <a:latin typeface="HelveticaNeue-Light-Identity-H"/>
              </a:rPr>
              <a:t> </a:t>
            </a:r>
            <a:r>
              <a:rPr lang="fr-FR" sz="1800" b="0" i="0" u="none" strike="noStrike" baseline="0" dirty="0" err="1">
                <a:latin typeface="HelveticaNeue-Light-Identity-H"/>
              </a:rPr>
              <a:t>provide</a:t>
            </a:r>
            <a:r>
              <a:rPr lang="fr-FR" sz="1800" b="0" i="0" u="none" strike="noStrike" baseline="0" dirty="0">
                <a:latin typeface="HelveticaNeue-Light-Identity-H"/>
              </a:rPr>
              <a:t> </a:t>
            </a:r>
            <a:r>
              <a:rPr lang="en-US" sz="1800" b="0" i="0" u="none" strike="noStrike" baseline="0" dirty="0">
                <a:latin typeface="HelveticaNeue-Light-Identity-H"/>
              </a:rPr>
              <a:t>temporary and short-term shelter and accommodation, </a:t>
            </a:r>
            <a:r>
              <a:rPr lang="fr-FR" sz="1800" b="0" i="0" u="none" strike="noStrike" baseline="0" dirty="0">
                <a:latin typeface="HelveticaNeue-Light-Identity-H"/>
              </a:rPr>
              <a:t>information on services </a:t>
            </a:r>
            <a:r>
              <a:rPr lang="fr-FR" sz="1800" b="0" i="0" u="none" strike="noStrike" baseline="0" dirty="0" err="1">
                <a:latin typeface="HelveticaNeue-Light-Identity-H"/>
              </a:rPr>
              <a:t>available</a:t>
            </a:r>
            <a:r>
              <a:rPr lang="fr-FR" sz="1800" b="0" i="0" u="none" strike="noStrike" baseline="0" dirty="0">
                <a:latin typeface="HelveticaNeue-Light-Identity-H"/>
              </a:rPr>
              <a:t> in the location, internet </a:t>
            </a:r>
            <a:r>
              <a:rPr lang="fr-FR" sz="1800" b="0" i="0" u="none" strike="noStrike" baseline="0" dirty="0" err="1">
                <a:latin typeface="HelveticaNeue-Light-Identity-H"/>
              </a:rPr>
              <a:t>connectivity</a:t>
            </a:r>
            <a:r>
              <a:rPr lang="fr-FR" sz="1800" b="0" i="0" u="none" strike="noStrike" baseline="0" dirty="0">
                <a:latin typeface="HelveticaNeue-Light-Identity-H"/>
              </a:rPr>
              <a:t> and basic </a:t>
            </a:r>
            <a:r>
              <a:rPr lang="fr-FR" sz="1800" b="0" i="0" u="none" strike="noStrike" baseline="0" dirty="0" err="1">
                <a:latin typeface="HelveticaNeue-Light-Identity-H"/>
              </a:rPr>
              <a:t>psychological</a:t>
            </a:r>
            <a:r>
              <a:rPr lang="fr-FR" sz="1800" b="0" i="0" u="none" strike="noStrike" baseline="0" dirty="0">
                <a:latin typeface="HelveticaNeue-Light-Identity-H"/>
              </a:rPr>
              <a:t> first </a:t>
            </a:r>
            <a:r>
              <a:rPr lang="fr-FR" sz="1800" b="0" i="0" u="none" strike="noStrike" baseline="0" dirty="0" err="1">
                <a:latin typeface="HelveticaNeue-Light-Identity-H"/>
              </a:rPr>
              <a:t>aid</a:t>
            </a:r>
            <a:r>
              <a:rPr lang="fr-FR" sz="1800" b="0" i="0" u="none" strike="noStrike" baseline="0" dirty="0">
                <a:latin typeface="HelveticaNeue-Light-Identity-H"/>
              </a:rPr>
              <a:t>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the </a:t>
            </a:r>
            <a:r>
              <a:rPr lang="en-US" sz="1800" b="1" i="1" dirty="0">
                <a:latin typeface="Arial"/>
                <a:ea typeface="Arial"/>
                <a:cs typeface="Arial"/>
                <a:sym typeface="Arial"/>
              </a:rPr>
              <a:t>refugee </a:t>
            </a:r>
            <a:r>
              <a:rPr lang="en-US" sz="1800" i="1" dirty="0">
                <a:latin typeface="Arial"/>
                <a:ea typeface="Arial"/>
                <a:cs typeface="Arial"/>
                <a:sym typeface="Arial"/>
              </a:rPr>
              <a:t>icon</a:t>
            </a:r>
            <a:r>
              <a:rPr lang="en-US" sz="1800" i="1" dirty="0"/>
              <a:t>]</a:t>
            </a:r>
            <a:endParaRPr lang="fr-FR" sz="1800" b="0" i="0" u="none" strike="noStrike" baseline="0" dirty="0">
              <a:latin typeface="HelveticaNeue-Light-Identity-H"/>
            </a:endParaRPr>
          </a:p>
          <a:p>
            <a:pPr marL="514350" indent="-285750" algn="l">
              <a:buFont typeface="Arial" panose="020B0604020202020204" pitchFamily="34" charset="0"/>
              <a:buChar char="•"/>
            </a:pPr>
            <a:r>
              <a:rPr lang="en-US" sz="1800" b="0" i="0" u="none" strike="noStrike" baseline="0" dirty="0">
                <a:latin typeface="HelveticaNeue-Light-Identity-H"/>
              </a:rPr>
              <a:t>We should identify available safe, local and culturally appropriate recreational materials with </a:t>
            </a:r>
            <a:r>
              <a:rPr lang="fr-FR" sz="1800" b="0" i="0" u="none" strike="noStrike" baseline="0" dirty="0">
                <a:latin typeface="HelveticaNeue-Light-Identity-H"/>
              </a:rPr>
              <a:t>a </a:t>
            </a:r>
            <a:r>
              <a:rPr lang="fr-FR" sz="1800" b="0" i="0" u="none" strike="noStrike" baseline="0" dirty="0" err="1">
                <a:latin typeface="HelveticaNeue-Light-Identity-H"/>
              </a:rPr>
              <a:t>low</a:t>
            </a:r>
            <a:r>
              <a:rPr lang="fr-FR" sz="1800" b="0" i="0" u="none" strike="noStrike" baseline="0" dirty="0">
                <a:latin typeface="HelveticaNeue-Light-Identity-H"/>
              </a:rPr>
              <a:t> </a:t>
            </a:r>
            <a:r>
              <a:rPr lang="fr-FR" sz="1800" b="0" i="0" u="none" strike="noStrike" baseline="0" dirty="0" err="1">
                <a:latin typeface="HelveticaNeue-Light-Identity-H"/>
              </a:rPr>
              <a:t>environmental</a:t>
            </a:r>
            <a:r>
              <a:rPr lang="fr-FR" sz="1800" b="0" i="0" u="none" strike="noStrike" baseline="0" dirty="0">
                <a:latin typeface="HelveticaNeue-Light-Identity-H"/>
              </a:rPr>
              <a:t> impact.</a:t>
            </a:r>
          </a:p>
          <a:p>
            <a:pPr marL="514350" indent="-285750" algn="l">
              <a:buFont typeface="Arial" panose="020B0604020202020204" pitchFamily="34" charset="0"/>
              <a:buChar char="•"/>
            </a:pPr>
            <a:r>
              <a:rPr lang="en-US" sz="1800" b="0" i="0" u="none" strike="noStrike" baseline="0" dirty="0">
                <a:latin typeface="HelveticaNeue-Light-Identity-H"/>
              </a:rPr>
              <a:t>A monitoring and evaluation system should includes the meaningful participation of children, families and communities</a:t>
            </a:r>
            <a:endParaRPr lang="fr-FR" sz="1800" b="0" i="0" u="none" strike="noStrike" baseline="0" dirty="0">
              <a:latin typeface="HelveticaNeue-Light-Identity-H"/>
            </a:endParaRPr>
          </a:p>
          <a:p>
            <a:pPr marL="514350" indent="-285750" algn="l">
              <a:buFont typeface="Arial" panose="020B0604020202020204" pitchFamily="34" charset="0"/>
              <a:buChar char="•"/>
            </a:pPr>
            <a:r>
              <a:rPr lang="fr-FR" sz="1800" b="0" i="0" u="none" strike="noStrike" baseline="0" dirty="0">
                <a:latin typeface="HelveticaNeue-Light-Identity-H"/>
              </a:rPr>
              <a:t>Programme of </a:t>
            </a:r>
            <a:r>
              <a:rPr lang="fr-FR" sz="1800" b="0" i="0" u="none" strike="noStrike" baseline="0" dirty="0" err="1">
                <a:latin typeface="HelveticaNeue-Light-Identity-H"/>
              </a:rPr>
              <a:t>activities</a:t>
            </a:r>
            <a:r>
              <a:rPr lang="fr-FR" sz="1800" b="0" i="0" u="none" strike="noStrike" baseline="0" dirty="0">
                <a:latin typeface="HelveticaNeue-Light-Identity-H"/>
              </a:rPr>
              <a:t> </a:t>
            </a:r>
            <a:r>
              <a:rPr lang="fr-FR" sz="1800" b="0" i="0" u="none" strike="noStrike" baseline="0" dirty="0" err="1">
                <a:latin typeface="HelveticaNeue-Light-Identity-H"/>
              </a:rPr>
              <a:t>should</a:t>
            </a:r>
            <a:r>
              <a:rPr lang="fr-FR" sz="1800" b="0" i="0" u="none" strike="noStrike" baseline="0" dirty="0">
                <a:latin typeface="HelveticaNeue-Light-Identity-H"/>
              </a:rPr>
              <a:t> </a:t>
            </a:r>
            <a:r>
              <a:rPr lang="fr-FR" sz="1800" b="0" i="0" u="none" strike="noStrike" baseline="0" dirty="0" err="1">
                <a:latin typeface="HelveticaNeue-Light-Identity-H"/>
              </a:rPr>
              <a:t>be</a:t>
            </a:r>
            <a:r>
              <a:rPr lang="fr-FR" sz="1800" b="0" i="0" u="none" strike="noStrike" baseline="0" dirty="0">
                <a:latin typeface="HelveticaNeue-Light-Identity-H"/>
              </a:rPr>
              <a:t> </a:t>
            </a:r>
            <a:r>
              <a:rPr lang="fr-FR" sz="1800" b="0" i="0" u="none" strike="noStrike" baseline="0" dirty="0">
                <a:solidFill>
                  <a:srgbClr val="000000"/>
                </a:solidFill>
                <a:latin typeface="HelveticaNeue-Light-Identity-H"/>
              </a:rPr>
              <a:t>Inclusive;</a:t>
            </a: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Accessible; </a:t>
            </a:r>
            <a:r>
              <a:rPr lang="en-US" sz="1800" b="0" i="0" u="none" strike="noStrike" baseline="0" dirty="0">
                <a:solidFill>
                  <a:srgbClr val="000000"/>
                </a:solidFill>
                <a:latin typeface="HelveticaNeue-Light-Identity-H"/>
              </a:rPr>
              <a:t>Tailored to their needs and preferences;</a:t>
            </a:r>
            <a:r>
              <a:rPr lang="fr-FR" sz="1800" b="0" i="1" u="none" strike="noStrike" baseline="0" dirty="0">
                <a:solidFill>
                  <a:srgbClr val="8521B8"/>
                </a:solidFill>
                <a:latin typeface="CMSY9"/>
              </a:rPr>
              <a:t> </a:t>
            </a:r>
            <a:r>
              <a:rPr lang="fr-FR" sz="1800" b="0" i="0" u="none" strike="noStrike" baseline="0" dirty="0" err="1">
                <a:solidFill>
                  <a:srgbClr val="000000"/>
                </a:solidFill>
                <a:latin typeface="HelveticaNeue-Light-Identity-H"/>
              </a:rPr>
              <a:t>Skill-enhancing</a:t>
            </a:r>
            <a:r>
              <a:rPr lang="fr-FR" sz="1800" b="0" i="0" u="none" strike="noStrike" baseline="0" dirty="0">
                <a:solidFill>
                  <a:srgbClr val="000000"/>
                </a:solidFill>
                <a:latin typeface="HelveticaNeue-Light-Identity-H"/>
              </a:rPr>
              <a:t>;</a:t>
            </a:r>
            <a:r>
              <a:rPr lang="fr-FR" sz="1800" b="0" i="1" u="none" strike="noStrike" baseline="0" dirty="0">
                <a:solidFill>
                  <a:srgbClr val="8521B8"/>
                </a:solidFill>
                <a:latin typeface="CMSY9"/>
              </a:rPr>
              <a:t> </a:t>
            </a:r>
            <a:r>
              <a:rPr lang="fr-FR" sz="1800" b="0" i="0" u="none" strike="noStrike" baseline="0" dirty="0" err="1">
                <a:solidFill>
                  <a:srgbClr val="000000"/>
                </a:solidFill>
                <a:latin typeface="HelveticaNeue-Light-Identity-H"/>
              </a:rPr>
              <a:t>Resilience</a:t>
            </a:r>
            <a:r>
              <a:rPr lang="fr-FR" sz="1800" b="0" i="0" u="none" strike="noStrike" baseline="0" dirty="0">
                <a:solidFill>
                  <a:srgbClr val="000000"/>
                </a:solidFill>
                <a:latin typeface="HelveticaNeue-Light-Identity-H"/>
              </a:rPr>
              <a:t>-building and </a:t>
            </a:r>
            <a:r>
              <a:rPr lang="en-US" sz="1800" b="0" i="0" u="none" strike="noStrike" baseline="0" dirty="0">
                <a:latin typeface="HelveticaNeue-Light-Identity-H"/>
              </a:rPr>
              <a:t>Compatible with education or other essential services, to involve children of different ages, genders, disabilities and other </a:t>
            </a:r>
            <a:r>
              <a:rPr lang="fr-FR" sz="1800" b="0" i="0" u="none" strike="noStrike" baseline="0" dirty="0">
                <a:latin typeface="HelveticaNeue-Light-Identity-H"/>
              </a:rPr>
              <a:t>relevant </a:t>
            </a:r>
            <a:r>
              <a:rPr lang="fr-FR" sz="1800" b="0" i="0" u="none" strike="noStrike" baseline="0" dirty="0" err="1">
                <a:latin typeface="HelveticaNeue-Light-Identity-H"/>
              </a:rPr>
              <a:t>diversity</a:t>
            </a:r>
            <a:r>
              <a:rPr lang="fr-FR" sz="1800" b="0" i="0" u="none" strike="noStrike" baseline="0" dirty="0">
                <a:latin typeface="HelveticaNeue-Light-Identity-H"/>
              </a:rPr>
              <a:t> </a:t>
            </a:r>
            <a:r>
              <a:rPr lang="fr-FR" sz="1800" b="0" i="0" u="none" strike="noStrike" baseline="0" dirty="0" err="1">
                <a:latin typeface="HelveticaNeue-Light-Identity-H"/>
              </a:rPr>
              <a:t>factors</a:t>
            </a:r>
            <a:r>
              <a:rPr lang="fr-FR" sz="1800" b="0" i="0" u="none" strike="noStrike" baseline="0" dirty="0">
                <a:latin typeface="HelveticaNeue-Light-Identity-H"/>
              </a:rPr>
              <a:t> and </a:t>
            </a:r>
            <a:r>
              <a:rPr lang="fr-FR" sz="1800" b="0" i="0" u="none" strike="noStrike" baseline="0" dirty="0" err="1">
                <a:latin typeface="HelveticaNeue-Light-Identity-H"/>
              </a:rPr>
              <a:t>reduce</a:t>
            </a:r>
            <a:r>
              <a:rPr lang="fr-FR" sz="1800" b="0" i="0" u="none" strike="noStrike" baseline="0" dirty="0">
                <a:latin typeface="HelveticaNeue-Light-Identity-H"/>
              </a:rPr>
              <a:t> </a:t>
            </a:r>
            <a:r>
              <a:rPr lang="fr-FR" sz="1800" b="0" i="0" u="none" strike="noStrike" baseline="0" dirty="0" err="1">
                <a:latin typeface="HelveticaNeue-Light-Identity-H"/>
              </a:rPr>
              <a:t>barriers</a:t>
            </a:r>
            <a:r>
              <a:rPr lang="fr-FR" sz="1800" b="0" i="0" u="none" strike="noStrike" baseline="0" dirty="0">
                <a:latin typeface="HelveticaNeue-Light-Identity-H"/>
              </a:rPr>
              <a:t> to </a:t>
            </a:r>
            <a:r>
              <a:rPr lang="fr-FR" sz="1800" b="0" i="0" u="none" strike="noStrike" baseline="0" dirty="0" err="1">
                <a:latin typeface="HelveticaNeue-Light-Identity-H"/>
              </a:rPr>
              <a:t>access</a:t>
            </a:r>
            <a:r>
              <a:rPr lang="fr-FR" sz="1800" b="0" i="0" u="none" strike="noStrike" baseline="0" dirty="0">
                <a:latin typeface="HelveticaNeue-Light-Identity-H"/>
              </a:rPr>
              <a:t>. </a:t>
            </a:r>
            <a:r>
              <a:rPr lang="fr-FR" sz="1800" b="0" i="0" u="none" strike="noStrike" baseline="0" dirty="0" err="1">
                <a:latin typeface="HelveticaNeue-Light-Identity-H"/>
              </a:rPr>
              <a:t>Provide</a:t>
            </a:r>
            <a:r>
              <a:rPr lang="fr-FR" sz="1800" b="0" i="0" u="none" strike="noStrike" baseline="0" dirty="0">
                <a:latin typeface="HelveticaNeue-Light-Identity-H"/>
              </a:rPr>
              <a:t> </a:t>
            </a:r>
            <a:r>
              <a:rPr lang="en-US" sz="1800" b="0" i="0" u="none" strike="noStrike" baseline="0" dirty="0">
                <a:latin typeface="HelveticaNeue-Light-Identity-H"/>
              </a:rPr>
              <a:t>separated spaces/time slots and tailored activities for each group of children, taking into account their specific needs</a:t>
            </a:r>
            <a:r>
              <a:rPr lang="fr-FR" sz="1800" b="0" i="0" u="none" strike="noStrike" baseline="0" dirty="0">
                <a:latin typeface="HelveticaNeue-Light-Identity-H"/>
              </a:rPr>
              <a:t>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the </a:t>
            </a:r>
            <a:r>
              <a:rPr lang="en-US" sz="1800" b="1" i="1" dirty="0">
                <a:latin typeface="Arial"/>
                <a:ea typeface="Arial"/>
                <a:cs typeface="Arial"/>
                <a:sym typeface="Arial"/>
              </a:rPr>
              <a:t>adolescent &amp; ECD </a:t>
            </a:r>
            <a:r>
              <a:rPr lang="en-US" sz="1800" i="1" dirty="0">
                <a:latin typeface="Arial"/>
                <a:ea typeface="Arial"/>
                <a:cs typeface="Arial"/>
                <a:sym typeface="Arial"/>
              </a:rPr>
              <a:t>icons</a:t>
            </a:r>
            <a:r>
              <a:rPr lang="en-US" sz="1800" i="1" dirty="0"/>
              <a:t>]</a:t>
            </a:r>
            <a:endParaRPr lang="fr-FR" sz="1800" b="0" i="0" u="none" strike="noStrike" baseline="0" dirty="0">
              <a:latin typeface="HelveticaNeue-Light-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baseline="0" dirty="0">
                <a:solidFill>
                  <a:srgbClr val="000000"/>
                </a:solidFill>
                <a:latin typeface="HelveticaNeue-Light-Identity-H"/>
              </a:rPr>
              <a:t>Collaboration with the child protection coordination group(s) to ensure that up-to-date service mapping and referral pathways are available, in a accessible, child-friendly way is needed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the </a:t>
            </a:r>
            <a:r>
              <a:rPr lang="en-US" sz="1800" b="1" i="1" dirty="0">
                <a:latin typeface="Arial"/>
                <a:ea typeface="Arial"/>
                <a:cs typeface="Arial"/>
                <a:sym typeface="Arial"/>
              </a:rPr>
              <a:t>case management </a:t>
            </a:r>
            <a:r>
              <a:rPr lang="en-US" sz="1800" i="1" dirty="0">
                <a:latin typeface="Arial"/>
                <a:ea typeface="Arial"/>
                <a:cs typeface="Arial"/>
                <a:sym typeface="Arial"/>
              </a:rPr>
              <a:t>icon</a:t>
            </a:r>
            <a:r>
              <a:rPr lang="en-US" sz="1800" i="1" dirty="0"/>
              <a:t>]</a:t>
            </a:r>
            <a:endParaRPr lang="en-US" sz="1800" dirty="0">
              <a:latin typeface="Arial"/>
              <a:ea typeface="Arial"/>
              <a:cs typeface="Arial"/>
              <a:sym typeface="Arial"/>
            </a:endParaRPr>
          </a:p>
          <a:p>
            <a:pPr marL="514350" indent="-285750" algn="l">
              <a:buFont typeface="Arial" panose="020B0604020202020204" pitchFamily="34" charset="0"/>
              <a:buChar char="•"/>
            </a:pPr>
            <a:endParaRPr lang="en-US" sz="1800" b="0" i="0" u="none" strike="noStrike" baseline="0" dirty="0">
              <a:solidFill>
                <a:srgbClr val="000000"/>
              </a:solidFill>
              <a:latin typeface="HelveticaNeue-Light-Identity-H"/>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855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15</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CA" i="1" dirty="0"/>
              <a:t>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93859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16042"/>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7770169" y="1934943"/>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882864" y="385632"/>
            <a:ext cx="1004961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introduction to Standard 15</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Key strategies, approaches and interventions </a:t>
            </a:r>
          </a:p>
          <a:p>
            <a:r>
              <a:rPr lang="en-US" dirty="0"/>
              <a:t>Prevention and response to child protection risks</a:t>
            </a:r>
          </a:p>
          <a:p>
            <a:endParaRPr lang="en-US" dirty="0"/>
          </a:p>
          <a:p>
            <a:pPr marL="342900" lvl="1" indent="-342900">
              <a:buFont typeface="Arial" panose="020B0604020202020204" pitchFamily="34" charset="0"/>
              <a:buChar char="•"/>
            </a:pPr>
            <a:r>
              <a:rPr lang="en-US" sz="2800" dirty="0"/>
              <a:t>G</a:t>
            </a:r>
            <a:r>
              <a:rPr lang="en-US" sz="2800" dirty="0">
                <a:sym typeface="Arial"/>
              </a:rPr>
              <a:t>roup-based, planned activities </a:t>
            </a:r>
          </a:p>
          <a:p>
            <a:pPr marL="342900" lvl="1" indent="-342900">
              <a:buFont typeface="Arial" panose="020B0604020202020204" pitchFamily="34" charset="0"/>
              <a:buChar char="•"/>
            </a:pPr>
            <a:r>
              <a:rPr lang="en-US" sz="2800" dirty="0">
                <a:sym typeface="Arial"/>
              </a:rPr>
              <a:t>Safe, inclusive, contextually and age-appropriate approaches promoting </a:t>
            </a:r>
            <a:r>
              <a:rPr lang="en-US" sz="2800" dirty="0"/>
              <a:t>protection</a:t>
            </a:r>
          </a:p>
          <a:p>
            <a:pPr marL="0" lvl="1" indent="0">
              <a:buNone/>
            </a:pPr>
            <a:endParaRPr lang="en-GB" sz="2800" dirty="0"/>
          </a:p>
          <a:p>
            <a:pPr marL="342900" lvl="1" indent="-342900">
              <a:buFont typeface="Arial" panose="020B0604020202020204" pitchFamily="34" charset="0"/>
              <a:buChar char="•"/>
            </a:pPr>
            <a:r>
              <a:rPr lang="en-US" sz="2800" dirty="0"/>
              <a:t>Realistic measurable objectives</a:t>
            </a:r>
            <a:endParaRPr lang="en-US" dirty="0"/>
          </a:p>
          <a:p>
            <a:pPr marL="50800" indent="0">
              <a:buNone/>
            </a:pPr>
            <a:r>
              <a:rPr lang="en-US" dirty="0"/>
              <a:t> </a:t>
            </a:r>
            <a:endParaRPr lang="en-US" dirty="0">
              <a:solidFill>
                <a:schemeClr val="bg2"/>
              </a:solidFill>
              <a:latin typeface="Helvetica Neue" panose="020B0604020202020204" charset="0"/>
            </a:endParaRPr>
          </a:p>
        </p:txBody>
      </p:sp>
      <p:pic>
        <p:nvPicPr>
          <p:cNvPr id="10" name="Picture 6">
            <a:extLst>
              <a:ext uri="{FF2B5EF4-FFF2-40B4-BE49-F238E27FC236}">
                <a16:creationId xmlns:a16="http://schemas.microsoft.com/office/drawing/2014/main" id="{0B3CB10F-3EA7-4E64-9D1E-45DAD9D02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111" y="5414198"/>
            <a:ext cx="1005812" cy="100581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864BBB6E-369A-4EC9-A990-D8BE915C6976}"/>
              </a:ext>
            </a:extLst>
          </p:cNvPr>
          <p:cNvPicPr>
            <a:picLocks noChangeAspect="1"/>
          </p:cNvPicPr>
          <p:nvPr/>
        </p:nvPicPr>
        <p:blipFill>
          <a:blip r:embed="rId4"/>
          <a:stretch>
            <a:fillRect/>
          </a:stretch>
        </p:blipFill>
        <p:spPr>
          <a:xfrm>
            <a:off x="2778719" y="5348834"/>
            <a:ext cx="1175731" cy="1136540"/>
          </a:xfrm>
          <a:prstGeom prst="rect">
            <a:avLst/>
          </a:prstGeom>
        </p:spPr>
      </p:pic>
      <p:sp>
        <p:nvSpPr>
          <p:cNvPr id="12" name="ZoneTexte 11">
            <a:extLst>
              <a:ext uri="{FF2B5EF4-FFF2-40B4-BE49-F238E27FC236}">
                <a16:creationId xmlns:a16="http://schemas.microsoft.com/office/drawing/2014/main" id="{9A8E890E-890D-4514-9EBC-3387FE96FB2C}"/>
              </a:ext>
            </a:extLst>
          </p:cNvPr>
          <p:cNvSpPr txBox="1"/>
          <p:nvPr/>
        </p:nvSpPr>
        <p:spPr>
          <a:xfrm>
            <a:off x="6610052" y="5803445"/>
            <a:ext cx="4322432" cy="830997"/>
          </a:xfrm>
          <a:prstGeom prst="rect">
            <a:avLst/>
          </a:prstGeom>
          <a:noFill/>
        </p:spPr>
        <p:txBody>
          <a:bodyPr wrap="square">
            <a:spAutoFit/>
          </a:bodyPr>
          <a:lstStyle/>
          <a:p>
            <a:pPr algn="r"/>
            <a:r>
              <a:rPr lang="en-US" sz="2400" dirty="0">
                <a:latin typeface="Ink Free" panose="03080402000500000000" pitchFamily="66" charset="0"/>
              </a:rPr>
              <a:t>Can you give examples of group activities? </a:t>
            </a:r>
          </a:p>
        </p:txBody>
      </p:sp>
      <p:grpSp>
        <p:nvGrpSpPr>
          <p:cNvPr id="13" name="Groupe 12">
            <a:extLst>
              <a:ext uri="{FF2B5EF4-FFF2-40B4-BE49-F238E27FC236}">
                <a16:creationId xmlns:a16="http://schemas.microsoft.com/office/drawing/2014/main" id="{F78BD5A3-7C95-4B7B-B950-68131481C4AA}"/>
              </a:ext>
            </a:extLst>
          </p:cNvPr>
          <p:cNvGrpSpPr/>
          <p:nvPr/>
        </p:nvGrpSpPr>
        <p:grpSpPr>
          <a:xfrm rot="1415781">
            <a:off x="11045341" y="5664942"/>
            <a:ext cx="979340" cy="1040548"/>
            <a:chOff x="10883591" y="5571442"/>
            <a:chExt cx="979340" cy="1040548"/>
          </a:xfrm>
        </p:grpSpPr>
        <p:pic>
          <p:nvPicPr>
            <p:cNvPr id="14" name="Image 13">
              <a:extLst>
                <a:ext uri="{FF2B5EF4-FFF2-40B4-BE49-F238E27FC236}">
                  <a16:creationId xmlns:a16="http://schemas.microsoft.com/office/drawing/2014/main" id="{5E07854F-8427-4ED9-8E87-636A7990140B}"/>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5" name="Graphique 14" descr="Point d’interrogation">
              <a:extLst>
                <a:ext uri="{FF2B5EF4-FFF2-40B4-BE49-F238E27FC236}">
                  <a16:creationId xmlns:a16="http://schemas.microsoft.com/office/drawing/2014/main" id="{4E6DD14E-3CA3-4692-8A41-8D01F2699E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381667"/>
          </a:xfrm>
        </p:spPr>
        <p:txBody>
          <a:bodyPr>
            <a:normAutofit/>
          </a:bodyPr>
          <a:lstStyle/>
          <a:p>
            <a:pPr marL="50800" indent="0" algn="ctr">
              <a:buNone/>
            </a:pPr>
            <a:r>
              <a:rPr lang="en-US" sz="2400" dirty="0">
                <a:solidFill>
                  <a:schemeClr val="bg2"/>
                </a:solidFill>
              </a:rPr>
              <a:t>“</a:t>
            </a:r>
            <a:r>
              <a:rPr lang="en-US" sz="2400" dirty="0"/>
              <a:t>Children are supported through access to group-based, planned activities that (a) promote protection, well-being and learning and (b) are delivered in safe, inclusive, contextually and age-appropriate approaches.”</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41357" y="4055354"/>
            <a:ext cx="1498650" cy="1748091"/>
          </a:xfrm>
          <a:prstGeom prst="rect">
            <a:avLst/>
          </a:prstGeom>
          <a:noFill/>
          <a:ln>
            <a:noFill/>
          </a:ln>
        </p:spPr>
      </p:pic>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610052" y="2144067"/>
            <a:ext cx="5181600" cy="3144807"/>
          </a:xfrm>
        </p:spPr>
        <p:txBody>
          <a:bodyPr/>
          <a:lstStyle/>
          <a:p>
            <a:r>
              <a:rPr lang="fr-FR" dirty="0" err="1"/>
              <a:t>Sustainable</a:t>
            </a:r>
            <a:r>
              <a:rPr lang="fr-FR" dirty="0"/>
              <a:t>, </a:t>
            </a:r>
            <a:r>
              <a:rPr lang="fr-FR" dirty="0" err="1"/>
              <a:t>community-led</a:t>
            </a:r>
            <a:r>
              <a:rPr lang="fr-FR" dirty="0"/>
              <a:t> initiatives</a:t>
            </a:r>
          </a:p>
          <a:p>
            <a:r>
              <a:rPr lang="fr-FR" dirty="0" err="1"/>
              <a:t>Needs-assessment</a:t>
            </a:r>
            <a:endParaRPr lang="fr-FR" dirty="0"/>
          </a:p>
          <a:p>
            <a:r>
              <a:rPr lang="fr-FR" dirty="0"/>
              <a:t>Consultation &amp; Participation</a:t>
            </a:r>
          </a:p>
          <a:p>
            <a:r>
              <a:rPr lang="fr-FR" dirty="0" err="1"/>
              <a:t>Potential</a:t>
            </a:r>
            <a:r>
              <a:rPr lang="fr-FR" dirty="0"/>
              <a:t> for </a:t>
            </a:r>
            <a:r>
              <a:rPr lang="fr-FR" dirty="0" err="1"/>
              <a:t>working</a:t>
            </a:r>
            <a:r>
              <a:rPr lang="fr-FR" dirty="0"/>
              <a:t> </a:t>
            </a:r>
            <a:r>
              <a:rPr lang="fr-FR" dirty="0" err="1"/>
              <a:t>across</a:t>
            </a:r>
            <a:r>
              <a:rPr lang="fr-FR" dirty="0"/>
              <a:t> </a:t>
            </a:r>
            <a:r>
              <a:rPr lang="fr-FR" dirty="0" err="1"/>
              <a:t>sectors</a:t>
            </a:r>
            <a:endParaRPr lang="fr-FR" dirty="0"/>
          </a:p>
        </p:txBody>
      </p:sp>
      <p:pic>
        <p:nvPicPr>
          <p:cNvPr id="3" name="Image 2">
            <a:extLst>
              <a:ext uri="{FF2B5EF4-FFF2-40B4-BE49-F238E27FC236}">
                <a16:creationId xmlns:a16="http://schemas.microsoft.com/office/drawing/2014/main" id="{0F19A6E5-F968-44F7-8C68-06916000CAF5}"/>
              </a:ext>
            </a:extLst>
          </p:cNvPr>
          <p:cNvPicPr>
            <a:picLocks noChangeAspect="1"/>
          </p:cNvPicPr>
          <p:nvPr/>
        </p:nvPicPr>
        <p:blipFill>
          <a:blip r:embed="rId4"/>
          <a:stretch>
            <a:fillRect/>
          </a:stretch>
        </p:blipFill>
        <p:spPr>
          <a:xfrm>
            <a:off x="1880886" y="576164"/>
            <a:ext cx="2672698" cy="685307"/>
          </a:xfrm>
          <a:prstGeom prst="rect">
            <a:avLst/>
          </a:prstGeom>
        </p:spPr>
      </p:pic>
      <p:sp>
        <p:nvSpPr>
          <p:cNvPr id="6" name="ZoneTexte 5">
            <a:extLst>
              <a:ext uri="{FF2B5EF4-FFF2-40B4-BE49-F238E27FC236}">
                <a16:creationId xmlns:a16="http://schemas.microsoft.com/office/drawing/2014/main" id="{593FA6E0-84D7-436B-A8FF-B25624E5E18E}"/>
              </a:ext>
            </a:extLst>
          </p:cNvPr>
          <p:cNvSpPr txBox="1"/>
          <p:nvPr/>
        </p:nvSpPr>
        <p:spPr>
          <a:xfrm>
            <a:off x="6552900" y="5769717"/>
            <a:ext cx="4322432" cy="830997"/>
          </a:xfrm>
          <a:prstGeom prst="rect">
            <a:avLst/>
          </a:prstGeom>
          <a:noFill/>
        </p:spPr>
        <p:txBody>
          <a:bodyPr wrap="square">
            <a:spAutoFit/>
          </a:bodyPr>
          <a:lstStyle/>
          <a:p>
            <a:pPr algn="r"/>
            <a:r>
              <a:rPr lang="en-US" sz="2400" dirty="0">
                <a:latin typeface="Ink Free" panose="03080402000500000000" pitchFamily="66" charset="0"/>
              </a:rPr>
              <a:t>What about the sustainability of group activities? </a:t>
            </a:r>
          </a:p>
        </p:txBody>
      </p:sp>
      <p:grpSp>
        <p:nvGrpSpPr>
          <p:cNvPr id="7" name="Groupe 6">
            <a:extLst>
              <a:ext uri="{FF2B5EF4-FFF2-40B4-BE49-F238E27FC236}">
                <a16:creationId xmlns:a16="http://schemas.microsoft.com/office/drawing/2014/main" id="{0DFF0C30-EB97-4616-B309-843EC673BB67}"/>
              </a:ext>
            </a:extLst>
          </p:cNvPr>
          <p:cNvGrpSpPr/>
          <p:nvPr/>
        </p:nvGrpSpPr>
        <p:grpSpPr>
          <a:xfrm rot="1415781">
            <a:off x="11045341" y="5664942"/>
            <a:ext cx="979340" cy="1040548"/>
            <a:chOff x="10883591" y="5571442"/>
            <a:chExt cx="979340" cy="1040548"/>
          </a:xfrm>
        </p:grpSpPr>
        <p:pic>
          <p:nvPicPr>
            <p:cNvPr id="8" name="Image 7">
              <a:extLst>
                <a:ext uri="{FF2B5EF4-FFF2-40B4-BE49-F238E27FC236}">
                  <a16:creationId xmlns:a16="http://schemas.microsoft.com/office/drawing/2014/main" id="{1D8E5EA5-DC2B-43BB-9FC4-7018375E4F9B}"/>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9" name="Graphique 8" descr="Point d’interrogation">
              <a:extLst>
                <a:ext uri="{FF2B5EF4-FFF2-40B4-BE49-F238E27FC236}">
                  <a16:creationId xmlns:a16="http://schemas.microsoft.com/office/drawing/2014/main" id="{A53A3D2E-1133-4936-AB2A-A170A2CD5A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9C232-81FE-4A59-AC71-E1FEC0168DAA}"/>
              </a:ext>
            </a:extLst>
          </p:cNvPr>
          <p:cNvSpPr>
            <a:spLocks noGrp="1"/>
          </p:cNvSpPr>
          <p:nvPr>
            <p:ph type="title"/>
          </p:nvPr>
        </p:nvSpPr>
        <p:spPr/>
        <p:txBody>
          <a:bodyPr/>
          <a:lstStyle/>
          <a:p>
            <a:r>
              <a:rPr lang="fr-FR" dirty="0" err="1"/>
              <a:t>Considerations</a:t>
            </a:r>
            <a:r>
              <a:rPr lang="fr-FR" dirty="0"/>
              <a:t> for group </a:t>
            </a:r>
            <a:r>
              <a:rPr lang="fr-FR" dirty="0" err="1"/>
              <a:t>activities</a:t>
            </a:r>
            <a:endParaRPr lang="fr-FR" dirty="0"/>
          </a:p>
        </p:txBody>
      </p:sp>
      <p:sp>
        <p:nvSpPr>
          <p:cNvPr id="3" name="Espace réservé du contenu 2">
            <a:extLst>
              <a:ext uri="{FF2B5EF4-FFF2-40B4-BE49-F238E27FC236}">
                <a16:creationId xmlns:a16="http://schemas.microsoft.com/office/drawing/2014/main" id="{199EBDC2-96A7-467B-9FDF-F5D1159A0D6A}"/>
              </a:ext>
            </a:extLst>
          </p:cNvPr>
          <p:cNvSpPr>
            <a:spLocks noGrp="1"/>
          </p:cNvSpPr>
          <p:nvPr>
            <p:ph sz="half" idx="1"/>
          </p:nvPr>
        </p:nvSpPr>
        <p:spPr>
          <a:xfrm>
            <a:off x="838200" y="2193914"/>
            <a:ext cx="5181600" cy="4351338"/>
          </a:xfrm>
        </p:spPr>
        <p:txBody>
          <a:bodyPr/>
          <a:lstStyle/>
          <a:p>
            <a:r>
              <a:rPr lang="fr-FR" dirty="0" err="1"/>
              <a:t>Mobility</a:t>
            </a:r>
            <a:r>
              <a:rPr lang="fr-FR" dirty="0"/>
              <a:t> &amp; </a:t>
            </a:r>
            <a:r>
              <a:rPr lang="fr-FR" dirty="0" err="1"/>
              <a:t>Outreach</a:t>
            </a:r>
            <a:r>
              <a:rPr lang="fr-FR" dirty="0"/>
              <a:t> </a:t>
            </a:r>
          </a:p>
          <a:p>
            <a:pPr algn="l"/>
            <a:r>
              <a:rPr lang="en-US" dirty="0"/>
              <a:t>Culturally appropriate recreational materials</a:t>
            </a:r>
          </a:p>
          <a:p>
            <a:pPr algn="l"/>
            <a:r>
              <a:rPr lang="fr-FR" dirty="0"/>
              <a:t>Programme of </a:t>
            </a:r>
            <a:r>
              <a:rPr lang="fr-FR" dirty="0" err="1"/>
              <a:t>activities</a:t>
            </a:r>
            <a:endParaRPr lang="en-US" dirty="0"/>
          </a:p>
          <a:p>
            <a:pPr algn="l"/>
            <a:r>
              <a:rPr lang="en-US" dirty="0"/>
              <a:t>M&amp;E system</a:t>
            </a:r>
          </a:p>
          <a:p>
            <a:pPr algn="l"/>
            <a:r>
              <a:rPr lang="en-US" dirty="0"/>
              <a:t>Service mapping and referral pathways</a:t>
            </a:r>
          </a:p>
          <a:p>
            <a:pPr algn="l"/>
            <a:endParaRPr lang="fr-FR" dirty="0"/>
          </a:p>
        </p:txBody>
      </p:sp>
      <p:pic>
        <p:nvPicPr>
          <p:cNvPr id="12" name="Espace réservé du contenu 11">
            <a:extLst>
              <a:ext uri="{FF2B5EF4-FFF2-40B4-BE49-F238E27FC236}">
                <a16:creationId xmlns:a16="http://schemas.microsoft.com/office/drawing/2014/main" id="{60C5CF17-91D6-47A4-A16C-F61D51671A23}"/>
              </a:ext>
            </a:extLst>
          </p:cNvPr>
          <p:cNvPicPr>
            <a:picLocks noGrp="1" noChangeAspect="1"/>
          </p:cNvPicPr>
          <p:nvPr>
            <p:ph sz="half" idx="2"/>
          </p:nvPr>
        </p:nvPicPr>
        <p:blipFill>
          <a:blip r:embed="rId3"/>
          <a:stretch>
            <a:fillRect/>
          </a:stretch>
        </p:blipFill>
        <p:spPr>
          <a:xfrm>
            <a:off x="6521823" y="2609442"/>
            <a:ext cx="5181600" cy="3458416"/>
          </a:xfrm>
        </p:spPr>
      </p:pic>
      <p:pic>
        <p:nvPicPr>
          <p:cNvPr id="6" name="Image 5">
            <a:extLst>
              <a:ext uri="{FF2B5EF4-FFF2-40B4-BE49-F238E27FC236}">
                <a16:creationId xmlns:a16="http://schemas.microsoft.com/office/drawing/2014/main" id="{A34B80C9-A4D3-473E-9E17-1981333E6EA8}"/>
              </a:ext>
            </a:extLst>
          </p:cNvPr>
          <p:cNvPicPr>
            <a:picLocks noChangeAspect="1"/>
          </p:cNvPicPr>
          <p:nvPr/>
        </p:nvPicPr>
        <p:blipFill>
          <a:blip r:embed="rId4"/>
          <a:stretch>
            <a:fillRect/>
          </a:stretch>
        </p:blipFill>
        <p:spPr>
          <a:xfrm>
            <a:off x="685800" y="5471235"/>
            <a:ext cx="748397" cy="840665"/>
          </a:xfrm>
          <a:prstGeom prst="rect">
            <a:avLst/>
          </a:prstGeom>
        </p:spPr>
      </p:pic>
      <p:pic>
        <p:nvPicPr>
          <p:cNvPr id="8" name="Image 7">
            <a:extLst>
              <a:ext uri="{FF2B5EF4-FFF2-40B4-BE49-F238E27FC236}">
                <a16:creationId xmlns:a16="http://schemas.microsoft.com/office/drawing/2014/main" id="{64B9BDA1-7B59-4D72-85D9-9E3B522001B6}"/>
              </a:ext>
            </a:extLst>
          </p:cNvPr>
          <p:cNvPicPr>
            <a:picLocks noChangeAspect="1"/>
          </p:cNvPicPr>
          <p:nvPr/>
        </p:nvPicPr>
        <p:blipFill>
          <a:blip r:embed="rId5"/>
          <a:stretch>
            <a:fillRect/>
          </a:stretch>
        </p:blipFill>
        <p:spPr>
          <a:xfrm>
            <a:off x="5058912" y="4243340"/>
            <a:ext cx="915253" cy="1627118"/>
          </a:xfrm>
          <a:prstGeom prst="rect">
            <a:avLst/>
          </a:prstGeom>
        </p:spPr>
      </p:pic>
      <p:pic>
        <p:nvPicPr>
          <p:cNvPr id="10" name="Image 9">
            <a:extLst>
              <a:ext uri="{FF2B5EF4-FFF2-40B4-BE49-F238E27FC236}">
                <a16:creationId xmlns:a16="http://schemas.microsoft.com/office/drawing/2014/main" id="{FB5CA05C-3580-4E05-96EB-7399BF67FFBD}"/>
              </a:ext>
            </a:extLst>
          </p:cNvPr>
          <p:cNvPicPr>
            <a:picLocks noChangeAspect="1"/>
          </p:cNvPicPr>
          <p:nvPr/>
        </p:nvPicPr>
        <p:blipFill>
          <a:blip r:embed="rId6"/>
          <a:stretch>
            <a:fillRect/>
          </a:stretch>
        </p:blipFill>
        <p:spPr>
          <a:xfrm>
            <a:off x="5058912" y="1905840"/>
            <a:ext cx="865144" cy="797730"/>
          </a:xfrm>
          <a:prstGeom prst="rect">
            <a:avLst/>
          </a:prstGeom>
        </p:spPr>
      </p:pic>
    </p:spTree>
    <p:extLst>
      <p:ext uri="{BB962C8B-B14F-4D97-AF65-F5344CB8AC3E}">
        <p14:creationId xmlns:p14="http://schemas.microsoft.com/office/powerpoint/2010/main" val="20256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15</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15</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15</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2885</Words>
  <Application>Microsoft Office PowerPoint</Application>
  <PresentationFormat>Widescreen</PresentationFormat>
  <Paragraphs>186</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HelveticaNeue-Light-Identity-H</vt:lpstr>
      <vt:lpstr>CMSY9</vt:lpstr>
      <vt:lpstr>Helvetica Neue</vt:lpstr>
      <vt:lpstr>Wingdings</vt:lpstr>
      <vt:lpstr>Ink Free</vt:lpstr>
      <vt:lpstr>Calibri</vt:lpstr>
      <vt:lpstr>Arial</vt:lpstr>
      <vt:lpstr>Office Theme</vt:lpstr>
      <vt:lpstr>The Minimum Standards for Child Protection in Humanitarian Action  CPMS</vt:lpstr>
      <vt:lpstr>Aim of the Standards </vt:lpstr>
      <vt:lpstr>PowerPoint Presentation</vt:lpstr>
      <vt:lpstr>General introduction to Standard 15</vt:lpstr>
      <vt:lpstr>PowerPoint Presentation</vt:lpstr>
      <vt:lpstr>Considerations for group activities</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163</cp:revision>
  <dcterms:created xsi:type="dcterms:W3CDTF">2017-12-20T18:51:03Z</dcterms:created>
  <dcterms:modified xsi:type="dcterms:W3CDTF">2022-05-25T04:28:24Z</dcterms:modified>
</cp:coreProperties>
</file>